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0"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9" r:id="rId30"/>
    <p:sldId id="287" r:id="rId31"/>
    <p:sldId id="288" r:id="rId3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F8F8F8"/>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81159" autoAdjust="0"/>
  </p:normalViewPr>
  <p:slideViewPr>
    <p:cSldViewPr snapToGrid="0">
      <p:cViewPr>
        <p:scale>
          <a:sx n="80" d="100"/>
          <a:sy n="80" d="100"/>
        </p:scale>
        <p:origin x="-612" y="-2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FB4416-61CF-4276-BE6F-AB7E51007F9F}" type="datetimeFigureOut">
              <a:rPr lang="fr-FR" smtClean="0"/>
              <a:pPr/>
              <a:t>11/03/2012</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D705F4-05A4-4AF1-BF12-A625830DEBAF}" type="slidenum">
              <a:rPr lang="fr-FR" smtClean="0"/>
              <a:pPr/>
              <a:t>‹N°›</a:t>
            </a:fld>
            <a:endParaRPr lang="fr-FR"/>
          </a:p>
        </p:txBody>
      </p:sp>
    </p:spTree>
    <p:extLst>
      <p:ext uri="{BB962C8B-B14F-4D97-AF65-F5344CB8AC3E}">
        <p14:creationId xmlns:p14="http://schemas.microsoft.com/office/powerpoint/2010/main" val="186414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p:txBody>
          <a:bodyPr/>
          <a:lstStyle/>
          <a:p>
            <a:pPr>
              <a:defRPr/>
            </a:pPr>
            <a:fld id="{EDBADA27-B9B3-42C9-86D7-BD5656111440}" type="slidenum">
              <a:rPr lang="en-GB" smtClean="0"/>
              <a:pPr>
                <a:defRPr/>
              </a:pPr>
              <a:t>1</a:t>
            </a:fld>
            <a:endParaRPr lang="en-GB" dirty="0" smtClean="0"/>
          </a:p>
        </p:txBody>
      </p:sp>
      <p:sp>
        <p:nvSpPr>
          <p:cNvPr id="37891" name="Rectangle 2"/>
          <p:cNvSpPr>
            <a:spLocks noGrp="1" noRot="1" noChangeAspect="1" noChangeArrowheads="1" noTextEdit="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GB" sz="600" b="1" dirty="0">
                <a:solidFill>
                  <a:srgbClr val="C00000"/>
                </a:solidFill>
                <a:latin typeface="Arial" charset="0"/>
                <a:cs typeface="Arial" charset="0"/>
              </a:rPr>
              <a:t>There are notes here for all of the slides</a:t>
            </a:r>
          </a:p>
          <a:p>
            <a:endParaRPr lang="en-GB" sz="500" b="1" dirty="0">
              <a:latin typeface="Arial" charset="0"/>
              <a:cs typeface="Arial" charset="0"/>
            </a:endParaRPr>
          </a:p>
          <a:p>
            <a:r>
              <a:rPr lang="en-GB" sz="600" b="1" dirty="0">
                <a:latin typeface="Arial" charset="0"/>
                <a:cs typeface="Arial" charset="0"/>
              </a:rPr>
              <a:t>The 23 Lecture Units For 2011</a:t>
            </a:r>
          </a:p>
          <a:p>
            <a:endParaRPr lang="en-GB" sz="500" b="1" dirty="0">
              <a:latin typeface="Arial" charset="0"/>
              <a:cs typeface="Arial" charset="0"/>
            </a:endParaRPr>
          </a:p>
          <a:p>
            <a:r>
              <a:rPr lang="en-GB" sz="600" b="1" dirty="0">
                <a:latin typeface="Arial" charset="0"/>
                <a:cs typeface="Arial" charset="0"/>
              </a:rPr>
              <a:t>Topic</a:t>
            </a:r>
            <a:r>
              <a:rPr lang="en-GB" sz="600" dirty="0">
                <a:latin typeface="Arial" charset="0"/>
                <a:cs typeface="Arial" charset="0"/>
              </a:rPr>
              <a:t>	</a:t>
            </a:r>
            <a:r>
              <a:rPr lang="en-GB" sz="600" b="1" dirty="0">
                <a:latin typeface="Arial" charset="0"/>
                <a:cs typeface="Arial" charset="0"/>
              </a:rPr>
              <a:t>Number</a:t>
            </a:r>
            <a:r>
              <a:rPr lang="en-GB" sz="600" dirty="0">
                <a:latin typeface="Arial" charset="0"/>
                <a:cs typeface="Arial" charset="0"/>
              </a:rPr>
              <a:t>	</a:t>
            </a:r>
            <a:r>
              <a:rPr lang="en-GB" sz="600" b="1" dirty="0">
                <a:latin typeface="Arial" charset="0"/>
                <a:cs typeface="Arial" charset="0"/>
              </a:rPr>
              <a:t>Name</a:t>
            </a:r>
          </a:p>
          <a:p>
            <a:endParaRPr lang="en-GB" sz="500" dirty="0">
              <a:latin typeface="Arial" charset="0"/>
              <a:cs typeface="Arial" charset="0"/>
            </a:endParaRPr>
          </a:p>
          <a:p>
            <a:r>
              <a:rPr lang="en-GB" sz="600" b="1" dirty="0">
                <a:latin typeface="Arial" charset="0"/>
                <a:cs typeface="Arial" charset="0"/>
              </a:rPr>
              <a:t>Finding and Displaying Information</a:t>
            </a:r>
            <a:r>
              <a:rPr lang="en-GB" sz="600" dirty="0">
                <a:latin typeface="Arial" charset="0"/>
                <a:cs typeface="Arial" charset="0"/>
              </a:rPr>
              <a:t>	</a:t>
            </a:r>
          </a:p>
          <a:p>
            <a:r>
              <a:rPr lang="en-GB" sz="600" dirty="0">
                <a:latin typeface="Arial" charset="0"/>
                <a:cs typeface="Arial" charset="0"/>
              </a:rPr>
              <a:t>	Unit 1	</a:t>
            </a:r>
            <a:r>
              <a:rPr lang="en-GB" sz="600" b="1" dirty="0">
                <a:latin typeface="Arial" charset="0"/>
                <a:cs typeface="Arial" charset="0"/>
              </a:rPr>
              <a:t>The materials and processes universe</a:t>
            </a:r>
            <a:r>
              <a:rPr lang="en-GB" sz="600" dirty="0">
                <a:latin typeface="Arial" charset="0"/>
                <a:cs typeface="Arial" charset="0"/>
              </a:rPr>
              <a:t>: families, classes, members, attributes</a:t>
            </a:r>
          </a:p>
          <a:p>
            <a:r>
              <a:rPr lang="en-GB" sz="600" dirty="0">
                <a:latin typeface="Arial" charset="0"/>
                <a:cs typeface="Arial" charset="0"/>
              </a:rPr>
              <a:t>	Unit 2	</a:t>
            </a:r>
            <a:r>
              <a:rPr lang="en-GB" sz="600" b="1" dirty="0">
                <a:latin typeface="Arial" charset="0"/>
                <a:cs typeface="Arial" charset="0"/>
              </a:rPr>
              <a:t>Materials charts</a:t>
            </a:r>
            <a:r>
              <a:rPr lang="en-GB" sz="600" dirty="0">
                <a:latin typeface="Arial" charset="0"/>
                <a:cs typeface="Arial" charset="0"/>
              </a:rPr>
              <a:t>: mapping the materials universe</a:t>
            </a:r>
          </a:p>
          <a:p>
            <a:endParaRPr lang="en-GB" sz="500" b="1" dirty="0">
              <a:latin typeface="Arial" charset="0"/>
              <a:cs typeface="Arial" charset="0"/>
            </a:endParaRPr>
          </a:p>
          <a:p>
            <a:r>
              <a:rPr lang="en-GB" sz="600" b="1" dirty="0">
                <a:latin typeface="Arial" charset="0"/>
                <a:cs typeface="Arial" charset="0"/>
              </a:rPr>
              <a:t>Material Properties</a:t>
            </a:r>
            <a:r>
              <a:rPr lang="en-GB" sz="600" dirty="0">
                <a:latin typeface="Arial" charset="0"/>
                <a:cs typeface="Arial" charset="0"/>
              </a:rPr>
              <a:t>	</a:t>
            </a:r>
          </a:p>
          <a:p>
            <a:r>
              <a:rPr lang="en-GB" sz="600" dirty="0">
                <a:latin typeface="Arial" charset="0"/>
                <a:cs typeface="Arial" charset="0"/>
              </a:rPr>
              <a:t>	Unit 3	</a:t>
            </a:r>
            <a:r>
              <a:rPr lang="en-GB" sz="600" b="1" dirty="0">
                <a:latin typeface="Arial" charset="0"/>
                <a:cs typeface="Arial" charset="0"/>
              </a:rPr>
              <a:t>The Elements</a:t>
            </a:r>
            <a:r>
              <a:rPr lang="en-GB" sz="600" dirty="0">
                <a:latin typeface="Arial" charset="0"/>
                <a:cs typeface="Arial" charset="0"/>
              </a:rPr>
              <a:t>: Property origins, trends and relationships</a:t>
            </a:r>
          </a:p>
          <a:p>
            <a:r>
              <a:rPr lang="en-GB" sz="600" dirty="0">
                <a:latin typeface="Arial" charset="0"/>
                <a:cs typeface="Arial" charset="0"/>
              </a:rPr>
              <a:t>	Unit 4	</a:t>
            </a:r>
            <a:r>
              <a:rPr lang="en-GB" sz="600" b="1" dirty="0">
                <a:latin typeface="Arial" charset="0"/>
                <a:cs typeface="Arial" charset="0"/>
              </a:rPr>
              <a:t>Manipulating Properties</a:t>
            </a:r>
            <a:r>
              <a:rPr lang="en-GB" sz="600" dirty="0">
                <a:latin typeface="Arial" charset="0"/>
                <a:cs typeface="Arial" charset="0"/>
              </a:rPr>
              <a:t>: Chemistry, Microstructure, Architecture</a:t>
            </a:r>
          </a:p>
          <a:p>
            <a:r>
              <a:rPr lang="en-GB" sz="600" dirty="0">
                <a:latin typeface="Arial" charset="0"/>
                <a:cs typeface="Arial" charset="0"/>
              </a:rPr>
              <a:t>	Unit 5	</a:t>
            </a:r>
            <a:r>
              <a:rPr lang="en-GB" sz="600" b="1" dirty="0">
                <a:latin typeface="Arial" charset="0"/>
                <a:cs typeface="Arial" charset="0"/>
              </a:rPr>
              <a:t>Designing New Materials</a:t>
            </a:r>
            <a:r>
              <a:rPr lang="en-GB" sz="600" dirty="0">
                <a:latin typeface="Arial" charset="0"/>
                <a:cs typeface="Arial" charset="0"/>
              </a:rPr>
              <a:t>: Filling the boundaries of materials property space</a:t>
            </a:r>
          </a:p>
          <a:p>
            <a:endParaRPr lang="en-GB" sz="600" b="1" dirty="0">
              <a:latin typeface="Arial" charset="0"/>
              <a:cs typeface="Arial" charset="0"/>
            </a:endParaRPr>
          </a:p>
          <a:p>
            <a:r>
              <a:rPr lang="en-GB" sz="600" b="1" dirty="0">
                <a:latin typeface="Arial" charset="0"/>
                <a:cs typeface="Arial" charset="0"/>
              </a:rPr>
              <a:t>Selection</a:t>
            </a:r>
            <a:r>
              <a:rPr lang="en-GB" sz="600" dirty="0">
                <a:latin typeface="Arial" charset="0"/>
                <a:cs typeface="Arial" charset="0"/>
              </a:rPr>
              <a:t>		</a:t>
            </a:r>
          </a:p>
          <a:p>
            <a:r>
              <a:rPr lang="en-GB" sz="600" dirty="0">
                <a:latin typeface="Arial" charset="0"/>
                <a:cs typeface="Arial" charset="0"/>
              </a:rPr>
              <a:t>	Unit 6	</a:t>
            </a:r>
            <a:r>
              <a:rPr lang="en-GB" sz="600" b="1" dirty="0">
                <a:latin typeface="Arial" charset="0"/>
                <a:cs typeface="Arial" charset="0"/>
              </a:rPr>
              <a:t>Translation, Screening, Documentation</a:t>
            </a:r>
            <a:r>
              <a:rPr lang="en-GB" sz="600" dirty="0">
                <a:latin typeface="Arial" charset="0"/>
                <a:cs typeface="Arial" charset="0"/>
              </a:rPr>
              <a:t>: the first step in optimized selection</a:t>
            </a:r>
          </a:p>
          <a:p>
            <a:r>
              <a:rPr lang="en-GB" sz="600" dirty="0">
                <a:latin typeface="Arial" charset="0"/>
                <a:cs typeface="Arial" charset="0"/>
              </a:rPr>
              <a:t>	Unit 7	</a:t>
            </a:r>
            <a:r>
              <a:rPr lang="en-GB" sz="600" b="1" dirty="0">
                <a:latin typeface="Arial" charset="0"/>
                <a:cs typeface="Arial" charset="0"/>
              </a:rPr>
              <a:t>Ranking</a:t>
            </a:r>
            <a:r>
              <a:rPr lang="en-GB" sz="600" dirty="0">
                <a:latin typeface="Arial" charset="0"/>
                <a:cs typeface="Arial" charset="0"/>
              </a:rPr>
              <a:t>: refining the choice</a:t>
            </a:r>
          </a:p>
          <a:p>
            <a:r>
              <a:rPr lang="en-GB" sz="600" dirty="0">
                <a:latin typeface="Arial" charset="0"/>
                <a:cs typeface="Arial" charset="0"/>
              </a:rPr>
              <a:t>	Unit 8	</a:t>
            </a:r>
            <a:r>
              <a:rPr lang="en-GB" sz="600" b="1" dirty="0">
                <a:latin typeface="Arial" charset="0"/>
                <a:cs typeface="Arial" charset="0"/>
              </a:rPr>
              <a:t>Objectives in conflict</a:t>
            </a:r>
            <a:r>
              <a:rPr lang="en-GB" sz="600" dirty="0">
                <a:latin typeface="Arial" charset="0"/>
                <a:cs typeface="Arial" charset="0"/>
              </a:rPr>
              <a:t>: trade-off methods and penalty functions</a:t>
            </a:r>
          </a:p>
          <a:p>
            <a:r>
              <a:rPr lang="en-GB" sz="600" dirty="0">
                <a:latin typeface="Arial" charset="0"/>
                <a:cs typeface="Arial" charset="0"/>
              </a:rPr>
              <a:t>	Unit 9	</a:t>
            </a:r>
            <a:r>
              <a:rPr lang="en-GB" sz="600" b="1" dirty="0">
                <a:latin typeface="Arial" charset="0"/>
                <a:cs typeface="Arial" charset="0"/>
              </a:rPr>
              <a:t>Material and shape</a:t>
            </a:r>
            <a:endParaRPr lang="en-GB" sz="600" dirty="0">
              <a:latin typeface="Arial" charset="0"/>
              <a:cs typeface="Arial" charset="0"/>
            </a:endParaRPr>
          </a:p>
          <a:p>
            <a:r>
              <a:rPr lang="en-GB" sz="600" dirty="0">
                <a:latin typeface="Arial" charset="0"/>
                <a:cs typeface="Arial" charset="0"/>
              </a:rPr>
              <a:t>	Unit 10	</a:t>
            </a:r>
            <a:r>
              <a:rPr lang="en-GB" sz="600" b="1" dirty="0">
                <a:latin typeface="Arial" charset="0"/>
                <a:cs typeface="Arial" charset="0"/>
              </a:rPr>
              <a:t>Selecting processes</a:t>
            </a:r>
            <a:r>
              <a:rPr lang="en-GB" sz="600" dirty="0">
                <a:latin typeface="Arial" charset="0"/>
                <a:cs typeface="Arial" charset="0"/>
              </a:rPr>
              <a:t>: shaping, joining and surface treatment</a:t>
            </a:r>
          </a:p>
          <a:p>
            <a:r>
              <a:rPr lang="en-GB" sz="600" dirty="0">
                <a:latin typeface="Arial" charset="0"/>
                <a:cs typeface="Arial" charset="0"/>
              </a:rPr>
              <a:t>	Unit 11	</a:t>
            </a:r>
            <a:r>
              <a:rPr lang="en-GB" sz="600" b="1" dirty="0">
                <a:latin typeface="Arial" charset="0"/>
                <a:cs typeface="Arial" charset="0"/>
              </a:rPr>
              <a:t>The economics</a:t>
            </a:r>
            <a:r>
              <a:rPr lang="en-GB" sz="600" dirty="0">
                <a:latin typeface="Arial" charset="0"/>
                <a:cs typeface="Arial" charset="0"/>
              </a:rPr>
              <a:t>: cost modelling for selection</a:t>
            </a:r>
          </a:p>
          <a:p>
            <a:endParaRPr lang="en-GB" sz="600" b="1" dirty="0">
              <a:latin typeface="Arial" charset="0"/>
              <a:cs typeface="Arial" charset="0"/>
            </a:endParaRPr>
          </a:p>
          <a:p>
            <a:r>
              <a:rPr lang="en-GB" sz="600" b="1" dirty="0">
                <a:latin typeface="Arial" charset="0"/>
                <a:cs typeface="Arial" charset="0"/>
              </a:rPr>
              <a:t>Sustainability</a:t>
            </a:r>
            <a:r>
              <a:rPr lang="en-GB" sz="600" dirty="0">
                <a:latin typeface="Arial" charset="0"/>
                <a:cs typeface="Arial" charset="0"/>
              </a:rPr>
              <a:t>		</a:t>
            </a:r>
          </a:p>
          <a:p>
            <a:r>
              <a:rPr lang="en-GB" sz="600" dirty="0">
                <a:latin typeface="Arial" charset="0"/>
                <a:cs typeface="Arial" charset="0"/>
              </a:rPr>
              <a:t>	</a:t>
            </a:r>
            <a:r>
              <a:rPr lang="en-GB" sz="600" b="1" u="sng" dirty="0">
                <a:solidFill>
                  <a:srgbClr val="C00000"/>
                </a:solidFill>
                <a:latin typeface="Arial" charset="0"/>
                <a:cs typeface="Arial" charset="0"/>
              </a:rPr>
              <a:t>Unit 12</a:t>
            </a:r>
            <a:r>
              <a:rPr lang="en-GB" sz="600" dirty="0">
                <a:latin typeface="Arial" charset="0"/>
                <a:cs typeface="Arial" charset="0"/>
              </a:rPr>
              <a:t>	</a:t>
            </a:r>
            <a:r>
              <a:rPr lang="en-GB" sz="600" b="1" dirty="0">
                <a:latin typeface="Arial" charset="0"/>
                <a:cs typeface="Arial" charset="0"/>
              </a:rPr>
              <a:t>Eco Selection</a:t>
            </a:r>
            <a:r>
              <a:rPr lang="en-GB" sz="600" dirty="0">
                <a:latin typeface="Arial" charset="0"/>
                <a:cs typeface="Arial" charset="0"/>
              </a:rPr>
              <a:t>: the eco audit tool</a:t>
            </a:r>
          </a:p>
          <a:p>
            <a:r>
              <a:rPr lang="en-GB" sz="600" dirty="0">
                <a:latin typeface="Arial" charset="0"/>
                <a:cs typeface="Arial" charset="0"/>
              </a:rPr>
              <a:t>	Unit 13	</a:t>
            </a:r>
            <a:r>
              <a:rPr lang="en-GB" sz="600" b="1" dirty="0">
                <a:latin typeface="Arial" charset="0"/>
                <a:cs typeface="Arial" charset="0"/>
              </a:rPr>
              <a:t>Advanced Eco design</a:t>
            </a:r>
            <a:r>
              <a:rPr lang="en-GB" sz="600" dirty="0">
                <a:latin typeface="Arial" charset="0"/>
                <a:cs typeface="Arial" charset="0"/>
              </a:rPr>
              <a:t>: systematic material selection</a:t>
            </a:r>
          </a:p>
          <a:p>
            <a:r>
              <a:rPr lang="en-GB" sz="600" dirty="0">
                <a:latin typeface="Arial" charset="0"/>
                <a:cs typeface="Arial" charset="0"/>
              </a:rPr>
              <a:t>	Unit 14 	</a:t>
            </a:r>
            <a:r>
              <a:rPr lang="en-GB" sz="600" b="1" dirty="0">
                <a:latin typeface="Arial" charset="0"/>
                <a:cs typeface="Arial" charset="0"/>
              </a:rPr>
              <a:t>Low Carbon Power: </a:t>
            </a:r>
            <a:r>
              <a:rPr lang="en-GB" sz="600" dirty="0">
                <a:latin typeface="Arial" charset="0"/>
                <a:cs typeface="Arial" charset="0"/>
              </a:rPr>
              <a:t>Resource Intensities and Materials Use</a:t>
            </a:r>
          </a:p>
          <a:p>
            <a:endParaRPr lang="en-GB" sz="600" b="1" dirty="0">
              <a:latin typeface="Arial" charset="0"/>
              <a:cs typeface="Arial" charset="0"/>
            </a:endParaRPr>
          </a:p>
          <a:p>
            <a:r>
              <a:rPr lang="en-GB" sz="600" b="1" dirty="0">
                <a:latin typeface="Arial" charset="0"/>
                <a:cs typeface="Arial" charset="0"/>
              </a:rPr>
              <a:t>Special Topics</a:t>
            </a:r>
            <a:r>
              <a:rPr lang="en-GB" sz="600" dirty="0">
                <a:latin typeface="Arial" charset="0"/>
                <a:cs typeface="Arial" charset="0"/>
              </a:rPr>
              <a:t>	</a:t>
            </a:r>
          </a:p>
          <a:p>
            <a:r>
              <a:rPr lang="en-GB" sz="600" dirty="0">
                <a:latin typeface="Arial" charset="0"/>
                <a:cs typeface="Arial" charset="0"/>
              </a:rPr>
              <a:t>	Unit 15	</a:t>
            </a:r>
            <a:r>
              <a:rPr lang="en-GB" sz="600" b="1" dirty="0">
                <a:latin typeface="Arial" charset="0"/>
                <a:cs typeface="Arial" charset="0"/>
              </a:rPr>
              <a:t>Architecture and the Built Environment</a:t>
            </a:r>
            <a:r>
              <a:rPr lang="en-GB" sz="600" dirty="0">
                <a:latin typeface="Arial" charset="0"/>
                <a:cs typeface="Arial" charset="0"/>
              </a:rPr>
              <a:t>: materials for construction</a:t>
            </a:r>
          </a:p>
          <a:p>
            <a:r>
              <a:rPr lang="en-GB" sz="600" dirty="0">
                <a:latin typeface="Arial" charset="0"/>
                <a:cs typeface="Arial" charset="0"/>
              </a:rPr>
              <a:t>	Unit 16	</a:t>
            </a:r>
            <a:r>
              <a:rPr lang="en-GB" sz="600" b="1" dirty="0">
                <a:latin typeface="Arial" charset="0"/>
                <a:cs typeface="Arial" charset="0"/>
              </a:rPr>
              <a:t>Structural sections</a:t>
            </a:r>
            <a:r>
              <a:rPr lang="en-GB" sz="600" dirty="0">
                <a:latin typeface="Arial" charset="0"/>
                <a:cs typeface="Arial" charset="0"/>
              </a:rPr>
              <a:t>: shape in action	</a:t>
            </a:r>
          </a:p>
          <a:p>
            <a:r>
              <a:rPr lang="en-GB" sz="600" dirty="0">
                <a:latin typeface="Arial" charset="0"/>
                <a:cs typeface="Arial" charset="0"/>
              </a:rPr>
              <a:t>	Unit 17	</a:t>
            </a:r>
            <a:r>
              <a:rPr lang="en-GB" sz="600" b="1" dirty="0">
                <a:latin typeface="Arial" charset="0"/>
                <a:cs typeface="Arial" charset="0"/>
              </a:rPr>
              <a:t>CES EduPack Bio Edition: </a:t>
            </a:r>
            <a:r>
              <a:rPr lang="en-GB" sz="600" dirty="0">
                <a:latin typeface="Arial" charset="0"/>
                <a:cs typeface="Arial" charset="0"/>
              </a:rPr>
              <a:t>Natural and man-made implantable materials</a:t>
            </a:r>
          </a:p>
          <a:p>
            <a:r>
              <a:rPr lang="en-GB" sz="600" dirty="0">
                <a:latin typeface="Arial" charset="0"/>
                <a:cs typeface="Arial" charset="0"/>
              </a:rPr>
              <a:t>	Unit 18	</a:t>
            </a:r>
            <a:r>
              <a:rPr lang="en-GB" sz="600" b="1" dirty="0">
                <a:latin typeface="Arial" charset="0"/>
                <a:cs typeface="Arial" charset="0"/>
              </a:rPr>
              <a:t>Materials in Industrial design</a:t>
            </a:r>
            <a:r>
              <a:rPr lang="en-GB" sz="600" dirty="0">
                <a:latin typeface="Arial" charset="0"/>
                <a:cs typeface="Arial" charset="0"/>
              </a:rPr>
              <a:t>: Why do consumers buy products?</a:t>
            </a:r>
          </a:p>
          <a:p>
            <a:endParaRPr lang="en-GB" sz="600" b="1" dirty="0">
              <a:latin typeface="Arial" charset="0"/>
              <a:cs typeface="Arial" charset="0"/>
            </a:endParaRPr>
          </a:p>
          <a:p>
            <a:r>
              <a:rPr lang="en-GB" sz="600" b="1" dirty="0">
                <a:latin typeface="Arial" charset="0"/>
                <a:cs typeface="Arial" charset="0"/>
              </a:rPr>
              <a:t>Advanced Teaching and Research</a:t>
            </a:r>
            <a:r>
              <a:rPr lang="en-GB" sz="600" dirty="0">
                <a:latin typeface="Arial" charset="0"/>
                <a:cs typeface="Arial" charset="0"/>
              </a:rPr>
              <a:t>	</a:t>
            </a:r>
          </a:p>
          <a:p>
            <a:r>
              <a:rPr lang="en-GB" sz="600" b="1" dirty="0">
                <a:latin typeface="Arial" charset="0"/>
                <a:cs typeface="Arial" charset="0"/>
              </a:rPr>
              <a:t>	</a:t>
            </a:r>
            <a:r>
              <a:rPr lang="en-GB" sz="600" dirty="0">
                <a:latin typeface="Arial" charset="0"/>
                <a:cs typeface="Arial" charset="0"/>
              </a:rPr>
              <a:t>Unit 19	</a:t>
            </a:r>
            <a:r>
              <a:rPr lang="en-GB" sz="600" b="1" dirty="0">
                <a:latin typeface="Arial" charset="0"/>
                <a:cs typeface="Arial" charset="0"/>
              </a:rPr>
              <a:t>Advanced Databases: </a:t>
            </a:r>
            <a:r>
              <a:rPr lang="en-GB" sz="600" dirty="0">
                <a:latin typeface="Arial" charset="0"/>
                <a:cs typeface="Arial" charset="0"/>
              </a:rPr>
              <a:t>Level 3 Standard, Aerospace and Polymer</a:t>
            </a:r>
          </a:p>
          <a:p>
            <a:r>
              <a:rPr lang="en-GB" sz="600" dirty="0">
                <a:latin typeface="Arial" charset="0"/>
                <a:cs typeface="Arial" charset="0"/>
              </a:rPr>
              <a:t>	Unit 20	</a:t>
            </a:r>
            <a:r>
              <a:rPr lang="en-GB" sz="600" b="1" dirty="0">
                <a:latin typeface="Arial" charset="0"/>
                <a:cs typeface="Arial" charset="0"/>
              </a:rPr>
              <a:t>Hybrid Synthesizer: </a:t>
            </a:r>
            <a:r>
              <a:rPr lang="en-GB" sz="600" dirty="0">
                <a:latin typeface="Arial" charset="0"/>
                <a:cs typeface="Arial" charset="0"/>
              </a:rPr>
              <a:t>Modelling Composites, Cellular structures and Sandwich panels</a:t>
            </a:r>
          </a:p>
          <a:p>
            <a:r>
              <a:rPr lang="en-GB" sz="600" dirty="0">
                <a:latin typeface="Arial" charset="0"/>
                <a:cs typeface="Arial" charset="0"/>
              </a:rPr>
              <a:t>	Unit 21	</a:t>
            </a:r>
            <a:r>
              <a:rPr lang="en-GB" sz="600" b="1" dirty="0">
                <a:latin typeface="Arial" charset="0"/>
                <a:cs typeface="Arial" charset="0"/>
              </a:rPr>
              <a:t>Database creation: </a:t>
            </a:r>
            <a:r>
              <a:rPr lang="en-GB" sz="600" dirty="0">
                <a:latin typeface="Arial" charset="0"/>
                <a:cs typeface="Arial" charset="0"/>
              </a:rPr>
              <a:t>Using CES Constructor in Research</a:t>
            </a:r>
          </a:p>
          <a:p>
            <a:r>
              <a:rPr lang="en-GB" sz="600" dirty="0">
                <a:latin typeface="Arial" charset="0"/>
                <a:cs typeface="Arial" charset="0"/>
              </a:rPr>
              <a:t>	Unit 22	</a:t>
            </a:r>
            <a:r>
              <a:rPr lang="en-GB" sz="600" b="1" dirty="0">
                <a:latin typeface="Arial" charset="0"/>
                <a:cs typeface="Arial" charset="0"/>
              </a:rPr>
              <a:t>Research: </a:t>
            </a:r>
            <a:r>
              <a:rPr lang="en-GB" sz="600" dirty="0">
                <a:latin typeface="Arial" charset="0"/>
                <a:cs typeface="Arial" charset="0"/>
              </a:rPr>
              <a:t>CES Selector and Constructor </a:t>
            </a:r>
          </a:p>
          <a:p>
            <a:r>
              <a:rPr lang="en-GB" sz="600" dirty="0">
                <a:latin typeface="Arial" charset="0"/>
                <a:cs typeface="Arial" charset="0"/>
              </a:rPr>
              <a:t>	Unit 23	</a:t>
            </a:r>
            <a:r>
              <a:rPr lang="en-GB" sz="600" b="1" dirty="0">
                <a:latin typeface="Arial" charset="0"/>
                <a:cs typeface="Arial" charset="0"/>
              </a:rPr>
              <a:t>Campus: </a:t>
            </a:r>
            <a:r>
              <a:rPr lang="en-GB" sz="600" dirty="0">
                <a:latin typeface="Arial" charset="0"/>
                <a:cs typeface="Arial" charset="0"/>
              </a:rPr>
              <a:t>Overview of this commercial polymers database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1143000" y="684213"/>
            <a:ext cx="4575175" cy="3430587"/>
          </a:xfrm>
          <a:ln/>
        </p:spPr>
      </p:sp>
      <p:sp>
        <p:nvSpPr>
          <p:cNvPr id="38915" name="Rectangle 3"/>
          <p:cNvSpPr>
            <a:spLocks noGrp="1" noChangeArrowheads="1"/>
          </p:cNvSpPr>
          <p:nvPr>
            <p:ph type="body" idx="1"/>
          </p:nvPr>
        </p:nvSpPr>
        <p:spPr>
          <a:xfrm>
            <a:off x="914295" y="4344031"/>
            <a:ext cx="5029411" cy="4115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GB" sz="1000" b="1" dirty="0">
                <a:solidFill>
                  <a:srgbClr val="CC0000"/>
                </a:solidFill>
                <a:latin typeface="Arial" charset="0"/>
                <a:cs typeface="Times New Roman" pitchFamily="18" charset="0"/>
              </a:rPr>
              <a:t>Motivation</a:t>
            </a:r>
          </a:p>
          <a:p>
            <a:pPr>
              <a:buFontTx/>
              <a:buChar char="•"/>
            </a:pPr>
            <a:r>
              <a:rPr lang="en-GB" sz="1000" dirty="0">
                <a:latin typeface="Arial" charset="0"/>
                <a:cs typeface="Times New Roman" pitchFamily="18" charset="0"/>
              </a:rPr>
              <a:t>  We use materials and energy on a colossal scale </a:t>
            </a:r>
            <a:r>
              <a:rPr lang="en-GB" sz="1000" i="1" dirty="0">
                <a:latin typeface="Arial" charset="0"/>
                <a:cs typeface="Times New Roman" pitchFamily="18" charset="0"/>
              </a:rPr>
              <a:t>(see next 2 overheads)</a:t>
            </a:r>
          </a:p>
          <a:p>
            <a:pPr>
              <a:buFontTx/>
              <a:buChar char="•"/>
            </a:pPr>
            <a:r>
              <a:rPr lang="en-GB" sz="1000" dirty="0">
                <a:latin typeface="Arial" charset="0"/>
                <a:cs typeface="Times New Roman" pitchFamily="18" charset="0"/>
              </a:rPr>
              <a:t>  Making materials accounts for about 30% of all energy consumption – most derived from fossil fuels</a:t>
            </a:r>
          </a:p>
          <a:p>
            <a:pPr>
              <a:buFontTx/>
              <a:buChar char="•"/>
            </a:pPr>
            <a:r>
              <a:rPr lang="en-GB" sz="1000" dirty="0">
                <a:latin typeface="Arial" charset="0"/>
                <a:cs typeface="Times New Roman" pitchFamily="18" charset="0"/>
              </a:rPr>
              <a:t>  Dependence on imported fossil fuel caries economic and security risks</a:t>
            </a:r>
          </a:p>
          <a:p>
            <a:pPr>
              <a:buFontTx/>
              <a:buChar char="•"/>
            </a:pPr>
            <a:r>
              <a:rPr lang="en-GB" sz="1000" dirty="0">
                <a:latin typeface="Arial" charset="0"/>
                <a:cs typeface="Times New Roman" pitchFamily="18" charset="0"/>
              </a:rPr>
              <a:t>  Continued release of carbon to atmosphere carries risk</a:t>
            </a:r>
          </a:p>
          <a:p>
            <a:endParaRPr lang="en-GB" sz="1000" dirty="0">
              <a:latin typeface="Arial" charset="0"/>
              <a:cs typeface="Times New Roman" pitchFamily="18" charset="0"/>
            </a:endParaRPr>
          </a:p>
          <a:p>
            <a:r>
              <a:rPr lang="en-GB" sz="1000" dirty="0">
                <a:latin typeface="Arial" charset="0"/>
                <a:cs typeface="Times New Roman" pitchFamily="18" charset="0"/>
              </a:rPr>
              <a:t>We have a responsibility to seek to minimize energy / carbon aspects of material usage.</a:t>
            </a:r>
          </a:p>
          <a:p>
            <a:endParaRPr lang="en-GB" sz="1000" dirty="0">
              <a:latin typeface="Arial" charset="0"/>
              <a:cs typeface="Times New Roman" pitchFamily="18" charset="0"/>
            </a:endParaRPr>
          </a:p>
          <a:p>
            <a:r>
              <a:rPr lang="en-US" sz="1000" b="1" dirty="0">
                <a:solidFill>
                  <a:srgbClr val="C70F44"/>
                </a:solidFill>
                <a:latin typeface="Arial" charset="0"/>
                <a:cs typeface="Arial" charset="0"/>
              </a:rPr>
              <a:t>The 2011 release of the </a:t>
            </a:r>
            <a:r>
              <a:rPr lang="en-US" sz="1000" b="1" dirty="0" err="1">
                <a:solidFill>
                  <a:srgbClr val="C70F44"/>
                </a:solidFill>
                <a:latin typeface="Arial" charset="0"/>
                <a:cs typeface="Arial" charset="0"/>
              </a:rPr>
              <a:t>Edu</a:t>
            </a:r>
            <a:r>
              <a:rPr lang="en-US" sz="1000" b="1" dirty="0">
                <a:solidFill>
                  <a:srgbClr val="C70F44"/>
                </a:solidFill>
                <a:latin typeface="Arial" charset="0"/>
                <a:cs typeface="Arial" charset="0"/>
              </a:rPr>
              <a:t> Eco-audit tool</a:t>
            </a:r>
          </a:p>
          <a:p>
            <a:r>
              <a:rPr lang="en-GB" sz="1000" dirty="0">
                <a:latin typeface="Arial" charset="0"/>
                <a:cs typeface="Arial" charset="0"/>
              </a:rPr>
              <a:t>The eco-audit tool has been upgraded for 2011.  This set of PowerPoint frames is an introduction to its features and use and how it can be used to introduce students to life-cycle thinking. </a:t>
            </a:r>
          </a:p>
          <a:p>
            <a:endParaRPr lang="en-US" sz="1000" dirty="0">
              <a:solidFill>
                <a:srgbClr val="C70F44"/>
              </a:solidFill>
              <a:latin typeface="Arial" charset="0"/>
              <a:cs typeface="Arial" charset="0"/>
            </a:endParaRPr>
          </a:p>
          <a:p>
            <a:endParaRPr lang="en-GB" sz="1000" dirty="0">
              <a:latin typeface="Arial" charset="0"/>
              <a:cs typeface="Times New Roman" pitchFamily="18" charset="0"/>
            </a:endParaRPr>
          </a:p>
          <a:p>
            <a:endParaRPr lang="en-GB" sz="1000" dirty="0">
              <a:latin typeface="Arial" charset="0"/>
              <a:cs typeface="Arial" charset="0"/>
            </a:endParaRPr>
          </a:p>
          <a:p>
            <a:endParaRPr lang="en-GB" sz="1000" dirty="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143000" y="684213"/>
            <a:ext cx="4575175" cy="3430587"/>
          </a:xfrm>
          <a:ln/>
        </p:spPr>
      </p:sp>
      <p:sp>
        <p:nvSpPr>
          <p:cNvPr id="39939" name="Rectangle 3"/>
          <p:cNvSpPr>
            <a:spLocks noGrp="1" noChangeArrowheads="1"/>
          </p:cNvSpPr>
          <p:nvPr>
            <p:ph type="body" idx="1"/>
          </p:nvPr>
        </p:nvSpPr>
        <p:spPr>
          <a:xfrm>
            <a:off x="914295" y="4344031"/>
            <a:ext cx="5029411" cy="4115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000" dirty="0">
                <a:latin typeface="Arial" charset="0"/>
                <a:cs typeface="Times New Roman" pitchFamily="18" charset="0"/>
              </a:rPr>
              <a:t>Speaking globally, we consume roughly 10 billion (10</a:t>
            </a:r>
            <a:r>
              <a:rPr lang="en-US" sz="1000" baseline="30000" dirty="0">
                <a:latin typeface="Arial" charset="0"/>
                <a:cs typeface="Times New Roman" pitchFamily="18" charset="0"/>
              </a:rPr>
              <a:t>10</a:t>
            </a:r>
            <a:r>
              <a:rPr lang="en-US" sz="1000" dirty="0">
                <a:latin typeface="Arial" charset="0"/>
                <a:cs typeface="Times New Roman" pitchFamily="18" charset="0"/>
              </a:rPr>
              <a:t>) </a:t>
            </a:r>
            <a:r>
              <a:rPr lang="en-US" sz="1000" dirty="0" err="1" smtClean="0">
                <a:latin typeface="Arial" charset="0"/>
                <a:cs typeface="Times New Roman" pitchFamily="18" charset="0"/>
              </a:rPr>
              <a:t>tonnes</a:t>
            </a:r>
            <a:r>
              <a:rPr lang="en-US" sz="1000" dirty="0" smtClean="0">
                <a:latin typeface="Arial" charset="0"/>
                <a:cs typeface="Times New Roman" pitchFamily="18" charset="0"/>
              </a:rPr>
              <a:t> </a:t>
            </a:r>
            <a:r>
              <a:rPr lang="en-US" sz="1000" dirty="0">
                <a:latin typeface="Arial" charset="0"/>
                <a:cs typeface="Times New Roman" pitchFamily="18" charset="0"/>
              </a:rPr>
              <a:t>of engineering materials per year. This bar-chart shows the </a:t>
            </a:r>
            <a:r>
              <a:rPr lang="en-US" sz="1000" b="1" dirty="0">
                <a:solidFill>
                  <a:srgbClr val="CC0000"/>
                </a:solidFill>
                <a:latin typeface="Arial" charset="0"/>
                <a:cs typeface="Times New Roman" pitchFamily="18" charset="0"/>
              </a:rPr>
              <a:t>annual world production</a:t>
            </a:r>
            <a:r>
              <a:rPr lang="en-US" sz="1000" dirty="0">
                <a:latin typeface="Arial" charset="0"/>
                <a:cs typeface="Times New Roman" pitchFamily="18" charset="0"/>
              </a:rPr>
              <a:t> of the materials that are used in the greatest quantities. On the extreme left, for calibration, are hydrocarbon fuels – oil and coal – of which we currently consume about 9 billion </a:t>
            </a:r>
            <a:r>
              <a:rPr lang="en-US" sz="1000" dirty="0" err="1">
                <a:latin typeface="Arial" charset="0"/>
                <a:cs typeface="Times New Roman" pitchFamily="18" charset="0"/>
              </a:rPr>
              <a:t>tonnes</a:t>
            </a:r>
            <a:r>
              <a:rPr lang="en-US" sz="1000" dirty="0">
                <a:latin typeface="Arial" charset="0"/>
                <a:cs typeface="Times New Roman" pitchFamily="18" charset="0"/>
              </a:rPr>
              <a:t> per year.   Next, moving to the right, are metals.  The scale is logarithmic, making it appear that the consumption of steel (the first metal) is only a little greater than that of aluminum (the next); in reality, the consumption of steel exceeds, by a factor of ten, that of all other metals combined. Polymers come next: today the combined consumption of commodity polymers polyethylene (PE), polyvinyl chloride (PVC), polypropylene (PP) and polyethylene-</a:t>
            </a:r>
            <a:r>
              <a:rPr lang="en-US" sz="1000" dirty="0" err="1">
                <a:latin typeface="Arial" charset="0"/>
                <a:cs typeface="Times New Roman" pitchFamily="18" charset="0"/>
              </a:rPr>
              <a:t>terephthalate</a:t>
            </a:r>
            <a:r>
              <a:rPr lang="en-US" sz="1000" dirty="0">
                <a:latin typeface="Arial" charset="0"/>
                <a:cs typeface="Times New Roman" pitchFamily="18" charset="0"/>
              </a:rPr>
              <a:t>, (PET) begins to approach that of steel. 	</a:t>
            </a:r>
          </a:p>
          <a:p>
            <a:r>
              <a:rPr lang="en-US" sz="1000" dirty="0">
                <a:latin typeface="Arial" charset="0"/>
                <a:cs typeface="Times New Roman" pitchFamily="18" charset="0"/>
              </a:rPr>
              <a:t>   The really big ones, though, are the materials of the construction industry.  Steel is one of these, but the consumption of wood for construction purposes exceeds that of steel even when measured in </a:t>
            </a:r>
            <a:r>
              <a:rPr lang="en-US" sz="1000" dirty="0" err="1">
                <a:latin typeface="Arial" charset="0"/>
                <a:cs typeface="Times New Roman" pitchFamily="18" charset="0"/>
              </a:rPr>
              <a:t>tonnes</a:t>
            </a:r>
            <a:r>
              <a:rPr lang="en-US" sz="1000" dirty="0">
                <a:latin typeface="Arial" charset="0"/>
                <a:cs typeface="Times New Roman" pitchFamily="18" charset="0"/>
              </a:rPr>
              <a:t> per year (as in the diagram), and since it is a factor of 10 lighter, if measured in m</a:t>
            </a:r>
            <a:r>
              <a:rPr lang="en-US" sz="1000" baseline="30000" dirty="0">
                <a:latin typeface="Arial" charset="0"/>
                <a:cs typeface="Times New Roman" pitchFamily="18" charset="0"/>
              </a:rPr>
              <a:t>3</a:t>
            </a:r>
            <a:r>
              <a:rPr lang="en-US" sz="1000" dirty="0">
                <a:latin typeface="Arial" charset="0"/>
                <a:cs typeface="Times New Roman" pitchFamily="18" charset="0"/>
              </a:rPr>
              <a:t>/year,  wood totally eclipses steel.  Bigger still is the consumption of concrete, which exceeds that of all other materials combined.  The other big ones are asphalt (roads) and glass.</a:t>
            </a:r>
          </a:p>
          <a:p>
            <a:endParaRPr lang="en-US" sz="1000" dirty="0">
              <a:latin typeface="Arial" charset="0"/>
              <a:cs typeface="Times New Roman" pitchFamily="18" charset="0"/>
            </a:endParaRPr>
          </a:p>
          <a:p>
            <a:r>
              <a:rPr lang="en-US" sz="1000" dirty="0">
                <a:latin typeface="Arial" charset="0"/>
                <a:cs typeface="Times New Roman" pitchFamily="18" charset="0"/>
              </a:rPr>
              <a:t>   The remaining columns show the production of natural and </a:t>
            </a:r>
            <a:r>
              <a:rPr lang="en-US" sz="1000" dirty="0" err="1">
                <a:latin typeface="Arial" charset="0"/>
                <a:cs typeface="Times New Roman" pitchFamily="18" charset="0"/>
              </a:rPr>
              <a:t>artifical</a:t>
            </a:r>
            <a:r>
              <a:rPr lang="en-US" sz="1000" dirty="0">
                <a:latin typeface="Arial" charset="0"/>
                <a:cs typeface="Times New Roman" pitchFamily="18" charset="0"/>
              </a:rPr>
              <a:t> fibers, ending with carbon fiber.  Just 20 years ago this material would not have crept onto the bottom of this chart. Today its consumption is approaching that of titanium and is growing fast. </a:t>
            </a:r>
          </a:p>
          <a:p>
            <a:endParaRPr lang="en-US" sz="1000" dirty="0">
              <a:latin typeface="Arial" charset="0"/>
              <a:cs typeface="Times New Roman" pitchFamily="18" charset="0"/>
            </a:endParaRPr>
          </a:p>
          <a:p>
            <a:r>
              <a:rPr lang="en-US" sz="1000" dirty="0">
                <a:latin typeface="Arial" charset="0"/>
                <a:cs typeface="Times New Roman" pitchFamily="18" charset="0"/>
              </a:rPr>
              <a:t>   The columns on this figure describe broad classes of materials, so – out of the many thousands of materials now available – they probably include 99.9% of all consumption when measured in </a:t>
            </a:r>
            <a:r>
              <a:rPr lang="en-US" sz="1000" dirty="0" err="1">
                <a:latin typeface="Arial" charset="0"/>
                <a:cs typeface="Times New Roman" pitchFamily="18" charset="0"/>
              </a:rPr>
              <a:t>tonnes</a:t>
            </a:r>
            <a:r>
              <a:rPr lang="en-US" sz="1000" dirty="0">
                <a:latin typeface="Arial" charset="0"/>
                <a:cs typeface="Times New Roman" pitchFamily="18" charset="0"/>
              </a:rPr>
              <a:t>.  This is important when we come to consider the impact of materials on the environment, since impact scales with consumption.</a:t>
            </a:r>
          </a:p>
          <a:p>
            <a:endParaRPr lang="en-GB" sz="1000" dirty="0">
              <a:latin typeface="Arial" charset="0"/>
              <a:cs typeface="Arial" charset="0"/>
            </a:endParaRPr>
          </a:p>
          <a:p>
            <a:endParaRPr lang="en-GB" sz="1000" dirty="0">
              <a:latin typeface="Arial" charset="0"/>
              <a:cs typeface="Arial" charset="0"/>
            </a:endParaRPr>
          </a:p>
          <a:p>
            <a:endParaRPr lang="en-GB" sz="1000" dirty="0">
              <a:latin typeface="Arial" charset="0"/>
              <a:cs typeface="Arial" charset="0"/>
            </a:endParaRPr>
          </a:p>
          <a:p>
            <a:endParaRPr lang="en-GB" sz="1000" dirty="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1143000" y="684213"/>
            <a:ext cx="4575175" cy="3430587"/>
          </a:xfrm>
          <a:ln/>
        </p:spPr>
      </p:sp>
      <p:sp>
        <p:nvSpPr>
          <p:cNvPr id="40963" name="Rectangle 3"/>
          <p:cNvSpPr>
            <a:spLocks noGrp="1" noChangeArrowheads="1"/>
          </p:cNvSpPr>
          <p:nvPr>
            <p:ph type="body" idx="1"/>
          </p:nvPr>
        </p:nvSpPr>
        <p:spPr>
          <a:xfrm>
            <a:off x="914295" y="4344031"/>
            <a:ext cx="5029411" cy="4115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900" b="1" dirty="0">
                <a:solidFill>
                  <a:srgbClr val="CC0066"/>
                </a:solidFill>
                <a:latin typeface="Arial" charset="0"/>
                <a:cs typeface="Times New Roman" pitchFamily="18" charset="0"/>
              </a:rPr>
              <a:t>Carbon release to atmosphere</a:t>
            </a:r>
            <a:r>
              <a:rPr lang="en-US" sz="900" dirty="0">
                <a:latin typeface="Arial" charset="0"/>
                <a:cs typeface="Times New Roman" pitchFamily="18" charset="0"/>
              </a:rPr>
              <a:t> caused by the production of materials is calculated by multiplying the annual production (last frame) by the embodied energy of the material (defined and plotted in later frames).  This is what it looks like.  The order changes a little from that of the last frame, but not much.  If you want a BIG change in the contribution of material production to the carbon problem, it is these materials on which attention must focus.</a:t>
            </a:r>
            <a:endParaRPr lang="en-GB" sz="900" dirty="0">
              <a:latin typeface="Arial" charset="0"/>
              <a:cs typeface="Arial" charset="0"/>
            </a:endParaRPr>
          </a:p>
          <a:p>
            <a:endParaRPr lang="en-GB" sz="1000" dirty="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7CC38EAA-02BE-406F-A851-1305636497AD}" type="slidenum">
              <a:rPr lang="en-GB" sz="1200">
                <a:latin typeface="Times New Roman" pitchFamily="18" charset="0"/>
              </a:rPr>
              <a:pPr algn="r"/>
              <a:t>5</a:t>
            </a:fld>
            <a:endParaRPr lang="en-GB" sz="1200">
              <a:latin typeface="Times New Roman" pitchFamily="18" charset="0"/>
            </a:endParaRPr>
          </a:p>
        </p:txBody>
      </p:sp>
      <p:sp>
        <p:nvSpPr>
          <p:cNvPr id="41987" name="Rectangle 2"/>
          <p:cNvSpPr>
            <a:spLocks noGrp="1" noRot="1" noChangeAspect="1" noChangeArrowheads="1" noTextEdit="1"/>
          </p:cNvSpPr>
          <p:nvPr>
            <p:ph type="sldImg"/>
          </p:nvPr>
        </p:nvSpPr>
        <p:spPr>
          <a:xfrm>
            <a:off x="1147763" y="684213"/>
            <a:ext cx="4575175" cy="3430587"/>
          </a:xfrm>
          <a:solidFill>
            <a:srgbClr val="FFFFFF"/>
          </a:solidFill>
          <a:ln/>
        </p:spPr>
      </p:sp>
      <p:sp>
        <p:nvSpPr>
          <p:cNvPr id="41988" name="Rectangle 3"/>
          <p:cNvSpPr>
            <a:spLocks noGrp="1" noChangeArrowheads="1"/>
          </p:cNvSpPr>
          <p:nvPr>
            <p:ph type="body" idx="1"/>
          </p:nvPr>
        </p:nvSpPr>
        <p:spPr>
          <a:xfrm>
            <a:off x="914295" y="4344031"/>
            <a:ext cx="5029411" cy="411531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lIns="87888" tIns="43944" rIns="87888" bIns="43944"/>
          <a:lstStyle/>
          <a:p>
            <a:r>
              <a:rPr lang="en-US" sz="900" dirty="0">
                <a:latin typeface="Arial" charset="0"/>
                <a:cs typeface="Times New Roman" pitchFamily="18" charset="0"/>
              </a:rPr>
              <a:t>This frame shows the  materials lifecycle.  Ore and feedstock, drawn from the earth’s resources, are processed to give materials.  These are manufactured into products that are used, and, at the end of their lives, discarded, a fraction perhaps entering a recycling loop, the rest committed to incineration or land-fill.  Energy and materials are consumed at each point in this cycle (we shall call them “phases”), with an associated penalty of CO</a:t>
            </a:r>
            <a:r>
              <a:rPr lang="en-US" sz="900" baseline="-30000" dirty="0">
                <a:latin typeface="Arial" charset="0"/>
                <a:cs typeface="Times New Roman" pitchFamily="18" charset="0"/>
              </a:rPr>
              <a:t>2</a:t>
            </a:r>
            <a:r>
              <a:rPr lang="en-US" sz="900" dirty="0">
                <a:latin typeface="Arial" charset="0"/>
                <a:cs typeface="Times New Roman" pitchFamily="18" charset="0"/>
              </a:rPr>
              <a:t> ,  </a:t>
            </a:r>
            <a:r>
              <a:rPr lang="en-US" sz="900" dirty="0" err="1">
                <a:latin typeface="Arial" charset="0"/>
                <a:cs typeface="Times New Roman" pitchFamily="18" charset="0"/>
              </a:rPr>
              <a:t>SO</a:t>
            </a:r>
            <a:r>
              <a:rPr lang="en-US" sz="900" baseline="-30000" dirty="0" err="1">
                <a:latin typeface="Arial" charset="0"/>
                <a:cs typeface="Times New Roman" pitchFamily="18" charset="0"/>
              </a:rPr>
              <a:t>x</a:t>
            </a:r>
            <a:r>
              <a:rPr lang="en-US" sz="900" dirty="0">
                <a:latin typeface="Arial" charset="0"/>
                <a:cs typeface="Times New Roman" pitchFamily="18" charset="0"/>
              </a:rPr>
              <a:t>,  </a:t>
            </a:r>
            <a:r>
              <a:rPr lang="en-US" sz="900" dirty="0" err="1">
                <a:latin typeface="Arial" charset="0"/>
                <a:cs typeface="Times New Roman" pitchFamily="18" charset="0"/>
              </a:rPr>
              <a:t>NO</a:t>
            </a:r>
            <a:r>
              <a:rPr lang="en-US" sz="900" baseline="-30000" dirty="0" err="1">
                <a:latin typeface="Arial" charset="0"/>
                <a:cs typeface="Times New Roman" pitchFamily="18" charset="0"/>
              </a:rPr>
              <a:t>x</a:t>
            </a:r>
            <a:r>
              <a:rPr lang="en-US" sz="900" dirty="0">
                <a:latin typeface="Arial" charset="0"/>
                <a:cs typeface="Times New Roman" pitchFamily="18" charset="0"/>
              </a:rPr>
              <a:t> and other emissions – heat, and gaseous, liquid and solid waste, collectively called environmental “</a:t>
            </a:r>
            <a:r>
              <a:rPr lang="en-US" sz="900" i="1" dirty="0">
                <a:latin typeface="Arial" charset="0"/>
                <a:cs typeface="Times New Roman" pitchFamily="18" charset="0"/>
              </a:rPr>
              <a:t>stressors</a:t>
            </a:r>
            <a:r>
              <a:rPr lang="en-US" sz="900" dirty="0">
                <a:latin typeface="Arial" charset="0"/>
                <a:cs typeface="Times New Roman" pitchFamily="18" charset="0"/>
              </a:rPr>
              <a:t>”.  These are assessed by the technique of  </a:t>
            </a:r>
            <a:r>
              <a:rPr lang="en-US" sz="900" b="1" dirty="0">
                <a:solidFill>
                  <a:srgbClr val="CC0000"/>
                </a:solidFill>
                <a:latin typeface="Arial" charset="0"/>
                <a:cs typeface="Times New Roman" pitchFamily="18" charset="0"/>
              </a:rPr>
              <a:t>life-cycle analysis (LCA).</a:t>
            </a:r>
            <a:r>
              <a:rPr lang="en-US" sz="900" dirty="0">
                <a:latin typeface="Arial" charset="0"/>
                <a:cs typeface="Times New Roman" pitchFamily="18" charset="0"/>
              </a:rPr>
              <a:t>  </a:t>
            </a:r>
          </a:p>
          <a:p>
            <a:endParaRPr lang="en-US" sz="900" dirty="0">
              <a:latin typeface="Arial" charset="0"/>
              <a:cs typeface="Times New Roman" pitchFamily="18" charset="0"/>
            </a:endParaRPr>
          </a:p>
          <a:p>
            <a:r>
              <a:rPr lang="en-US" sz="900" b="1" dirty="0">
                <a:solidFill>
                  <a:srgbClr val="CC0000"/>
                </a:solidFill>
                <a:latin typeface="Arial" charset="0"/>
                <a:cs typeface="Arial" charset="0"/>
              </a:rPr>
              <a:t>ISO 14000 </a:t>
            </a:r>
            <a:r>
              <a:rPr lang="en-US" sz="900" dirty="0">
                <a:latin typeface="Arial" charset="0"/>
                <a:cs typeface="Arial" charset="0"/>
              </a:rPr>
              <a:t>and </a:t>
            </a:r>
            <a:r>
              <a:rPr lang="en-US" sz="900" b="1" dirty="0">
                <a:solidFill>
                  <a:srgbClr val="CC0000"/>
                </a:solidFill>
                <a:latin typeface="Arial" charset="0"/>
                <a:cs typeface="Arial" charset="0"/>
              </a:rPr>
              <a:t>PAS 2050</a:t>
            </a:r>
            <a:r>
              <a:rPr lang="en-US" sz="900" dirty="0">
                <a:latin typeface="Arial" charset="0"/>
                <a:cs typeface="Arial" charset="0"/>
              </a:rPr>
              <a:t> of the International Standards Organization defines a family of standards for environmental management systems.   ISO 14000 contains the set IS0 14040, 14041, 14042 and 14043 published between 1997 and 2000, prescribing broad procedures for conducting the four steps of an LCA: setting </a:t>
            </a:r>
            <a:r>
              <a:rPr lang="en-US" sz="900" i="1" dirty="0">
                <a:latin typeface="Arial" charset="0"/>
                <a:cs typeface="Arial" charset="0"/>
              </a:rPr>
              <a:t>goals and scope, inventory compilation, impact assessment</a:t>
            </a:r>
            <a:r>
              <a:rPr lang="en-US" sz="900" dirty="0">
                <a:latin typeface="Arial" charset="0"/>
                <a:cs typeface="Arial" charset="0"/>
              </a:rPr>
              <a:t> and </a:t>
            </a:r>
            <a:r>
              <a:rPr lang="en-US" sz="900" i="1" dirty="0">
                <a:latin typeface="Arial" charset="0"/>
                <a:cs typeface="Arial" charset="0"/>
              </a:rPr>
              <a:t>interpretation</a:t>
            </a:r>
            <a:r>
              <a:rPr lang="en-US" sz="900" dirty="0">
                <a:latin typeface="Arial" charset="0"/>
                <a:cs typeface="Arial" charset="0"/>
              </a:rPr>
              <a:t>.    The standard is an attempt to bring uniform practice and objectivity into life-cycle assessment and its interpretation, but implementation is cumbersome and expensive.</a:t>
            </a:r>
          </a:p>
          <a:p>
            <a:endParaRPr lang="en-US" sz="900" dirty="0">
              <a:latin typeface="Arial" charset="0"/>
              <a:cs typeface="Arial" charset="0"/>
            </a:endParaRPr>
          </a:p>
          <a:p>
            <a:r>
              <a:rPr lang="en-US" sz="900" b="1" dirty="0">
                <a:solidFill>
                  <a:srgbClr val="CC0000"/>
                </a:solidFill>
                <a:latin typeface="Arial" charset="0"/>
                <a:cs typeface="Arial" charset="0"/>
              </a:rPr>
              <a:t>PAS 2050</a:t>
            </a:r>
            <a:r>
              <a:rPr lang="en-US" sz="900" dirty="0">
                <a:latin typeface="Arial" charset="0"/>
                <a:cs typeface="Arial" charset="0"/>
              </a:rPr>
              <a:t> (2008) is a more recent set of draft standards for the carbon assessment of products.</a:t>
            </a:r>
            <a:endParaRPr lang="en-GB" sz="900" dirty="0">
              <a:latin typeface="Arial" charset="0"/>
              <a:cs typeface="Arial" charset="0"/>
            </a:endParaRPr>
          </a:p>
          <a:p>
            <a:r>
              <a:rPr lang="en-GB" sz="900" dirty="0">
                <a:latin typeface="Arial" charset="0"/>
                <a:cs typeface="Arial" charset="0"/>
              </a:rPr>
              <a:t/>
            </a:r>
            <a:br>
              <a:rPr lang="en-GB" sz="900" dirty="0">
                <a:latin typeface="Arial" charset="0"/>
                <a:cs typeface="Arial" charset="0"/>
              </a:rPr>
            </a:br>
            <a:endParaRPr lang="en-US" sz="900" dirty="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BAA0584F-CCF6-409A-99E7-A6C3EB3D62D1}" type="slidenum">
              <a:rPr lang="en-GB" sz="1200">
                <a:latin typeface="Times New Roman" pitchFamily="18" charset="0"/>
              </a:rPr>
              <a:pPr algn="r"/>
              <a:t>6</a:t>
            </a:fld>
            <a:endParaRPr lang="en-GB" sz="1200">
              <a:latin typeface="Times New Roman" pitchFamily="18" charset="0"/>
            </a:endParaRPr>
          </a:p>
        </p:txBody>
      </p:sp>
      <p:sp>
        <p:nvSpPr>
          <p:cNvPr id="43011" name="Rectangle 2"/>
          <p:cNvSpPr>
            <a:spLocks noGrp="1" noRot="1" noChangeAspect="1" noChangeArrowheads="1" noTextEdit="1"/>
          </p:cNvSpPr>
          <p:nvPr>
            <p:ph type="sldImg"/>
          </p:nvPr>
        </p:nvSpPr>
        <p:spPr>
          <a:xfrm>
            <a:off x="1147763" y="684213"/>
            <a:ext cx="4575175" cy="3430587"/>
          </a:xfrm>
          <a:solidFill>
            <a:srgbClr val="FFFFFF"/>
          </a:solidFill>
          <a:ln/>
        </p:spPr>
      </p:sp>
      <p:sp>
        <p:nvSpPr>
          <p:cNvPr id="43012" name="Rectangle 3"/>
          <p:cNvSpPr>
            <a:spLocks noGrp="1" noChangeArrowheads="1"/>
          </p:cNvSpPr>
          <p:nvPr>
            <p:ph type="body" idx="1"/>
          </p:nvPr>
        </p:nvSpPr>
        <p:spPr>
          <a:xfrm>
            <a:off x="914295" y="4344031"/>
            <a:ext cx="5029411" cy="411531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lIns="87888" tIns="43944" rIns="87888" bIns="43944"/>
          <a:lstStyle/>
          <a:p>
            <a:r>
              <a:rPr lang="en-GB" sz="900">
                <a:latin typeface="Arial" charset="0"/>
                <a:cs typeface="Times New Roman" pitchFamily="18" charset="0"/>
              </a:rPr>
              <a:t>The upper part of this frame lists the </a:t>
            </a:r>
            <a:r>
              <a:rPr lang="en-GB" sz="900" b="1">
                <a:solidFill>
                  <a:srgbClr val="CC0000"/>
                </a:solidFill>
                <a:latin typeface="Arial" charset="0"/>
                <a:cs typeface="Times New Roman" pitchFamily="18" charset="0"/>
              </a:rPr>
              <a:t>typical ouput</a:t>
            </a:r>
            <a:r>
              <a:rPr lang="en-GB" sz="900">
                <a:latin typeface="Arial" charset="0"/>
                <a:cs typeface="Times New Roman" pitchFamily="18" charset="0"/>
              </a:rPr>
              <a:t> of an LCA that meets the ISO 14040 guidelines. </a:t>
            </a:r>
            <a:r>
              <a:rPr lang="en-US" sz="900">
                <a:latin typeface="Arial" charset="0"/>
                <a:cs typeface="Times New Roman" pitchFamily="18" charset="0"/>
              </a:rPr>
              <a:t>A full LCA is time-consuming, expensive and it cannot cope with the problem that 80% of the environmental burden of a product is determined in the early stages of design when many decisions are still fluid.  </a:t>
            </a:r>
          </a:p>
          <a:p>
            <a:endParaRPr lang="en-US" sz="900">
              <a:latin typeface="Arial" charset="0"/>
              <a:cs typeface="Times New Roman" pitchFamily="18" charset="0"/>
            </a:endParaRPr>
          </a:p>
          <a:p>
            <a:r>
              <a:rPr lang="en-US" sz="900">
                <a:latin typeface="Arial" charset="0"/>
                <a:cs typeface="Times New Roman" pitchFamily="18" charset="0"/>
              </a:rPr>
              <a:t>There is a second problem: what is a designer supposed to do with this information?  </a:t>
            </a:r>
            <a:r>
              <a:rPr lang="en-GB" sz="900">
                <a:latin typeface="Arial" charset="0"/>
                <a:cs typeface="Times New Roman" pitchFamily="18" charset="0"/>
              </a:rPr>
              <a:t>How are C0</a:t>
            </a:r>
            <a:r>
              <a:rPr lang="en-GB" sz="900" baseline="-30000">
                <a:latin typeface="Arial" charset="0"/>
                <a:cs typeface="Times New Roman" pitchFamily="18" charset="0"/>
              </a:rPr>
              <a:t>2</a:t>
            </a:r>
            <a:r>
              <a:rPr lang="en-GB" sz="900">
                <a:latin typeface="Arial" charset="0"/>
                <a:cs typeface="Times New Roman" pitchFamily="18" charset="0"/>
              </a:rPr>
              <a:t> and S0</a:t>
            </a:r>
            <a:r>
              <a:rPr lang="en-GB" sz="900" baseline="-30000">
                <a:latin typeface="Arial" charset="0"/>
                <a:cs typeface="Times New Roman" pitchFamily="18" charset="0"/>
              </a:rPr>
              <a:t>x</a:t>
            </a:r>
            <a:r>
              <a:rPr lang="en-GB" sz="900">
                <a:latin typeface="Arial" charset="0"/>
                <a:cs typeface="Times New Roman" pitchFamily="18" charset="0"/>
              </a:rPr>
              <a:t> productions to be balanced against resource depletion, toxicity or ease of recycling when choosing a material?  This question has lead to efforts to condense the eco-information about a material into a single measure or </a:t>
            </a:r>
            <a:r>
              <a:rPr lang="en-GB" sz="900" b="1">
                <a:solidFill>
                  <a:srgbClr val="CC0000"/>
                </a:solidFill>
                <a:latin typeface="Arial" charset="0"/>
                <a:cs typeface="Times New Roman" pitchFamily="18" charset="0"/>
              </a:rPr>
              <a:t>eco-indicator</a:t>
            </a:r>
            <a:r>
              <a:rPr lang="en-GB" sz="900">
                <a:latin typeface="Arial" charset="0"/>
                <a:cs typeface="Times New Roman" pitchFamily="18" charset="0"/>
              </a:rPr>
              <a:t>, giving the designer a simple, numeric ranking.  The use of a single-valued indicator is criticised by some.  The grounds for criticism are that there is no agreement on normalisation or weighting factors used to calculate them and that the method is opaque since the indicator value has no simple physical significance.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1143000" y="684213"/>
            <a:ext cx="4575175" cy="3430587"/>
          </a:xfrm>
          <a:ln/>
        </p:spPr>
      </p:sp>
      <p:sp>
        <p:nvSpPr>
          <p:cNvPr id="44035" name="Rectangle 3"/>
          <p:cNvSpPr>
            <a:spLocks noGrp="1" noChangeArrowheads="1"/>
          </p:cNvSpPr>
          <p:nvPr>
            <p:ph type="body" idx="1"/>
          </p:nvPr>
        </p:nvSpPr>
        <p:spPr>
          <a:xfrm>
            <a:off x="914295" y="4344031"/>
            <a:ext cx="5029411" cy="4115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Times New Roman" pitchFamily="18" charset="0"/>
              </a:rPr>
              <a:t>Design starts with the identification of a </a:t>
            </a:r>
            <a:r>
              <a:rPr lang="en-US" sz="900" b="1">
                <a:solidFill>
                  <a:srgbClr val="CC0000"/>
                </a:solidFill>
                <a:latin typeface="Arial" charset="0"/>
                <a:cs typeface="Times New Roman" pitchFamily="18" charset="0"/>
              </a:rPr>
              <a:t>market need</a:t>
            </a:r>
            <a:r>
              <a:rPr lang="en-US" sz="900">
                <a:latin typeface="Arial" charset="0"/>
                <a:cs typeface="Times New Roman" pitchFamily="18" charset="0"/>
              </a:rPr>
              <a:t>.  </a:t>
            </a:r>
            <a:r>
              <a:rPr lang="en-US" sz="900" b="1">
                <a:solidFill>
                  <a:srgbClr val="CC0000"/>
                </a:solidFill>
                <a:latin typeface="Arial" charset="0"/>
                <a:cs typeface="Times New Roman" pitchFamily="18" charset="0"/>
              </a:rPr>
              <a:t>Concepts</a:t>
            </a:r>
            <a:r>
              <a:rPr lang="en-US" sz="900">
                <a:latin typeface="Arial" charset="0"/>
                <a:cs typeface="Times New Roman" pitchFamily="18" charset="0"/>
              </a:rPr>
              <a:t> (general working</a:t>
            </a:r>
            <a:r>
              <a:rPr lang="en-GB" sz="900">
                <a:latin typeface="Arial" charset="0"/>
                <a:cs typeface="Times New Roman" pitchFamily="18" charset="0"/>
              </a:rPr>
              <a:t> </a:t>
            </a:r>
            <a:r>
              <a:rPr lang="en-US" sz="900">
                <a:latin typeface="Arial" charset="0"/>
                <a:cs typeface="Times New Roman" pitchFamily="18" charset="0"/>
              </a:rPr>
              <a:t>principles) are identified to fill the need.  The most promising of these are developed</a:t>
            </a:r>
            <a:r>
              <a:rPr lang="en-GB" sz="900">
                <a:latin typeface="Arial" charset="0"/>
                <a:cs typeface="Times New Roman" pitchFamily="18" charset="0"/>
              </a:rPr>
              <a:t> </a:t>
            </a:r>
            <a:r>
              <a:rPr lang="en-US" sz="900">
                <a:latin typeface="Arial" charset="0"/>
                <a:cs typeface="Times New Roman" pitchFamily="18" charset="0"/>
              </a:rPr>
              <a:t>into sketches or diagrams indicating configuration, lay-out and scale (“</a:t>
            </a:r>
            <a:r>
              <a:rPr lang="en-US" sz="900" b="1">
                <a:solidFill>
                  <a:srgbClr val="CC0000"/>
                </a:solidFill>
                <a:latin typeface="Arial" charset="0"/>
                <a:cs typeface="Times New Roman" pitchFamily="18" charset="0"/>
              </a:rPr>
              <a:t>embodiment</a:t>
            </a:r>
            <a:r>
              <a:rPr lang="en-US" sz="900">
                <a:latin typeface="Arial" charset="0"/>
                <a:cs typeface="Times New Roman" pitchFamily="18" charset="0"/>
              </a:rPr>
              <a:t>”).</a:t>
            </a:r>
            <a:r>
              <a:rPr lang="en-GB" sz="900">
                <a:latin typeface="Arial" charset="0"/>
                <a:cs typeface="Times New Roman" pitchFamily="18" charset="0"/>
              </a:rPr>
              <a:t> </a:t>
            </a:r>
            <a:r>
              <a:rPr lang="en-US" sz="900">
                <a:latin typeface="Arial" charset="0"/>
                <a:cs typeface="Times New Roman" pitchFamily="18" charset="0"/>
              </a:rPr>
              <a:t>One or more of these is selected for </a:t>
            </a:r>
            <a:r>
              <a:rPr lang="en-US" sz="900" b="1">
                <a:solidFill>
                  <a:srgbClr val="CC0000"/>
                </a:solidFill>
                <a:latin typeface="Arial" charset="0"/>
                <a:cs typeface="Times New Roman" pitchFamily="18" charset="0"/>
              </a:rPr>
              <a:t>detailed</a:t>
            </a:r>
            <a:r>
              <a:rPr lang="en-US" sz="900">
                <a:latin typeface="Arial" charset="0"/>
                <a:cs typeface="Times New Roman" pitchFamily="18" charset="0"/>
              </a:rPr>
              <a:t> development, analyzing performance, safety</a:t>
            </a:r>
            <a:r>
              <a:rPr lang="en-GB" sz="900">
                <a:latin typeface="Arial" charset="0"/>
                <a:cs typeface="Times New Roman" pitchFamily="18" charset="0"/>
              </a:rPr>
              <a:t> </a:t>
            </a:r>
            <a:r>
              <a:rPr lang="en-US" sz="900">
                <a:latin typeface="Arial" charset="0"/>
                <a:cs typeface="Times New Roman" pitchFamily="18" charset="0"/>
              </a:rPr>
              <a:t>and cost. The output is a design enabling the construction of a</a:t>
            </a:r>
            <a:r>
              <a:rPr lang="en-GB" sz="900">
                <a:latin typeface="Arial" charset="0"/>
                <a:cs typeface="Times New Roman" pitchFamily="18" charset="0"/>
              </a:rPr>
              <a:t> </a:t>
            </a:r>
            <a:r>
              <a:rPr lang="en-US" sz="900">
                <a:latin typeface="Arial" charset="0"/>
                <a:cs typeface="Times New Roman" pitchFamily="18" charset="0"/>
              </a:rPr>
              <a:t>prototype that, after testing and development, goes to manufacture. </a:t>
            </a:r>
          </a:p>
          <a:p>
            <a:r>
              <a:rPr lang="en-US" sz="900">
                <a:latin typeface="Arial" charset="0"/>
                <a:cs typeface="Times New Roman" pitchFamily="18" charset="0"/>
              </a:rPr>
              <a:t>Material information enters all stages of the design. At the concept stage the design is</a:t>
            </a:r>
            <a:r>
              <a:rPr lang="en-GB" sz="900">
                <a:latin typeface="Arial" charset="0"/>
                <a:cs typeface="Times New Roman" pitchFamily="18" charset="0"/>
              </a:rPr>
              <a:t> </a:t>
            </a:r>
            <a:r>
              <a:rPr lang="en-US" sz="900">
                <a:latin typeface="Arial" charset="0"/>
                <a:cs typeface="Times New Roman" pitchFamily="18" charset="0"/>
              </a:rPr>
              <a:t>fluid and all materials are candidates. Here the need is the ability to scan the entire </a:t>
            </a:r>
            <a:r>
              <a:rPr lang="en-GB" sz="900">
                <a:latin typeface="Arial" charset="0"/>
                <a:cs typeface="Times New Roman" pitchFamily="18" charset="0"/>
              </a:rPr>
              <a:t> </a:t>
            </a:r>
            <a:r>
              <a:rPr lang="en-US" sz="900">
                <a:latin typeface="Arial" charset="0"/>
                <a:cs typeface="Times New Roman" pitchFamily="18" charset="0"/>
              </a:rPr>
              <a:t>Materials Universe, but at a low resolution.  As the design gels and the requirements become</a:t>
            </a:r>
            <a:r>
              <a:rPr lang="en-GB" sz="900">
                <a:latin typeface="Arial" charset="0"/>
                <a:cs typeface="Times New Roman" pitchFamily="18" charset="0"/>
              </a:rPr>
              <a:t> </a:t>
            </a:r>
            <a:r>
              <a:rPr lang="en-US" sz="900">
                <a:latin typeface="Arial" charset="0"/>
                <a:cs typeface="Times New Roman" pitchFamily="18" charset="0"/>
              </a:rPr>
              <a:t>sharper, the need becomes that for information about fewer materials but at a higher level</a:t>
            </a:r>
            <a:r>
              <a:rPr lang="en-GB" sz="900">
                <a:latin typeface="Arial" charset="0"/>
                <a:cs typeface="Times New Roman" pitchFamily="18" charset="0"/>
              </a:rPr>
              <a:t> </a:t>
            </a:r>
            <a:r>
              <a:rPr lang="en-US" sz="900">
                <a:latin typeface="Arial" charset="0"/>
                <a:cs typeface="Times New Roman" pitchFamily="18" charset="0"/>
              </a:rPr>
              <a:t>of precision. In the final, detailed, stage when finite element, optimization and other</a:t>
            </a:r>
            <a:r>
              <a:rPr lang="en-GB" sz="900">
                <a:latin typeface="Arial" charset="0"/>
                <a:cs typeface="Times New Roman" pitchFamily="18" charset="0"/>
              </a:rPr>
              <a:t> </a:t>
            </a:r>
            <a:r>
              <a:rPr lang="en-US" sz="900">
                <a:latin typeface="Arial" charset="0"/>
                <a:cs typeface="Times New Roman" pitchFamily="18" charset="0"/>
              </a:rPr>
              <a:t>analyses are undertaken, the need is for data for just one or a very few materials at the</a:t>
            </a:r>
            <a:r>
              <a:rPr lang="en-GB" sz="900">
                <a:latin typeface="Arial" charset="0"/>
                <a:cs typeface="Times New Roman" pitchFamily="18" charset="0"/>
              </a:rPr>
              <a:t> </a:t>
            </a:r>
            <a:r>
              <a:rPr lang="en-US" sz="900">
                <a:latin typeface="Arial" charset="0"/>
                <a:cs typeface="Times New Roman" pitchFamily="18" charset="0"/>
              </a:rPr>
              <a:t>highest precision.</a:t>
            </a:r>
            <a:r>
              <a:rPr lang="en-GB" sz="900">
                <a:latin typeface="Arial" charset="0"/>
                <a:cs typeface="Times New Roman" pitchFamily="18" charset="0"/>
              </a:rPr>
              <a:t> The screening process narrows the initially wide material search space containing all materials (triangle on the right) ultimately leading to a final single choice.</a:t>
            </a:r>
            <a:r>
              <a:rPr lang="en-GB" sz="1000">
                <a:latin typeface="Arial" charset="0"/>
                <a:cs typeface="Times New Roman" pitchFamily="18" charset="0"/>
              </a:rPr>
              <a:t> </a:t>
            </a:r>
          </a:p>
          <a:p>
            <a:endParaRPr lang="en-GB" sz="1000">
              <a:latin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319FDF7D-B297-41D8-9713-99AC45B5FB48}" type="slidenum">
              <a:rPr lang="en-GB" sz="1200">
                <a:latin typeface="Times New Roman" pitchFamily="18" charset="0"/>
              </a:rPr>
              <a:pPr algn="r"/>
              <a:t>8</a:t>
            </a:fld>
            <a:endParaRPr lang="en-GB" sz="1200">
              <a:latin typeface="Times New Roman" pitchFamily="18" charset="0"/>
            </a:endParaRPr>
          </a:p>
        </p:txBody>
      </p:sp>
      <p:sp>
        <p:nvSpPr>
          <p:cNvPr id="45059" name="Rectangle 2"/>
          <p:cNvSpPr>
            <a:spLocks noGrp="1" noRot="1" noChangeAspect="1" noChangeArrowheads="1" noTextEdit="1"/>
          </p:cNvSpPr>
          <p:nvPr>
            <p:ph type="sldImg"/>
          </p:nvPr>
        </p:nvSpPr>
        <p:spPr>
          <a:xfrm>
            <a:off x="1154113" y="685800"/>
            <a:ext cx="4573587" cy="3429000"/>
          </a:xfrm>
          <a:solidFill>
            <a:srgbClr val="FFFFFF"/>
          </a:solidFill>
          <a:ln/>
        </p:spPr>
      </p:sp>
      <p:sp>
        <p:nvSpPr>
          <p:cNvPr id="45060"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lIns="87888" tIns="43944" rIns="87888" bIns="43944"/>
          <a:lstStyle/>
          <a:p>
            <a:r>
              <a:rPr lang="en-GB" sz="900">
                <a:latin typeface="Arial" charset="0"/>
                <a:cs typeface="Arial" charset="0"/>
              </a:rPr>
              <a:t>The strategy for guiding design has 3 steps, detailed here and on the next two frames.</a:t>
            </a:r>
          </a:p>
          <a:p>
            <a:endParaRPr lang="en-GB" sz="900">
              <a:latin typeface="Arial" charset="0"/>
              <a:cs typeface="Arial" charset="0"/>
            </a:endParaRPr>
          </a:p>
          <a:p>
            <a:r>
              <a:rPr lang="en-GB" sz="900">
                <a:latin typeface="Arial" charset="0"/>
                <a:cs typeface="Arial" charset="0"/>
              </a:rPr>
              <a:t>The </a:t>
            </a:r>
            <a:r>
              <a:rPr lang="en-GB" sz="900" b="1">
                <a:solidFill>
                  <a:srgbClr val="CC0000"/>
                </a:solidFill>
                <a:latin typeface="Arial" charset="0"/>
                <a:cs typeface="Arial" charset="0"/>
              </a:rPr>
              <a:t>first step</a:t>
            </a:r>
            <a:r>
              <a:rPr lang="en-GB" sz="900">
                <a:latin typeface="Arial" charset="0"/>
                <a:cs typeface="Arial" charset="0"/>
              </a:rPr>
              <a:t> is one of simplification, developing a tool that is approximate but retains sufficient discrimination to differentiate between alternative choices.  A spectrum of levels of analysis exist, ranging from a simple </a:t>
            </a:r>
            <a:r>
              <a:rPr lang="en-GB" sz="900" b="1">
                <a:solidFill>
                  <a:srgbClr val="CC0000"/>
                </a:solidFill>
                <a:latin typeface="Arial" charset="0"/>
                <a:cs typeface="Arial" charset="0"/>
              </a:rPr>
              <a:t>eco-screening</a:t>
            </a:r>
            <a:r>
              <a:rPr lang="en-GB" sz="900">
                <a:latin typeface="Arial" charset="0"/>
                <a:cs typeface="Arial" charset="0"/>
              </a:rPr>
              <a:t> against a list of banned or undesirable materials and processes to a </a:t>
            </a:r>
            <a:r>
              <a:rPr lang="en-GB" sz="900" b="1">
                <a:solidFill>
                  <a:srgbClr val="CC0000"/>
                </a:solidFill>
                <a:latin typeface="Arial" charset="0"/>
                <a:cs typeface="Arial" charset="0"/>
              </a:rPr>
              <a:t>full LCA</a:t>
            </a:r>
            <a:r>
              <a:rPr lang="en-GB" sz="900">
                <a:latin typeface="Arial" charset="0"/>
                <a:cs typeface="Arial" charset="0"/>
              </a:rPr>
              <a:t>, with overheads of time and cost.  In between lie methods that are less rigorous; they are approximate but fast.  </a:t>
            </a:r>
          </a:p>
          <a:p>
            <a:endParaRPr lang="en-GB" sz="900">
              <a:latin typeface="Arial" charset="0"/>
              <a:cs typeface="Arial" charset="0"/>
            </a:endParaRPr>
          </a:p>
          <a:p>
            <a:r>
              <a:rPr lang="en-GB" sz="900">
                <a:latin typeface="Arial" charset="0"/>
                <a:cs typeface="Arial" charset="0"/>
              </a:rPr>
              <a:t>   The </a:t>
            </a:r>
            <a:r>
              <a:rPr lang="en-GB" sz="900" b="1">
                <a:solidFill>
                  <a:srgbClr val="CC0000"/>
                </a:solidFill>
                <a:latin typeface="Arial" charset="0"/>
                <a:cs typeface="Arial" charset="0"/>
              </a:rPr>
              <a:t>second step</a:t>
            </a:r>
            <a:r>
              <a:rPr lang="en-GB" sz="900">
                <a:latin typeface="Arial" charset="0"/>
                <a:cs typeface="Arial" charset="0"/>
              </a:rPr>
              <a:t> is to select a single measure of eco-stress.</a:t>
            </a:r>
            <a:r>
              <a:rPr lang="en-US" sz="900">
                <a:latin typeface="Arial" charset="0"/>
                <a:cs typeface="Times New Roman" pitchFamily="18" charset="0"/>
              </a:rPr>
              <a:t> On one point there is some international agreement: the Kyoto Protocol of 1997 committed the developed nations that signed it to progressively reduce </a:t>
            </a:r>
            <a:r>
              <a:rPr lang="en-US" sz="900" b="1">
                <a:solidFill>
                  <a:srgbClr val="CC0000"/>
                </a:solidFill>
                <a:latin typeface="Arial" charset="0"/>
                <a:cs typeface="Times New Roman" pitchFamily="18" charset="0"/>
              </a:rPr>
              <a:t>carbon emissions, </a:t>
            </a:r>
            <a:r>
              <a:rPr lang="en-US" sz="900">
                <a:latin typeface="Arial" charset="0"/>
                <a:cs typeface="Times New Roman" pitchFamily="18" charset="0"/>
              </a:rPr>
              <a:t>meaning</a:t>
            </a:r>
            <a:r>
              <a:rPr lang="en-US" sz="900" b="1">
                <a:solidFill>
                  <a:srgbClr val="CC0000"/>
                </a:solidFill>
                <a:latin typeface="Arial" charset="0"/>
                <a:cs typeface="Times New Roman" pitchFamily="18" charset="0"/>
              </a:rPr>
              <a:t> CO</a:t>
            </a:r>
            <a:r>
              <a:rPr lang="en-US" sz="900" b="1" baseline="-30000">
                <a:solidFill>
                  <a:srgbClr val="CC0000"/>
                </a:solidFill>
                <a:latin typeface="Arial" charset="0"/>
                <a:cs typeface="Times New Roman" pitchFamily="18" charset="0"/>
              </a:rPr>
              <a:t>2</a:t>
            </a:r>
            <a:r>
              <a:rPr lang="en-US" sz="900" b="1">
                <a:solidFill>
                  <a:srgbClr val="CC0000"/>
                </a:solidFill>
                <a:latin typeface="Arial" charset="0"/>
                <a:cs typeface="Times New Roman" pitchFamily="18" charset="0"/>
              </a:rPr>
              <a:t>.</a:t>
            </a:r>
            <a:r>
              <a:rPr lang="en-US" sz="900">
                <a:latin typeface="Arial" charset="0"/>
                <a:cs typeface="Times New Roman" pitchFamily="18" charset="0"/>
              </a:rPr>
              <a:t>   At the national level the focus is more on reducing </a:t>
            </a:r>
            <a:r>
              <a:rPr lang="en-US" sz="900" b="1">
                <a:solidFill>
                  <a:srgbClr val="CC0000"/>
                </a:solidFill>
                <a:latin typeface="Arial" charset="0"/>
                <a:cs typeface="Times New Roman" pitchFamily="18" charset="0"/>
              </a:rPr>
              <a:t>energy consumption</a:t>
            </a:r>
            <a:r>
              <a:rPr lang="en-US" sz="900">
                <a:latin typeface="Arial" charset="0"/>
                <a:cs typeface="Times New Roman" pitchFamily="18" charset="0"/>
              </a:rPr>
              <a:t>, but since this and CO</a:t>
            </a:r>
            <a:r>
              <a:rPr lang="en-US" sz="900" baseline="-30000">
                <a:latin typeface="Arial" charset="0"/>
                <a:cs typeface="Times New Roman" pitchFamily="18" charset="0"/>
              </a:rPr>
              <a:t>2</a:t>
            </a:r>
            <a:r>
              <a:rPr lang="en-US" sz="900">
                <a:latin typeface="Arial" charset="0"/>
                <a:cs typeface="Times New Roman" pitchFamily="18" charset="0"/>
              </a:rPr>
              <a:t> production are closely related, they are nearly equivalent.   Thus there is a certain logic in basing design decisions on energy consumption or CO</a:t>
            </a:r>
            <a:r>
              <a:rPr lang="en-US" sz="900" baseline="-30000">
                <a:latin typeface="Arial" charset="0"/>
                <a:cs typeface="Times New Roman" pitchFamily="18" charset="0"/>
              </a:rPr>
              <a:t>2 </a:t>
            </a:r>
            <a:r>
              <a:rPr lang="en-US" sz="900">
                <a:latin typeface="Arial" charset="0"/>
                <a:cs typeface="Times New Roman" pitchFamily="18" charset="0"/>
              </a:rPr>
              <a:t>generation; they carry more conviction than the use of a more obscure indicator.  We shall follow this route, using energy as our measure. </a:t>
            </a:r>
          </a:p>
          <a:p>
            <a:endParaRPr lang="en-US" sz="900">
              <a:latin typeface="Arial" charset="0"/>
              <a:cs typeface="Times New Roman" pitchFamily="18" charset="0"/>
            </a:endParaRPr>
          </a:p>
          <a:p>
            <a:r>
              <a:rPr lang="en-GB" sz="900">
                <a:latin typeface="Arial" charset="0"/>
                <a:cs typeface="Arial" charset="0"/>
              </a:rPr>
              <a:t>The </a:t>
            </a:r>
            <a:r>
              <a:rPr lang="en-GB" sz="900" b="1">
                <a:solidFill>
                  <a:srgbClr val="CC0000"/>
                </a:solidFill>
                <a:latin typeface="Arial" charset="0"/>
                <a:cs typeface="Arial" charset="0"/>
              </a:rPr>
              <a:t>third step</a:t>
            </a:r>
            <a:r>
              <a:rPr lang="en-GB" sz="900">
                <a:latin typeface="Arial" charset="0"/>
                <a:cs typeface="Arial" charset="0"/>
              </a:rPr>
              <a:t> is to separate the contributions of the phases of life because subsequent action depends on which is the dominant one.  If it is that a material production, then choosing a material with low “embodied energy” (defined on a later frame) is the way forward.  But if it is the use phase, then choosing a material to make use less energy-intensive is the is the right approach – even if it has a higher embodied energy.</a:t>
            </a:r>
            <a:endParaRPr lang="en-US" sz="900">
              <a:latin typeface="Arial" charset="0"/>
              <a:cs typeface="Times New Roman" pitchFamily="18" charset="0"/>
            </a:endParaRPr>
          </a:p>
          <a:p>
            <a:endParaRPr lang="en-GB" sz="900">
              <a:latin typeface="Arial" charset="0"/>
              <a:cs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900">
                <a:latin typeface="Arial" charset="0"/>
                <a:cs typeface="Arial" charset="0"/>
              </a:rPr>
              <a:t>This frame illustrates the </a:t>
            </a:r>
            <a:r>
              <a:rPr lang="en-GB" sz="900" b="1">
                <a:solidFill>
                  <a:srgbClr val="CC0000"/>
                </a:solidFill>
                <a:latin typeface="Arial" charset="0"/>
                <a:cs typeface="Arial" charset="0"/>
              </a:rPr>
              <a:t>second step.</a:t>
            </a:r>
          </a:p>
          <a:p>
            <a:endParaRPr lang="en-GB" sz="900" b="1">
              <a:solidFill>
                <a:srgbClr val="CC0000"/>
              </a:solidFill>
              <a:latin typeface="Arial" charset="0"/>
              <a:cs typeface="Arial" charset="0"/>
            </a:endParaRPr>
          </a:p>
          <a:p>
            <a:r>
              <a:rPr lang="en-GB" sz="900">
                <a:latin typeface="Arial" charset="0"/>
                <a:cs typeface="Arial" charset="0"/>
              </a:rPr>
              <a:t>An initial eco-audit of the product reveals the energy requirements and carbon emissions, identifying the phases of life that create the greatest burden.  The tool then allows rapid “what if ….?” exploration of alternative materials, transport mode, use pattern and end-of-life choices, revealing the consequences of a change in any one of these on the others.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900">
                <a:latin typeface="Arial" charset="0"/>
                <a:cs typeface="Arial" charset="0"/>
              </a:rPr>
              <a:t>The </a:t>
            </a:r>
            <a:r>
              <a:rPr lang="en-GB" sz="900" b="1">
                <a:solidFill>
                  <a:srgbClr val="CC0000"/>
                </a:solidFill>
                <a:latin typeface="Arial" charset="0"/>
                <a:cs typeface="Arial" charset="0"/>
              </a:rPr>
              <a:t>third step </a:t>
            </a:r>
            <a:r>
              <a:rPr lang="en-GB" sz="900">
                <a:latin typeface="Arial" charset="0"/>
                <a:cs typeface="Arial" charset="0"/>
              </a:rPr>
              <a:t>is a more systematic analysis of materials selection, targeting the most energy and carbon-intensive phases of life.  The eco-audit identifies the design objective that is a key input for the established materials selection methodology that is built into the CES EduPack software.</a:t>
            </a:r>
          </a:p>
          <a:p>
            <a:endParaRPr lang="en-GB" sz="900">
              <a:latin typeface="Arial" charset="0"/>
              <a:cs typeface="Arial" charset="0"/>
            </a:endParaRPr>
          </a:p>
          <a:p>
            <a:endParaRPr lang="en-GB" smtClean="0">
              <a:latin typeface="Arial"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B2921D18-443D-45B5-A5BD-CD23E906964E}" type="slidenum">
              <a:rPr lang="en-GB" sz="1200">
                <a:latin typeface="Times New Roman" pitchFamily="18" charset="0"/>
              </a:rPr>
              <a:pPr algn="r"/>
              <a:t>11</a:t>
            </a:fld>
            <a:endParaRPr lang="en-GB" sz="1200">
              <a:latin typeface="Times New Roman" pitchFamily="18" charset="0"/>
            </a:endParaRPr>
          </a:p>
        </p:txBody>
      </p:sp>
      <p:sp>
        <p:nvSpPr>
          <p:cNvPr id="48131" name="Rectangle 2"/>
          <p:cNvSpPr>
            <a:spLocks noGrp="1" noRot="1" noChangeAspect="1" noChangeArrowheads="1" noTextEdit="1"/>
          </p:cNvSpPr>
          <p:nvPr>
            <p:ph type="sldImg"/>
          </p:nvPr>
        </p:nvSpPr>
        <p:spPr>
          <a:xfrm>
            <a:off x="1149350" y="685800"/>
            <a:ext cx="4573588" cy="3429000"/>
          </a:xfrm>
          <a:solidFill>
            <a:srgbClr val="FFFFFF"/>
          </a:solidFill>
          <a:ln/>
        </p:spPr>
      </p:sp>
      <p:sp>
        <p:nvSpPr>
          <p:cNvPr id="48132"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This frame shows how the </a:t>
            </a:r>
            <a:r>
              <a:rPr lang="en-US" sz="900" b="1">
                <a:solidFill>
                  <a:srgbClr val="CC0000"/>
                </a:solidFill>
                <a:latin typeface="Arial" charset="0"/>
                <a:cs typeface="Arial" charset="0"/>
              </a:rPr>
              <a:t>eco-audit </a:t>
            </a:r>
            <a:r>
              <a:rPr lang="en-US" sz="900">
                <a:latin typeface="Arial" charset="0"/>
                <a:cs typeface="Arial" charset="0"/>
              </a:rPr>
              <a:t>of a product works.  The </a:t>
            </a:r>
            <a:r>
              <a:rPr lang="en-US" sz="900" i="1">
                <a:latin typeface="Arial" charset="0"/>
                <a:cs typeface="Arial" charset="0"/>
              </a:rPr>
              <a:t>inputs</a:t>
            </a:r>
            <a:r>
              <a:rPr lang="en-US" sz="900">
                <a:latin typeface="Arial" charset="0"/>
                <a:cs typeface="Arial" charset="0"/>
              </a:rPr>
              <a:t> are of two types.  The first are drawn from a user-entered </a:t>
            </a:r>
            <a:r>
              <a:rPr lang="en-US" sz="900" i="1">
                <a:latin typeface="Arial" charset="0"/>
                <a:cs typeface="Arial" charset="0"/>
              </a:rPr>
              <a:t>bill of materials</a:t>
            </a:r>
            <a:r>
              <a:rPr lang="en-US" sz="900">
                <a:latin typeface="Arial" charset="0"/>
                <a:cs typeface="Arial" charset="0"/>
              </a:rPr>
              <a:t>, </a:t>
            </a:r>
            <a:r>
              <a:rPr lang="en-US" sz="900" i="1">
                <a:latin typeface="Arial" charset="0"/>
                <a:cs typeface="Arial" charset="0"/>
              </a:rPr>
              <a:t>process choice</a:t>
            </a:r>
            <a:r>
              <a:rPr lang="en-US" sz="900">
                <a:latin typeface="Arial" charset="0"/>
                <a:cs typeface="Arial" charset="0"/>
              </a:rPr>
              <a:t>, </a:t>
            </a:r>
            <a:r>
              <a:rPr lang="en-US" sz="900" i="1">
                <a:latin typeface="Arial" charset="0"/>
                <a:cs typeface="Arial" charset="0"/>
              </a:rPr>
              <a:t>transport requirements</a:t>
            </a:r>
            <a:r>
              <a:rPr lang="en-US" sz="900">
                <a:latin typeface="Arial" charset="0"/>
                <a:cs typeface="Arial" charset="0"/>
              </a:rPr>
              <a:t>, </a:t>
            </a:r>
            <a:r>
              <a:rPr lang="en-US" sz="900" i="1">
                <a:latin typeface="Arial" charset="0"/>
                <a:cs typeface="Arial" charset="0"/>
              </a:rPr>
              <a:t>duty cycle</a:t>
            </a:r>
            <a:r>
              <a:rPr lang="en-US" sz="900">
                <a:latin typeface="Arial" charset="0"/>
                <a:cs typeface="Arial" charset="0"/>
              </a:rPr>
              <a:t> (the details of the energy and intensity of use) and </a:t>
            </a:r>
            <a:r>
              <a:rPr lang="en-US" sz="900" i="1">
                <a:latin typeface="Arial" charset="0"/>
                <a:cs typeface="Arial" charset="0"/>
              </a:rPr>
              <a:t>disposal route</a:t>
            </a:r>
            <a:r>
              <a:rPr lang="en-US" sz="900">
                <a:latin typeface="Arial" charset="0"/>
                <a:cs typeface="Arial" charset="0"/>
              </a:rPr>
              <a:t>, shown at the top left. </a:t>
            </a:r>
          </a:p>
          <a:p>
            <a:endParaRPr lang="en-US" sz="900">
              <a:latin typeface="Arial" charset="0"/>
              <a:cs typeface="Arial" charset="0"/>
            </a:endParaRPr>
          </a:p>
          <a:p>
            <a:r>
              <a:rPr lang="en-US" sz="900">
                <a:latin typeface="Arial" charset="0"/>
                <a:cs typeface="Arial" charset="0"/>
              </a:rPr>
              <a:t>Data for embodied energies, process energies, recycle energies and carbon intensities are drawn from a database of material properties; those for the energy and carbon intensity of transport and the use-energy are drawn from the CES EduPack database of eco-attributes of materials.  The </a:t>
            </a:r>
            <a:r>
              <a:rPr lang="en-US" sz="900" i="1">
                <a:latin typeface="Arial" charset="0"/>
                <a:cs typeface="Arial" charset="0"/>
              </a:rPr>
              <a:t>outputs</a:t>
            </a:r>
            <a:r>
              <a:rPr lang="en-US" sz="900">
                <a:latin typeface="Arial" charset="0"/>
                <a:cs typeface="Arial" charset="0"/>
              </a:rPr>
              <a:t> are the energy or carbon footprint of each phase of life, presented as bar charts and in tabular form.  </a:t>
            </a:r>
          </a:p>
          <a:p>
            <a:endParaRPr lang="en-US" sz="900">
              <a:latin typeface="Arial" charset="0"/>
              <a:cs typeface="Arial" charset="0"/>
            </a:endParaRPr>
          </a:p>
          <a:p>
            <a:r>
              <a:rPr lang="en-US" sz="900">
                <a:latin typeface="Arial" charset="0"/>
                <a:cs typeface="Arial" charset="0"/>
              </a:rPr>
              <a:t>The next 4 frames illustrate the use of the Eco-audit too.</a:t>
            </a:r>
            <a:endParaRPr lang="en-GB" smtClean="0">
              <a:latin typeface="Arial"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1149350" y="685800"/>
            <a:ext cx="4573588" cy="3429000"/>
          </a:xfrm>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This frame shows the </a:t>
            </a:r>
            <a:r>
              <a:rPr lang="en-US" sz="900" b="1">
                <a:solidFill>
                  <a:srgbClr val="CC0000"/>
                </a:solidFill>
                <a:latin typeface="Arial" charset="0"/>
                <a:cs typeface="Arial" charset="0"/>
              </a:rPr>
              <a:t>eco-data </a:t>
            </a:r>
            <a:r>
              <a:rPr lang="en-US" sz="900">
                <a:latin typeface="Arial" charset="0"/>
                <a:cs typeface="Arial" charset="0"/>
              </a:rPr>
              <a:t>contained in the records in the CES EduPack software.   Each record contains </a:t>
            </a:r>
          </a:p>
          <a:p>
            <a:pPr>
              <a:buSzPct val="115000"/>
              <a:buFontTx/>
              <a:buChar char="•"/>
            </a:pPr>
            <a:r>
              <a:rPr lang="en-US" sz="900">
                <a:latin typeface="Arial" charset="0"/>
                <a:cs typeface="Arial" charset="0"/>
              </a:rPr>
              <a:t>  </a:t>
            </a:r>
            <a:r>
              <a:rPr lang="en-US" sz="900" b="1">
                <a:solidFill>
                  <a:srgbClr val="CC0000"/>
                </a:solidFill>
                <a:latin typeface="Arial" charset="0"/>
                <a:cs typeface="Arial" charset="0"/>
              </a:rPr>
              <a:t>Geo-economic data</a:t>
            </a:r>
            <a:r>
              <a:rPr lang="en-US" sz="900">
                <a:latin typeface="Arial" charset="0"/>
                <a:cs typeface="Arial" charset="0"/>
              </a:rPr>
              <a:t> – annual world production, reserves, etc</a:t>
            </a:r>
          </a:p>
          <a:p>
            <a:pPr>
              <a:buSzPct val="115000"/>
              <a:buFontTx/>
              <a:buChar char="•"/>
            </a:pPr>
            <a:r>
              <a:rPr lang="en-US" sz="900">
                <a:latin typeface="Arial" charset="0"/>
                <a:cs typeface="Arial" charset="0"/>
              </a:rPr>
              <a:t>  </a:t>
            </a:r>
            <a:r>
              <a:rPr lang="en-US" sz="900" b="1">
                <a:solidFill>
                  <a:srgbClr val="CC0000"/>
                </a:solidFill>
                <a:latin typeface="Arial" charset="0"/>
                <a:cs typeface="Arial" charset="0"/>
              </a:rPr>
              <a:t>Embodied energy</a:t>
            </a:r>
            <a:r>
              <a:rPr lang="en-US" sz="900">
                <a:latin typeface="Arial" charset="0"/>
                <a:cs typeface="Arial" charset="0"/>
              </a:rPr>
              <a:t> and carbon footprint for the material</a:t>
            </a:r>
          </a:p>
          <a:p>
            <a:pPr>
              <a:buSzPct val="115000"/>
              <a:buFontTx/>
              <a:buChar char="•"/>
            </a:pPr>
            <a:r>
              <a:rPr lang="en-US" sz="900">
                <a:latin typeface="Arial" charset="0"/>
                <a:cs typeface="Arial" charset="0"/>
              </a:rPr>
              <a:t>  </a:t>
            </a:r>
            <a:r>
              <a:rPr lang="en-US" sz="900" b="1">
                <a:solidFill>
                  <a:srgbClr val="CC0000"/>
                </a:solidFill>
                <a:latin typeface="Arial" charset="0"/>
                <a:cs typeface="Arial" charset="0"/>
              </a:rPr>
              <a:t>Processing energy</a:t>
            </a:r>
            <a:r>
              <a:rPr lang="en-US" sz="900">
                <a:latin typeface="Arial" charset="0"/>
                <a:cs typeface="Arial" charset="0"/>
              </a:rPr>
              <a:t> and carbon emissions for manufacturing processes</a:t>
            </a:r>
          </a:p>
          <a:p>
            <a:pPr>
              <a:buSzPct val="115000"/>
              <a:buFontTx/>
              <a:buChar char="•"/>
            </a:pPr>
            <a:r>
              <a:rPr lang="en-US" sz="900">
                <a:latin typeface="Arial" charset="0"/>
                <a:cs typeface="Arial" charset="0"/>
              </a:rPr>
              <a:t>  Environmental data pertinent to the </a:t>
            </a:r>
            <a:r>
              <a:rPr lang="en-US" sz="900" b="1">
                <a:solidFill>
                  <a:srgbClr val="CC0000"/>
                </a:solidFill>
                <a:latin typeface="Arial" charset="0"/>
                <a:cs typeface="Arial" charset="0"/>
              </a:rPr>
              <a:t>end-of-life</a:t>
            </a:r>
          </a:p>
          <a:p>
            <a:endParaRPr lang="en-US" sz="900" b="1">
              <a:solidFill>
                <a:srgbClr val="CC0000"/>
              </a:solidFill>
              <a:latin typeface="Arial" charset="0"/>
              <a:cs typeface="Arial" charset="0"/>
            </a:endParaRPr>
          </a:p>
          <a:p>
            <a:r>
              <a:rPr lang="en-US" sz="900">
                <a:latin typeface="Arial" charset="0"/>
                <a:cs typeface="Arial" charset="0"/>
              </a:rPr>
              <a:t>In addition there are tables of data for electronics, for transport, and for energy.</a:t>
            </a:r>
            <a:endParaRPr lang="en-GB" sz="900">
              <a:latin typeface="Arial"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51389603-0E3D-4613-9B32-EA4B12A3A644}" type="slidenum">
              <a:rPr lang="en-GB" sz="1200">
                <a:latin typeface="Times New Roman" pitchFamily="18" charset="0"/>
              </a:rPr>
              <a:pPr algn="r"/>
              <a:t>13</a:t>
            </a:fld>
            <a:endParaRPr lang="en-GB" sz="1200">
              <a:latin typeface="Times New Roman" pitchFamily="18" charset="0"/>
            </a:endParaRPr>
          </a:p>
        </p:txBody>
      </p:sp>
      <p:sp>
        <p:nvSpPr>
          <p:cNvPr id="50179" name="Rectangle 2"/>
          <p:cNvSpPr>
            <a:spLocks noGrp="1" noRot="1" noChangeAspect="1" noChangeArrowheads="1" noTextEdit="1"/>
          </p:cNvSpPr>
          <p:nvPr>
            <p:ph type="sldImg"/>
          </p:nvPr>
        </p:nvSpPr>
        <p:spPr>
          <a:xfrm>
            <a:off x="1143000" y="684213"/>
            <a:ext cx="4575175" cy="3430587"/>
          </a:xfrm>
          <a:solidFill>
            <a:srgbClr val="FFFFFF"/>
          </a:solidFill>
          <a:ln/>
        </p:spPr>
      </p:sp>
      <p:sp>
        <p:nvSpPr>
          <p:cNvPr id="50180" name="Rectangle 3"/>
          <p:cNvSpPr>
            <a:spLocks noGrp="1" noChangeArrowheads="1"/>
          </p:cNvSpPr>
          <p:nvPr>
            <p:ph type="body" idx="1"/>
          </p:nvPr>
        </p:nvSpPr>
        <p:spPr>
          <a:xfrm>
            <a:off x="914295" y="4344031"/>
            <a:ext cx="5029411" cy="411531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9156" indent="-9156"/>
            <a:r>
              <a:rPr lang="en-US" sz="900">
                <a:latin typeface="Arial" charset="0"/>
                <a:cs typeface="Arial" charset="0"/>
              </a:rPr>
              <a:t>This frame introduces the </a:t>
            </a:r>
            <a:r>
              <a:rPr lang="en-US" sz="900" b="1">
                <a:solidFill>
                  <a:srgbClr val="CC0000"/>
                </a:solidFill>
                <a:latin typeface="Arial" charset="0"/>
                <a:cs typeface="Arial" charset="0"/>
              </a:rPr>
              <a:t>simple CES EduPack Eco-audit Tool</a:t>
            </a:r>
            <a:r>
              <a:rPr lang="en-US" sz="900">
                <a:latin typeface="Arial" charset="0"/>
                <a:cs typeface="Arial" charset="0"/>
              </a:rPr>
              <a:t>.</a:t>
            </a:r>
          </a:p>
          <a:p>
            <a:pPr marL="9156" indent="-9156"/>
            <a:endParaRPr lang="en-US" sz="900">
              <a:latin typeface="Arial" charset="0"/>
              <a:cs typeface="Arial" charset="0"/>
            </a:endParaRPr>
          </a:p>
          <a:p>
            <a:pPr marL="9156" indent="-9156"/>
            <a:r>
              <a:rPr lang="en-US" sz="900">
                <a:latin typeface="Arial" charset="0"/>
                <a:cs typeface="Arial" charset="0"/>
              </a:rPr>
              <a:t>The tool is opened from the Tools menu at the top of the CES EduPack screen. Its use involves </a:t>
            </a:r>
            <a:r>
              <a:rPr lang="en-US" sz="900" b="1">
                <a:solidFill>
                  <a:srgbClr val="CC0000"/>
                </a:solidFill>
                <a:latin typeface="Arial" charset="0"/>
                <a:cs typeface="Arial" charset="0"/>
              </a:rPr>
              <a:t>four steps</a:t>
            </a:r>
            <a:r>
              <a:rPr lang="en-US" sz="900">
                <a:latin typeface="Arial" charset="0"/>
                <a:cs typeface="Arial" charset="0"/>
              </a:rPr>
              <a:t>, listed as 1 to 4 in the frame.</a:t>
            </a:r>
          </a:p>
          <a:p>
            <a:pPr marL="9156" indent="-9156"/>
            <a:endParaRPr lang="en-US" sz="900">
              <a:latin typeface="Arial" charset="0"/>
              <a:cs typeface="Arial" charset="0"/>
            </a:endParaRPr>
          </a:p>
          <a:p>
            <a:pPr marL="9156" indent="-9156"/>
            <a:r>
              <a:rPr lang="en-US" sz="900">
                <a:latin typeface="Arial" charset="0"/>
                <a:cs typeface="Arial" charset="0"/>
              </a:rPr>
              <a:t>1.  Each component is assigned a material (chosen from one of the CES EduPack databases), a recycle content, a mass, a primary manufacturing process and an end of life choice.</a:t>
            </a:r>
          </a:p>
          <a:p>
            <a:pPr marL="9156" indent="-9156"/>
            <a:endParaRPr lang="en-US" sz="900">
              <a:latin typeface="Arial" charset="0"/>
              <a:cs typeface="Arial" charset="0"/>
            </a:endParaRPr>
          </a:p>
          <a:p>
            <a:pPr marL="9156" indent="-9156">
              <a:buFontTx/>
              <a:buAutoNum type="arabicPeriod" startAt="2"/>
            </a:pPr>
            <a:r>
              <a:rPr lang="en-US" sz="900">
                <a:latin typeface="Arial" charset="0"/>
                <a:cs typeface="Arial" charset="0"/>
              </a:rPr>
              <a:t>Transport mode and distances are entered.</a:t>
            </a:r>
          </a:p>
          <a:p>
            <a:pPr marL="9156" indent="-9156">
              <a:buFontTx/>
              <a:buAutoNum type="arabicPeriod" startAt="2"/>
            </a:pPr>
            <a:endParaRPr lang="en-GB" sz="900">
              <a:latin typeface="Arial" charset="0"/>
              <a:cs typeface="Arial" charset="0"/>
            </a:endParaRPr>
          </a:p>
          <a:p>
            <a:pPr marL="9156" indent="-9156">
              <a:buFontTx/>
              <a:buAutoNum type="arabicPeriod" startAt="2"/>
            </a:pPr>
            <a:r>
              <a:rPr lang="en-GB" sz="900">
                <a:latin typeface="Arial" charset="0"/>
                <a:cs typeface="Arial" charset="0"/>
              </a:rPr>
              <a:t>Use is treated by entering the duty cycle (the energy demands of use).</a:t>
            </a:r>
          </a:p>
          <a:p>
            <a:pPr marL="9156" indent="-9156">
              <a:buFontTx/>
              <a:buAutoNum type="arabicPeriod" startAt="2"/>
            </a:pPr>
            <a:endParaRPr lang="en-GB" sz="900">
              <a:latin typeface="Arial" charset="0"/>
              <a:cs typeface="Arial" charset="0"/>
            </a:endParaRPr>
          </a:p>
          <a:p>
            <a:pPr marL="9156" indent="-9156">
              <a:buFontTx/>
              <a:buAutoNum type="arabicPeriod" startAt="2"/>
            </a:pPr>
            <a:r>
              <a:rPr lang="en-GB" sz="900">
                <a:latin typeface="Arial" charset="0"/>
                <a:cs typeface="Arial" charset="0"/>
              </a:rPr>
              <a:t>Clicking on “Report” then generates the bar charts of energy and carbon, and tables listing a break-down by component.</a:t>
            </a:r>
          </a:p>
          <a:p>
            <a:pPr marL="9156" indent="-9156">
              <a:buFontTx/>
              <a:buAutoNum type="arabicPeriod" startAt="2"/>
            </a:pPr>
            <a:endParaRPr lang="en-GB" sz="900">
              <a:latin typeface="Arial" charset="0"/>
              <a:cs typeface="Arial" charset="0"/>
            </a:endParaRPr>
          </a:p>
          <a:p>
            <a:pPr marL="9156" indent="-9156"/>
            <a:r>
              <a:rPr lang="en-GB" sz="900">
                <a:latin typeface="Arial" charset="0"/>
                <a:cs typeface="Arial" charset="0"/>
              </a:rPr>
              <a:t>The following frames show the four steps in more detail.  They use a simplified schematic of the interface shown above.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FA89EDA5-21DD-43BE-A94C-DD4E7AA58A5D}" type="slidenum">
              <a:rPr lang="en-GB" sz="1200">
                <a:latin typeface="Times New Roman" pitchFamily="18" charset="0"/>
              </a:rPr>
              <a:pPr algn="r"/>
              <a:t>14</a:t>
            </a:fld>
            <a:endParaRPr lang="en-GB" sz="1200">
              <a:latin typeface="Times New Roman" pitchFamily="18" charset="0"/>
            </a:endParaRPr>
          </a:p>
        </p:txBody>
      </p:sp>
      <p:sp>
        <p:nvSpPr>
          <p:cNvPr id="52227" name="Rectangle 2"/>
          <p:cNvSpPr>
            <a:spLocks noGrp="1" noRot="1" noChangeAspect="1" noChangeArrowheads="1" noTextEdit="1"/>
          </p:cNvSpPr>
          <p:nvPr>
            <p:ph type="sldImg"/>
          </p:nvPr>
        </p:nvSpPr>
        <p:spPr>
          <a:xfrm>
            <a:off x="1149350" y="685800"/>
            <a:ext cx="4573588" cy="3429000"/>
          </a:xfrm>
          <a:solidFill>
            <a:srgbClr val="FFFFFF"/>
          </a:solidFill>
          <a:ln/>
        </p:spPr>
      </p:sp>
      <p:sp>
        <p:nvSpPr>
          <p:cNvPr id="52228"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GB" sz="900">
                <a:latin typeface="Arial" charset="0"/>
                <a:cs typeface="Arial" charset="0"/>
              </a:rPr>
              <a:t>This step estimates the energy for </a:t>
            </a:r>
            <a:r>
              <a:rPr lang="en-GB" sz="900" b="1">
                <a:solidFill>
                  <a:srgbClr val="CC0000"/>
                </a:solidFill>
                <a:latin typeface="Arial" charset="0"/>
                <a:cs typeface="Arial" charset="0"/>
              </a:rPr>
              <a:t>transportation </a:t>
            </a:r>
            <a:r>
              <a:rPr lang="en-GB" sz="900">
                <a:latin typeface="Arial" charset="0"/>
                <a:cs typeface="Arial" charset="0"/>
              </a:rPr>
              <a:t>of the product from manufacturing site to point of sale. The energy demands of chosen transport in 0.9 MJ/tonne.km, retrieved from a look-up table in CES EduPack, is multiplied by the mass of the product and the distance travelled to give the travel energy.  Carbon footprint is calculated in a similar way.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49350" y="685800"/>
            <a:ext cx="4573588" cy="3429000"/>
          </a:xfrm>
          <a:solidFill>
            <a:srgbClr val="FFFFFF"/>
          </a:solidFill>
          <a:ln/>
        </p:spPr>
      </p:sp>
      <p:sp>
        <p:nvSpPr>
          <p:cNvPr id="51203"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GB" sz="900">
                <a:latin typeface="Arial" charset="0"/>
                <a:cs typeface="Arial" charset="0"/>
              </a:rPr>
              <a:t>Materials, processes and end-of-life choice are entered in the way shown here.</a:t>
            </a:r>
            <a:r>
              <a:rPr lang="en-GB" sz="900" b="1" i="1">
                <a:latin typeface="Arial" charset="0"/>
                <a:cs typeface="Arial" charset="0"/>
              </a:rPr>
              <a:t>  </a:t>
            </a:r>
            <a:r>
              <a:rPr lang="en-GB" sz="900">
                <a:latin typeface="Arial" charset="0"/>
                <a:cs typeface="Arial" charset="0"/>
              </a:rPr>
              <a:t>A </a:t>
            </a:r>
            <a:r>
              <a:rPr lang="en-GB" sz="900" b="1">
                <a:solidFill>
                  <a:srgbClr val="CC0000"/>
                </a:solidFill>
                <a:latin typeface="Arial" charset="0"/>
                <a:cs typeface="Arial" charset="0"/>
              </a:rPr>
              <a:t>bill of materials</a:t>
            </a:r>
            <a:r>
              <a:rPr lang="en-GB" sz="900">
                <a:latin typeface="Arial" charset="0"/>
                <a:cs typeface="Arial" charset="0"/>
              </a:rPr>
              <a:t> is drawn up, listing the mass of each component used in the product and the material of which it is made, as on the left.  Data for the embodied energy (MJ/kg) and CO2 (kg/kg) per unit mass for each material is retrieved from the database – here, the data sheets of  Part 2 of this book, using the means of the ranges listed there (right hand side of the Table).  Multiplying the mass of each component by its embodied energy and summing gives the total material energy – the first bar of the bar-chart.</a:t>
            </a:r>
          </a:p>
          <a:p>
            <a:endParaRPr lang="en-GB" sz="900">
              <a:latin typeface="Arial" charset="0"/>
              <a:cs typeface="Arial" charset="0"/>
            </a:endParaRPr>
          </a:p>
          <a:p>
            <a:r>
              <a:rPr lang="en-GB" sz="900">
                <a:latin typeface="Arial" charset="0"/>
                <a:cs typeface="Arial" charset="0"/>
              </a:rPr>
              <a:t>The audit focuses on primary </a:t>
            </a:r>
            <a:r>
              <a:rPr lang="en-GB" sz="900" b="1">
                <a:solidFill>
                  <a:srgbClr val="CC0000"/>
                </a:solidFill>
                <a:latin typeface="Arial" charset="0"/>
                <a:cs typeface="Arial" charset="0"/>
              </a:rPr>
              <a:t>shaping processes</a:t>
            </a:r>
            <a:r>
              <a:rPr lang="en-GB" sz="900">
                <a:latin typeface="Arial" charset="0"/>
                <a:cs typeface="Arial" charset="0"/>
              </a:rPr>
              <a:t> since they are generally the most energy-intensive steps of manufacture.  These are listed against each material, shown here.  The process energies and CO</a:t>
            </a:r>
            <a:r>
              <a:rPr lang="en-GB" sz="900" baseline="-25000">
                <a:latin typeface="Arial" charset="0"/>
                <a:cs typeface="Arial" charset="0"/>
              </a:rPr>
              <a:t>2</a:t>
            </a:r>
            <a:r>
              <a:rPr lang="en-GB" sz="900">
                <a:latin typeface="Arial" charset="0"/>
                <a:cs typeface="Arial" charset="0"/>
              </a:rPr>
              <a:t> per unit mass are retrieved from the database.  Multiplying the mass of each component by its primary shaping energy and summing gives an estimate of the total processing energy – the second bar of the bar-chart. </a:t>
            </a:r>
          </a:p>
          <a:p>
            <a:r>
              <a:rPr lang="en-GB" sz="900">
                <a:latin typeface="Arial" charset="0"/>
                <a:cs typeface="Arial" charset="0"/>
              </a:rPr>
              <a:t>	</a:t>
            </a:r>
          </a:p>
          <a:p>
            <a:r>
              <a:rPr lang="en-GB" sz="900">
                <a:latin typeface="Arial" charset="0"/>
                <a:cs typeface="Arial" charset="0"/>
              </a:rPr>
              <a:t>On a first appraisal of the product it is frequently sufficient to enter data for the components with the greatest mass, accounting for perhaps 95% of the total.  The residue is included by adding an entry for “residual components” giving it the mass required to bring the total to 100% and selecting a proxy material and process: “polycarbonate” and “molding” are good choices because their energies and CO</a:t>
            </a:r>
            <a:r>
              <a:rPr lang="en-GB" sz="900" baseline="-25000">
                <a:latin typeface="Arial" charset="0"/>
                <a:cs typeface="Arial" charset="0"/>
              </a:rPr>
              <a:t>2 </a:t>
            </a:r>
            <a:r>
              <a:rPr lang="en-GB" sz="900">
                <a:latin typeface="Arial" charset="0"/>
                <a:cs typeface="Arial" charset="0"/>
              </a:rPr>
              <a:t>lie in the mid range of those for commodity materialss.</a:t>
            </a:r>
          </a:p>
          <a:p>
            <a:endParaRPr lang="en-GB" sz="900">
              <a:latin typeface="Arial" charset="0"/>
              <a:cs typeface="Arial" charset="0"/>
            </a:endParaRPr>
          </a:p>
          <a:p>
            <a:r>
              <a:rPr lang="en-GB" sz="900">
                <a:latin typeface="Arial" charset="0"/>
                <a:cs typeface="Arial" charset="0"/>
              </a:rPr>
              <a:t>Finally, the </a:t>
            </a:r>
            <a:r>
              <a:rPr lang="en-GB" sz="900" b="1">
                <a:solidFill>
                  <a:srgbClr val="CC0000"/>
                </a:solidFill>
                <a:latin typeface="Arial" charset="0"/>
                <a:cs typeface="Arial" charset="0"/>
              </a:rPr>
              <a:t>end-of-life </a:t>
            </a:r>
            <a:r>
              <a:rPr lang="en-GB" sz="900">
                <a:latin typeface="Arial" charset="0"/>
                <a:cs typeface="Arial" charset="0"/>
              </a:rPr>
              <a:t>choice is selected from the list of 5 options, listed here..</a:t>
            </a:r>
            <a:r>
              <a:rPr lang="en-GB" smtClean="0">
                <a:latin typeface="Arial" charset="0"/>
                <a:cs typeface="Arial" charset="0"/>
              </a:rPr>
              <a:t> </a:t>
            </a:r>
          </a:p>
          <a:p>
            <a:endParaRPr lang="en-GB" smtClean="0">
              <a:latin typeface="Arial" charset="0"/>
              <a:cs typeface="Arial" charset="0"/>
            </a:endParaRPr>
          </a:p>
          <a:p>
            <a:endParaRPr lang="en-GB" smtClean="0">
              <a:latin typeface="Arial" charset="0"/>
              <a:cs typeface="Arial" charset="0"/>
            </a:endParaRPr>
          </a:p>
          <a:p>
            <a:endParaRPr lang="en-GB" smtClean="0">
              <a:latin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E77C8005-B43C-4B4D-9923-61EBF03466E2}" type="slidenum">
              <a:rPr lang="en-GB" sz="1200">
                <a:latin typeface="Times New Roman" pitchFamily="18" charset="0"/>
              </a:rPr>
              <a:pPr algn="r"/>
              <a:t>16</a:t>
            </a:fld>
            <a:endParaRPr lang="en-GB" sz="1200">
              <a:latin typeface="Times New Roman" pitchFamily="18" charset="0"/>
            </a:endParaRPr>
          </a:p>
        </p:txBody>
      </p:sp>
      <p:sp>
        <p:nvSpPr>
          <p:cNvPr id="53251" name="Rectangle 2"/>
          <p:cNvSpPr>
            <a:spLocks noGrp="1" noRot="1" noChangeAspect="1" noChangeArrowheads="1" noTextEdit="1"/>
          </p:cNvSpPr>
          <p:nvPr>
            <p:ph type="sldImg"/>
          </p:nvPr>
        </p:nvSpPr>
        <p:spPr>
          <a:xfrm>
            <a:off x="1149350" y="685800"/>
            <a:ext cx="4573588" cy="3429000"/>
          </a:xfrm>
          <a:solidFill>
            <a:srgbClr val="FFFFFF"/>
          </a:solidFill>
          <a:ln/>
        </p:spPr>
      </p:sp>
      <p:sp>
        <p:nvSpPr>
          <p:cNvPr id="53252"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GB" sz="900" dirty="0">
                <a:latin typeface="Arial" charset="0"/>
                <a:cs typeface="Arial" charset="0"/>
              </a:rPr>
              <a:t>The </a:t>
            </a:r>
            <a:r>
              <a:rPr lang="en-GB" sz="900" b="1" dirty="0">
                <a:solidFill>
                  <a:srgbClr val="CC0000"/>
                </a:solidFill>
                <a:latin typeface="Arial" charset="0"/>
                <a:cs typeface="Arial" charset="0"/>
              </a:rPr>
              <a:t>use phase</a:t>
            </a:r>
            <a:r>
              <a:rPr lang="en-GB" sz="900" dirty="0">
                <a:latin typeface="Arial" charset="0"/>
                <a:cs typeface="Arial" charset="0"/>
              </a:rPr>
              <a:t> requires a little explanation.  There are two different classes of contribution. </a:t>
            </a:r>
          </a:p>
          <a:p>
            <a:endParaRPr lang="en-GB" sz="900" dirty="0">
              <a:latin typeface="Arial" charset="0"/>
              <a:cs typeface="Arial" charset="0"/>
            </a:endParaRPr>
          </a:p>
          <a:p>
            <a:r>
              <a:rPr lang="en-GB" sz="900" dirty="0">
                <a:latin typeface="Arial" charset="0"/>
                <a:cs typeface="Arial" charset="0"/>
              </a:rPr>
              <a:t>Most products  require energy to perform their function: electrically powered products like hairdryers, electric kettles, refrigerators, power tools and space heaters are examples.  Even apparently non-powered products like household furnishings or unheated buildings still consume some energy in cleaning, lighting and maintenance.  The first class of contribution, then, relates to the power consumed by, or on behalf of,  the product itself.  </a:t>
            </a:r>
          </a:p>
          <a:p>
            <a:endParaRPr lang="en-GB" sz="900" dirty="0">
              <a:latin typeface="Arial" charset="0"/>
              <a:cs typeface="Arial" charset="0"/>
            </a:endParaRPr>
          </a:p>
          <a:p>
            <a:r>
              <a:rPr lang="en-GB" sz="900" dirty="0">
                <a:latin typeface="Arial" charset="0"/>
                <a:cs typeface="Arial" charset="0"/>
              </a:rPr>
              <a:t>The second class is associated with transport.  Products that form part of a transport system or are carried around in one add to its mass and thereby augment its energy consumption and CO2 burden.  This carries an energy and CO</a:t>
            </a:r>
            <a:r>
              <a:rPr lang="en-GB" sz="900" baseline="-25000" dirty="0">
                <a:latin typeface="Arial" charset="0"/>
                <a:cs typeface="Arial" charset="0"/>
              </a:rPr>
              <a:t>2</a:t>
            </a:r>
            <a:r>
              <a:rPr lang="en-GB" sz="900" dirty="0">
                <a:latin typeface="Arial" charset="0"/>
                <a:cs typeface="Arial" charset="0"/>
              </a:rPr>
              <a:t> penalty per unit weight and distance.  Multiplying this by the product weight and the distance over which it is carried gives an estimate of the associated use-phase energy and CO</a:t>
            </a:r>
            <a:r>
              <a:rPr lang="en-GB" sz="900" baseline="-25000" dirty="0">
                <a:latin typeface="Arial" charset="0"/>
                <a:cs typeface="Arial" charset="0"/>
              </a:rPr>
              <a:t>2</a:t>
            </a:r>
            <a:r>
              <a:rPr lang="en-GB" sz="900" dirty="0">
                <a:latin typeface="Arial" charset="0"/>
                <a:cs typeface="Arial" charset="0"/>
              </a:rPr>
              <a:t>.	</a:t>
            </a:r>
          </a:p>
          <a:p>
            <a:endParaRPr lang="en-GB" sz="900" dirty="0">
              <a:latin typeface="Arial" charset="0"/>
              <a:cs typeface="Arial" charset="0"/>
            </a:endParaRPr>
          </a:p>
          <a:p>
            <a:r>
              <a:rPr lang="en-GB" sz="900" dirty="0">
                <a:latin typeface="Arial" charset="0"/>
                <a:cs typeface="Arial" charset="0"/>
              </a:rPr>
              <a:t>All energies are related back to primary energy, meaning oil, via oil-equivalent factors for energy conversion. Retrieving these and multiplying by the power and the duty cycle – the usage over the product life – gives an estimate of the oil-equivalent energy of use.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CFE15CC6-61AE-4ED8-89CE-BA591A68E109}" type="slidenum">
              <a:rPr lang="en-GB" sz="1200">
                <a:latin typeface="Times New Roman" pitchFamily="18" charset="0"/>
              </a:rPr>
              <a:pPr algn="r"/>
              <a:t>17</a:t>
            </a:fld>
            <a:endParaRPr lang="en-GB" sz="1200">
              <a:latin typeface="Times New Roman" pitchFamily="18" charset="0"/>
            </a:endParaRPr>
          </a:p>
        </p:txBody>
      </p:sp>
      <p:sp>
        <p:nvSpPr>
          <p:cNvPr id="54275" name="Rectangle 2"/>
          <p:cNvSpPr>
            <a:spLocks noGrp="1" noRot="1" noChangeAspect="1" noChangeArrowheads="1" noTextEdit="1"/>
          </p:cNvSpPr>
          <p:nvPr>
            <p:ph type="sldImg"/>
          </p:nvPr>
        </p:nvSpPr>
        <p:spPr>
          <a:xfrm>
            <a:off x="1149350" y="685800"/>
            <a:ext cx="4573588" cy="3429000"/>
          </a:xfrm>
          <a:solidFill>
            <a:srgbClr val="FFFFFF"/>
          </a:solidFill>
          <a:ln/>
        </p:spPr>
      </p:sp>
      <p:sp>
        <p:nvSpPr>
          <p:cNvPr id="54276"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Here is an extremely simple example to illustrate how the Eco-audit tool works.  One brand of </a:t>
            </a:r>
            <a:r>
              <a:rPr lang="en-US" sz="900" b="1">
                <a:solidFill>
                  <a:srgbClr val="CC0000"/>
                </a:solidFill>
                <a:latin typeface="Arial" charset="0"/>
                <a:cs typeface="Arial" charset="0"/>
              </a:rPr>
              <a:t>bottled water</a:t>
            </a:r>
            <a:r>
              <a:rPr lang="en-US" sz="900">
                <a:latin typeface="Arial" charset="0"/>
                <a:cs typeface="Arial" charset="0"/>
              </a:rPr>
              <a:t> – we will call it </a:t>
            </a:r>
            <a:r>
              <a:rPr lang="en-US" sz="900" i="1">
                <a:latin typeface="Arial" charset="0"/>
                <a:cs typeface="Arial" charset="0"/>
              </a:rPr>
              <a:t>Alpure</a:t>
            </a:r>
            <a:r>
              <a:rPr lang="en-US" sz="900">
                <a:latin typeface="Arial" charset="0"/>
                <a:cs typeface="Arial" charset="0"/>
              </a:rPr>
              <a:t> – is sold in 1-liter PET bottles with polypropylene caps.  One bottle weighs 40 grams; its cap weighs 1 gram.  The bottles and caps are molded, filled with water in the French Alps and transported 550 km to London, England, by 14 tonne truck.  Once there they are refrigerated for 2 days, on average before consumption. We use these data for the case study, taking 100 bottles as the unit of study, requiring 1 m</a:t>
            </a:r>
            <a:r>
              <a:rPr lang="en-US" sz="900" baseline="30000">
                <a:latin typeface="Arial" charset="0"/>
                <a:cs typeface="Arial" charset="0"/>
              </a:rPr>
              <a:t>3</a:t>
            </a:r>
            <a:r>
              <a:rPr lang="en-US" sz="900">
                <a:latin typeface="Arial" charset="0"/>
                <a:cs typeface="Arial" charset="0"/>
              </a:rPr>
              <a:t> of refrigerated space.</a:t>
            </a:r>
          </a:p>
          <a:p>
            <a:r>
              <a:rPr lang="en-US" sz="900">
                <a:latin typeface="Arial" charset="0"/>
                <a:cs typeface="Arial" charset="0"/>
              </a:rPr>
              <a:t>At end of life the bottles are recycled.</a:t>
            </a:r>
            <a:endParaRPr lang="en-GB" sz="900">
              <a:latin typeface="Arial"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149350" y="685800"/>
            <a:ext cx="4573588" cy="3429000"/>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Here is the </a:t>
            </a:r>
            <a:r>
              <a:rPr lang="en-US" sz="900" b="1">
                <a:solidFill>
                  <a:srgbClr val="CC0000"/>
                </a:solidFill>
                <a:latin typeface="Arial" charset="0"/>
                <a:cs typeface="Arial" charset="0"/>
              </a:rPr>
              <a:t>output </a:t>
            </a:r>
            <a:r>
              <a:rPr lang="en-US" sz="900">
                <a:latin typeface="Arial" charset="0"/>
                <a:cs typeface="Arial" charset="0"/>
              </a:rPr>
              <a:t>of the eco-audit tool for the PET bottle plus water, using the data shown on the previous 3 frames.  The embodied energy of the PET is the largest contributor to energy demand and carbon release.  </a:t>
            </a:r>
          </a:p>
          <a:p>
            <a:endParaRPr lang="en-US" sz="900">
              <a:latin typeface="Arial" charset="0"/>
              <a:cs typeface="Arial" charset="0"/>
            </a:endParaRPr>
          </a:p>
          <a:p>
            <a:r>
              <a:rPr lang="en-US" sz="900">
                <a:latin typeface="Arial" charset="0"/>
                <a:cs typeface="Arial" charset="0"/>
              </a:rPr>
              <a:t>Would it be lower if the bottle were made of glass instead?  The next two frames explore this “what if …?”.</a:t>
            </a:r>
          </a:p>
          <a:p>
            <a:endParaRPr lang="en-GB" sz="900">
              <a:latin typeface="Arial" charset="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38298221-2574-4591-858B-C348DCE9F851}" type="slidenum">
              <a:rPr lang="en-GB" sz="1200">
                <a:latin typeface="Times New Roman" pitchFamily="18" charset="0"/>
              </a:rPr>
              <a:pPr algn="r"/>
              <a:t>19</a:t>
            </a:fld>
            <a:endParaRPr lang="en-GB" sz="1200">
              <a:latin typeface="Times New Roman" pitchFamily="18" charset="0"/>
            </a:endParaRPr>
          </a:p>
        </p:txBody>
      </p:sp>
      <p:sp>
        <p:nvSpPr>
          <p:cNvPr id="56323" name="Rectangle 2"/>
          <p:cNvSpPr>
            <a:spLocks noGrp="1" noRot="1" noChangeAspect="1" noChangeArrowheads="1" noTextEdit="1"/>
          </p:cNvSpPr>
          <p:nvPr>
            <p:ph type="sldImg"/>
          </p:nvPr>
        </p:nvSpPr>
        <p:spPr>
          <a:xfrm>
            <a:off x="1150938" y="685800"/>
            <a:ext cx="4573587" cy="3429000"/>
          </a:xfrm>
          <a:solidFill>
            <a:srgbClr val="FFFFFF"/>
          </a:solidFill>
          <a:ln/>
        </p:spPr>
      </p:sp>
      <p:sp>
        <p:nvSpPr>
          <p:cNvPr id="56324"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This frame shows a </a:t>
            </a:r>
            <a:r>
              <a:rPr lang="en-US" sz="900" b="1">
                <a:solidFill>
                  <a:srgbClr val="CC0000"/>
                </a:solidFill>
                <a:latin typeface="Arial" charset="0"/>
                <a:cs typeface="Arial" charset="0"/>
              </a:rPr>
              <a:t>change of material.</a:t>
            </a:r>
            <a:r>
              <a:rPr lang="en-US" sz="900">
                <a:latin typeface="Arial" charset="0"/>
                <a:cs typeface="Arial" charset="0"/>
              </a:rPr>
              <a:t>  Here is the material of the bottle has been changed to glass, entering the mass of a typical 1 liter glass wine bottle (0.45 kg).  The material of the cap has been changed to aluminum, again using a typical mass for one cap.</a:t>
            </a:r>
            <a:endParaRPr lang="en-GB" sz="900" b="1">
              <a:solidFill>
                <a:srgbClr val="CC0000"/>
              </a:solidFill>
              <a:latin typeface="Arial" charset="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149350" y="685800"/>
            <a:ext cx="4573588" cy="3429000"/>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The original </a:t>
            </a:r>
            <a:r>
              <a:rPr lang="en-US" sz="900" b="1">
                <a:solidFill>
                  <a:srgbClr val="CC0000"/>
                </a:solidFill>
                <a:latin typeface="Arial" charset="0"/>
                <a:cs typeface="Arial" charset="0"/>
              </a:rPr>
              <a:t>output </a:t>
            </a:r>
            <a:r>
              <a:rPr lang="en-US" sz="900">
                <a:latin typeface="Arial" charset="0"/>
                <a:cs typeface="Arial" charset="0"/>
              </a:rPr>
              <a:t>of the eco-audit tool for the PET bottle plus water is shown on the left.  The output for the glass bottle appears on the right.  Note the change of scale.  The glass bottle requires almost twice as much energy and emits twice as much carbon and the PET bottle, largely because of its much greater mass.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This frame shows the consequences of using </a:t>
            </a:r>
            <a:r>
              <a:rPr lang="en-US" sz="900" b="1">
                <a:solidFill>
                  <a:srgbClr val="CC0000"/>
                </a:solidFill>
                <a:latin typeface="Arial" charset="0"/>
                <a:cs typeface="Arial" charset="0"/>
              </a:rPr>
              <a:t>recycled instead of virgin PET</a:t>
            </a:r>
            <a:r>
              <a:rPr lang="en-US" sz="900">
                <a:latin typeface="Arial" charset="0"/>
                <a:cs typeface="Arial" charset="0"/>
              </a:rPr>
              <a:t>. (Original eco-audit on the left, modified audit on the right). The material energy and carbon decrease significantly.  The end of life credit, however, is lower.</a:t>
            </a:r>
            <a:endParaRPr lang="en-GB" sz="900">
              <a:latin typeface="Arial" charset="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Is </a:t>
            </a:r>
            <a:r>
              <a:rPr lang="en-US" sz="900" b="1">
                <a:solidFill>
                  <a:srgbClr val="CC0000"/>
                </a:solidFill>
                <a:latin typeface="Arial" charset="0"/>
                <a:cs typeface="Arial" charset="0"/>
              </a:rPr>
              <a:t>recycled PET</a:t>
            </a:r>
            <a:r>
              <a:rPr lang="en-US" sz="900">
                <a:latin typeface="Arial" charset="0"/>
                <a:cs typeface="Arial" charset="0"/>
              </a:rPr>
              <a:t> a realistic choice?  Opening the record for PET shows that roughly 20% of current PET supply derives from recycling, so its use is a realistic possibility.   </a:t>
            </a:r>
            <a:endParaRPr lang="en-GB" sz="900">
              <a:latin typeface="Arial" charset="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49350" y="685800"/>
            <a:ext cx="4573588" cy="342900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This frame shows the consequences of choosing </a:t>
            </a:r>
            <a:r>
              <a:rPr lang="en-US" sz="900" b="1">
                <a:solidFill>
                  <a:srgbClr val="CC0000"/>
                </a:solidFill>
                <a:latin typeface="Arial" charset="0"/>
                <a:cs typeface="Arial" charset="0"/>
              </a:rPr>
              <a:t>combustion with energy recovery</a:t>
            </a:r>
            <a:r>
              <a:rPr lang="en-US" sz="900">
                <a:latin typeface="Arial" charset="0"/>
                <a:cs typeface="Arial" charset="0"/>
              </a:rPr>
              <a:t> rather than recycling at end-of-life.  (Original eco-audit on the left, modified audit on the right).  There is a small energy-credit at end of life, but the combustion creates a large carbon emission.   </a:t>
            </a:r>
            <a:endParaRPr lang="en-GB" sz="900">
              <a:latin typeface="Arial" charset="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1149350" y="685800"/>
            <a:ext cx="4573588" cy="3429000"/>
          </a:xfrm>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This frame shows a further “what if …?”   Here the consequences of choosing </a:t>
            </a:r>
            <a:r>
              <a:rPr lang="en-US" sz="900" b="1">
                <a:solidFill>
                  <a:srgbClr val="CC0000"/>
                </a:solidFill>
                <a:latin typeface="Arial" charset="0"/>
                <a:cs typeface="Arial" charset="0"/>
              </a:rPr>
              <a:t>air freight </a:t>
            </a:r>
            <a:r>
              <a:rPr lang="en-US" sz="900">
                <a:latin typeface="Arial" charset="0"/>
                <a:cs typeface="Arial" charset="0"/>
              </a:rPr>
              <a:t> rather than 14 tonne truck as the transport mode for the filled bottles, and that of refrigerating the bottle for 10 days instead of 2.  (Original eco-audit on the left, modified audit on the right – note the change of scale).  The transport energy now dominates the energy and emissions, and the use phase has increased until it is comparable with that of the material.</a:t>
            </a:r>
            <a:endParaRPr lang="en-GB" sz="900">
              <a:latin typeface="Arial" charset="0"/>
              <a:cs typeface="Arial" charset="0"/>
            </a:endParaRPr>
          </a:p>
          <a:p>
            <a:endParaRPr lang="en-GB" smtClean="0">
              <a:latin typeface="Arial"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71365C4A-BA06-4618-A351-0100A91FFE66}" type="slidenum">
              <a:rPr lang="en-GB" sz="1200">
                <a:latin typeface="Times New Roman" pitchFamily="18" charset="0"/>
              </a:rPr>
              <a:pPr algn="r"/>
              <a:t>25</a:t>
            </a:fld>
            <a:endParaRPr lang="en-GB" sz="1200">
              <a:latin typeface="Times New Roman" pitchFamily="18" charset="0"/>
            </a:endParaRPr>
          </a:p>
        </p:txBody>
      </p:sp>
      <p:sp>
        <p:nvSpPr>
          <p:cNvPr id="63491" name="Rectangle 2"/>
          <p:cNvSpPr>
            <a:spLocks noGrp="1" noRot="1" noChangeAspect="1" noChangeArrowheads="1" noTextEdit="1"/>
          </p:cNvSpPr>
          <p:nvPr>
            <p:ph type="sldImg"/>
          </p:nvPr>
        </p:nvSpPr>
        <p:spPr>
          <a:solidFill>
            <a:srgbClr val="FFFFFF"/>
          </a:solidFill>
          <a:ln/>
        </p:spPr>
      </p:sp>
      <p:sp>
        <p:nvSpPr>
          <p:cNvPr id="63492"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Here is a second example: a 2 kW </a:t>
            </a:r>
            <a:r>
              <a:rPr lang="en-US" sz="900" b="1">
                <a:solidFill>
                  <a:srgbClr val="CC0000"/>
                </a:solidFill>
                <a:latin typeface="Arial" charset="0"/>
                <a:cs typeface="Arial" charset="0"/>
              </a:rPr>
              <a:t>electric jug-kettle</a:t>
            </a:r>
            <a:r>
              <a:rPr lang="en-US" sz="900">
                <a:latin typeface="Arial" charset="0"/>
                <a:cs typeface="Arial" charset="0"/>
              </a:rPr>
              <a:t>.  The kettle is manufactured in South-east Asia and transported to Europe by air freight, a distance of 12,000 km.  The table lists the bill of materials.  The kettle boils 1 liter of water in 3 minutes.  It is used to do this, on average,  twice per day 300 days per year over a life of 3 years.  At end of life metal and some plastic parts are recycled;  the rest is sent to landfill.</a:t>
            </a:r>
            <a:r>
              <a:rPr lang="en-US" smtClean="0">
                <a:latin typeface="Arial" charset="0"/>
                <a:cs typeface="Arial" charset="0"/>
              </a:rPr>
              <a:t> </a:t>
            </a:r>
            <a:endParaRPr lang="en-GB" smtClean="0">
              <a:latin typeface="Arial"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3435BE77-DFB6-45E5-9BF1-57963A3D6E21}" type="slidenum">
              <a:rPr lang="en-GB" sz="1200">
                <a:latin typeface="Times New Roman" pitchFamily="18" charset="0"/>
              </a:rPr>
              <a:pPr algn="r"/>
              <a:t>26</a:t>
            </a:fld>
            <a:endParaRPr lang="en-GB" sz="1200">
              <a:latin typeface="Times New Roman" pitchFamily="18" charset="0"/>
            </a:endParaRPr>
          </a:p>
        </p:txBody>
      </p:sp>
      <p:sp>
        <p:nvSpPr>
          <p:cNvPr id="64515" name="Rectangle 2"/>
          <p:cNvSpPr>
            <a:spLocks noGrp="1" noRot="1" noChangeAspect="1" noChangeArrowheads="1" noTextEdit="1"/>
          </p:cNvSpPr>
          <p:nvPr>
            <p:ph type="sldImg"/>
          </p:nvPr>
        </p:nvSpPr>
        <p:spPr>
          <a:xfrm>
            <a:off x="1149350" y="685800"/>
            <a:ext cx="4573588" cy="3429000"/>
          </a:xfrm>
          <a:solidFill>
            <a:srgbClr val="FFFFFF"/>
          </a:solidFill>
          <a:ln/>
        </p:spPr>
      </p:sp>
      <p:sp>
        <p:nvSpPr>
          <p:cNvPr id="64516"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sz="900">
                <a:latin typeface="Arial" charset="0"/>
                <a:cs typeface="Arial" charset="0"/>
              </a:rPr>
              <a:t>The frame  shows the </a:t>
            </a:r>
            <a:r>
              <a:rPr lang="en-US" sz="900" b="1">
                <a:solidFill>
                  <a:srgbClr val="CC0000"/>
                </a:solidFill>
                <a:latin typeface="Arial" charset="0"/>
                <a:cs typeface="Arial" charset="0"/>
              </a:rPr>
              <a:t>energy breakdown</a:t>
            </a:r>
            <a:r>
              <a:rPr lang="en-US" sz="900">
                <a:latin typeface="Arial" charset="0"/>
                <a:cs typeface="Arial" charset="0"/>
              </a:rPr>
              <a:t>.  The first two bars – materials (115 MJ) and manufacture (23 MJ) – are calculated from the data in the table by multiplying the embodied energy by the mass for each component, and summing.  Air freight consumes 8.3 MJ/tonne.km, giving 135 MJ/kettle for the 12,000 km transport.  The duty cycle (6 minutes per day, 300 days for 3 years) at full power consumes 180 kW.hr of electrical power.  The corresponding consumption of fossil fuel and emission of CO</a:t>
            </a:r>
            <a:r>
              <a:rPr lang="en-US" sz="900" baseline="-25000">
                <a:latin typeface="Arial" charset="0"/>
                <a:cs typeface="Arial" charset="0"/>
              </a:rPr>
              <a:t>2</a:t>
            </a:r>
            <a:r>
              <a:rPr lang="en-US" sz="900">
                <a:latin typeface="Arial" charset="0"/>
                <a:cs typeface="Arial" charset="0"/>
              </a:rPr>
              <a:t> depends on the energy mix and conversion efficiency of the host country.  The audit tool allows you to choose this.</a:t>
            </a:r>
          </a:p>
          <a:p>
            <a:endParaRPr lang="en-US" sz="900">
              <a:latin typeface="Arial" charset="0"/>
              <a:cs typeface="Arial" charset="0"/>
            </a:endParaRPr>
          </a:p>
          <a:p>
            <a:r>
              <a:rPr lang="en-US" sz="900">
                <a:latin typeface="Arial" charset="0"/>
                <a:cs typeface="Arial" charset="0"/>
              </a:rPr>
              <a:t>The use-phase of life consumes far more energy than all the others put together.  Despite using it for only 6 minutes per day, the electric power (or, rather, the oil equivalent of the electric power) accounts for 90% of the total.  Improving eco-performance here has to focus on this use energy – even a large change, 50% reduction, say, in any of the others makes insignificant difference.   Heat is lost through the kettle wall.  Selecting a polymer with lower thermal conductivity or using an insulated double wall could help here – it would increase the embodied energy of the material bar, but even doubling this leaves it small.  A full vacuum insulation would be the ultimate answer – the water not used when the kettle is boiled would then remain hot for long enough to be useful the next time it is needed.  A more imaginative design option is to heat only the amount of water you are going to use, dispensing with the kettle itself and replacing it by a heated tube, with power only when water is running through it.</a:t>
            </a:r>
          </a:p>
          <a:p>
            <a:endParaRPr lang="en-US" sz="900">
              <a:latin typeface="Arial" charset="0"/>
              <a:cs typeface="Arial" charset="0"/>
            </a:endParaRPr>
          </a:p>
          <a:p>
            <a:r>
              <a:rPr lang="en-US" sz="900">
                <a:latin typeface="Arial" charset="0"/>
                <a:cs typeface="Arial" charset="0"/>
              </a:rPr>
              <a:t>The seeming extravagance of air-freight accounts for only 6% of the total energy.  Using sea freight instead increase the distance to 17,000 km but reduces the transport energy per kettle to a mere 0.2% of the total.</a:t>
            </a:r>
          </a:p>
          <a:p>
            <a:endParaRPr lang="en-US" sz="900">
              <a:latin typeface="Arial" charset="0"/>
              <a:cs typeface="Arial" charset="0"/>
            </a:endParaRPr>
          </a:p>
          <a:p>
            <a:r>
              <a:rPr lang="en-US" sz="900">
                <a:latin typeface="Arial" charset="0"/>
                <a:cs typeface="Arial" charset="0"/>
              </a:rPr>
              <a:t>This dominance of the use-phase of energy (and of CO</a:t>
            </a:r>
            <a:r>
              <a:rPr lang="en-US" sz="900" baseline="-25000">
                <a:latin typeface="Arial" charset="0"/>
                <a:cs typeface="Arial" charset="0"/>
              </a:rPr>
              <a:t>2</a:t>
            </a:r>
            <a:r>
              <a:rPr lang="en-US" sz="900">
                <a:latin typeface="Arial" charset="0"/>
                <a:cs typeface="Arial" charset="0"/>
              </a:rPr>
              <a:t> emission) is characteristic of small electrically powered appliances.  </a:t>
            </a:r>
            <a:endParaRPr lang="en-GB" sz="900">
              <a:latin typeface="Arial" charset="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13C429CF-F675-4626-A351-02B734E1949C}" type="slidenum">
              <a:rPr lang="en-GB" sz="1200">
                <a:latin typeface="Times New Roman" pitchFamily="18" charset="0"/>
              </a:rPr>
              <a:pPr algn="r"/>
              <a:t>27</a:t>
            </a:fld>
            <a:endParaRPr lang="en-GB" sz="1200">
              <a:latin typeface="Times New Roman" pitchFamily="18" charset="0"/>
            </a:endParaRPr>
          </a:p>
        </p:txBody>
      </p:sp>
      <p:sp>
        <p:nvSpPr>
          <p:cNvPr id="65539" name="Rectangle 2"/>
          <p:cNvSpPr>
            <a:spLocks noGrp="1" noRot="1" noChangeAspect="1" noChangeArrowheads="1" noTextEdit="1"/>
          </p:cNvSpPr>
          <p:nvPr>
            <p:ph type="sldImg"/>
          </p:nvPr>
        </p:nvSpPr>
        <p:spPr>
          <a:xfrm>
            <a:off x="1143000" y="684213"/>
            <a:ext cx="4575175" cy="3430587"/>
          </a:xfrm>
          <a:solidFill>
            <a:srgbClr val="FFFFFF"/>
          </a:solidFill>
          <a:ln/>
        </p:spPr>
      </p:sp>
      <p:sp>
        <p:nvSpPr>
          <p:cNvPr id="65540" name="Rectangle 3"/>
          <p:cNvSpPr>
            <a:spLocks noGrp="1" noChangeArrowheads="1"/>
          </p:cNvSpPr>
          <p:nvPr>
            <p:ph type="body" idx="1"/>
          </p:nvPr>
        </p:nvSpPr>
        <p:spPr>
          <a:xfrm>
            <a:off x="914295" y="4344031"/>
            <a:ext cx="5029411" cy="411531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183128" indent="-183128"/>
            <a:r>
              <a:rPr lang="en-US" sz="900">
                <a:latin typeface="Arial" charset="0"/>
                <a:cs typeface="Arial" charset="0"/>
              </a:rPr>
              <a:t>This frame introduces the </a:t>
            </a:r>
            <a:r>
              <a:rPr lang="en-US" sz="900" b="1">
                <a:solidFill>
                  <a:srgbClr val="CC0000"/>
                </a:solidFill>
                <a:latin typeface="Arial" charset="0"/>
                <a:cs typeface="Arial" charset="0"/>
              </a:rPr>
              <a:t>enhanced CES Eco-audit Tool, </a:t>
            </a:r>
            <a:r>
              <a:rPr lang="en-US" sz="900">
                <a:solidFill>
                  <a:srgbClr val="CC0000"/>
                </a:solidFill>
                <a:latin typeface="Arial" charset="0"/>
                <a:cs typeface="Arial" charset="0"/>
              </a:rPr>
              <a:t>available in the Eco Design Edition of CES EduPack</a:t>
            </a:r>
            <a:r>
              <a:rPr lang="en-US" sz="900">
                <a:latin typeface="Arial" charset="0"/>
                <a:cs typeface="Arial" charset="0"/>
              </a:rPr>
              <a:t>.</a:t>
            </a:r>
          </a:p>
          <a:p>
            <a:pPr marL="183128" indent="-183128"/>
            <a:endParaRPr lang="en-US" sz="900">
              <a:latin typeface="Arial" charset="0"/>
              <a:cs typeface="Arial" charset="0"/>
            </a:endParaRPr>
          </a:p>
          <a:p>
            <a:pPr marL="183128" indent="-183128"/>
            <a:r>
              <a:rPr lang="en-US" sz="900">
                <a:latin typeface="Arial" charset="0"/>
                <a:cs typeface="Arial" charset="0"/>
              </a:rPr>
              <a:t>The tool is opened from the Tools menu at the top of the CES EduPack screen. Its use involves the same </a:t>
            </a:r>
            <a:r>
              <a:rPr lang="en-US" sz="900" b="1">
                <a:solidFill>
                  <a:srgbClr val="CC0000"/>
                </a:solidFill>
                <a:latin typeface="Arial" charset="0"/>
                <a:cs typeface="Arial" charset="0"/>
              </a:rPr>
              <a:t>four steps</a:t>
            </a:r>
            <a:r>
              <a:rPr lang="en-US" sz="900">
                <a:latin typeface="Arial" charset="0"/>
                <a:cs typeface="Arial" charset="0"/>
              </a:rPr>
              <a:t> as the simple tool,  listed as 1 to 4 in the frame.  The differences are</a:t>
            </a:r>
          </a:p>
          <a:p>
            <a:pPr marL="183128" indent="-183128"/>
            <a:endParaRPr lang="en-US" sz="900">
              <a:latin typeface="Arial" charset="0"/>
              <a:cs typeface="Arial" charset="0"/>
            </a:endParaRPr>
          </a:p>
          <a:p>
            <a:pPr marL="183128" indent="-183128">
              <a:buFontTx/>
              <a:buAutoNum type="arabicPeriod"/>
            </a:pPr>
            <a:r>
              <a:rPr lang="en-US" sz="900">
                <a:latin typeface="Arial" charset="0"/>
                <a:cs typeface="Arial" charset="0"/>
              </a:rPr>
              <a:t>The ability to include a </a:t>
            </a:r>
            <a:r>
              <a:rPr lang="en-US" sz="900" b="1">
                <a:solidFill>
                  <a:srgbClr val="CC0000"/>
                </a:solidFill>
                <a:latin typeface="Arial" charset="0"/>
                <a:cs typeface="Arial" charset="0"/>
              </a:rPr>
              <a:t>machining</a:t>
            </a:r>
            <a:r>
              <a:rPr lang="en-US" sz="900">
                <a:latin typeface="Arial" charset="0"/>
                <a:cs typeface="Arial" charset="0"/>
              </a:rPr>
              <a:t> process as well as a primary shaping process, choosing the fraction of the mass or volume that is removed by machining</a:t>
            </a:r>
          </a:p>
          <a:p>
            <a:pPr marL="183128" indent="-183128">
              <a:buFontTx/>
              <a:buAutoNum type="arabicPeriod"/>
            </a:pPr>
            <a:endParaRPr lang="en-US" sz="900">
              <a:latin typeface="Arial" charset="0"/>
              <a:cs typeface="Arial" charset="0"/>
            </a:endParaRPr>
          </a:p>
          <a:p>
            <a:pPr marL="183128" indent="-183128">
              <a:buFontTx/>
              <a:buAutoNum type="arabicPeriod"/>
            </a:pPr>
            <a:r>
              <a:rPr lang="en-US" sz="900">
                <a:latin typeface="Arial" charset="0"/>
                <a:cs typeface="Arial" charset="0"/>
              </a:rPr>
              <a:t>The ability to specify not just the end-of-life choice but also the </a:t>
            </a:r>
            <a:r>
              <a:rPr lang="en-US" sz="900" b="1">
                <a:solidFill>
                  <a:srgbClr val="CC0000"/>
                </a:solidFill>
                <a:latin typeface="Arial" charset="0"/>
                <a:cs typeface="Arial" charset="0"/>
              </a:rPr>
              <a:t>fraction of material recovered</a:t>
            </a:r>
            <a:r>
              <a:rPr lang="en-US" sz="900">
                <a:latin typeface="Arial" charset="0"/>
                <a:cs typeface="Arial" charset="0"/>
              </a:rPr>
              <a:t> for each component.</a:t>
            </a:r>
          </a:p>
          <a:p>
            <a:pPr marL="183128" indent="-183128">
              <a:buFontTx/>
              <a:buAutoNum type="arabicPeriod"/>
            </a:pPr>
            <a:endParaRPr lang="en-US" sz="900">
              <a:latin typeface="Arial" charset="0"/>
              <a:cs typeface="Arial" charset="0"/>
            </a:endParaRPr>
          </a:p>
          <a:p>
            <a:pPr marL="183128" indent="-183128">
              <a:buFontTx/>
              <a:buAutoNum type="arabicPeriod"/>
            </a:pPr>
            <a:r>
              <a:rPr lang="en-US" sz="900">
                <a:latin typeface="Arial" charset="0"/>
                <a:cs typeface="Arial" charset="0"/>
              </a:rPr>
              <a:t>The addition of one or more </a:t>
            </a:r>
            <a:r>
              <a:rPr lang="en-US" sz="900" b="1">
                <a:solidFill>
                  <a:srgbClr val="CC0000"/>
                </a:solidFill>
                <a:latin typeface="Arial" charset="0"/>
                <a:cs typeface="Arial" charset="0"/>
              </a:rPr>
              <a:t>finishing</a:t>
            </a:r>
            <a:r>
              <a:rPr lang="en-US" sz="900">
                <a:latin typeface="Arial" charset="0"/>
                <a:cs typeface="Arial" charset="0"/>
              </a:rPr>
              <a:t> processes for each component.</a:t>
            </a:r>
          </a:p>
          <a:p>
            <a:pPr marL="183128" indent="-183128">
              <a:buFontTx/>
              <a:buAutoNum type="arabicPeriod"/>
            </a:pPr>
            <a:endParaRPr lang="en-US" sz="900">
              <a:latin typeface="Arial" charset="0"/>
              <a:cs typeface="Arial" charset="0"/>
            </a:endParaRPr>
          </a:p>
          <a:p>
            <a:pPr marL="183128" indent="-183128">
              <a:buFontTx/>
              <a:buAutoNum type="arabicPeriod"/>
            </a:pPr>
            <a:r>
              <a:rPr lang="en-US" sz="900">
                <a:latin typeface="Arial" charset="0"/>
                <a:cs typeface="Arial" charset="0"/>
              </a:rPr>
              <a:t>The addition of a </a:t>
            </a:r>
            <a:r>
              <a:rPr lang="en-US" sz="900" b="1">
                <a:solidFill>
                  <a:srgbClr val="CC0000"/>
                </a:solidFill>
                <a:latin typeface="Arial" charset="0"/>
                <a:cs typeface="Arial" charset="0"/>
              </a:rPr>
              <a:t>joining</a:t>
            </a:r>
            <a:r>
              <a:rPr lang="en-US" sz="900">
                <a:latin typeface="Arial" charset="0"/>
                <a:cs typeface="Arial" charset="0"/>
              </a:rPr>
              <a:t> process to assemble the product.  </a:t>
            </a:r>
          </a:p>
          <a:p>
            <a:pPr marL="183128" indent="-183128"/>
            <a:endParaRPr lang="en-GB" sz="900">
              <a:latin typeface="Arial" charset="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86940" y="8685092"/>
            <a:ext cx="29710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901" tIns="43951" rIns="87901" bIns="43951"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82587345-95C6-4BF9-BAB7-E7DA9AA061B3}" type="slidenum">
              <a:rPr lang="en-GB" sz="1200">
                <a:latin typeface="Times New Roman" pitchFamily="18" charset="0"/>
              </a:rPr>
              <a:pPr algn="r"/>
              <a:t>28</a:t>
            </a:fld>
            <a:endParaRPr lang="en-GB" sz="1200">
              <a:latin typeface="Times New Roman" pitchFamily="18" charset="0"/>
            </a:endParaRPr>
          </a:p>
        </p:txBody>
      </p:sp>
      <p:sp>
        <p:nvSpPr>
          <p:cNvPr id="66563" name="Rectangle 2"/>
          <p:cNvSpPr>
            <a:spLocks noGrp="1" noRot="1" noChangeAspect="1" noChangeArrowheads="1" noTextEdit="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lIns="87888" tIns="43944" rIns="87888" bIns="43944"/>
          <a:lstStyle/>
          <a:p>
            <a:r>
              <a:rPr lang="en-GB" sz="900">
                <a:latin typeface="Arial" charset="0"/>
                <a:cs typeface="Arial" charset="0"/>
              </a:rPr>
              <a:t>This final frame summarizes the points made in this Unit.  More can be found in the textbook Materials and the Environment, and in the documentation of Granta’s CES Edupack. For more information, see www.grantadesign.com/education.</a:t>
            </a:r>
            <a:r>
              <a:rPr lang="en-GB" sz="1000">
                <a:latin typeface="Arial" charset="0"/>
                <a:cs typeface="Arial" charset="0"/>
              </a:rPr>
              <a:t> </a:t>
            </a:r>
          </a:p>
          <a:p>
            <a:endParaRPr lang="en-GB" sz="1000">
              <a:latin typeface="Arial" charset="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991938" y="686134"/>
            <a:ext cx="4875709" cy="3429186"/>
          </a:xfrm>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latin typeface="Arial" charset="0"/>
                <a:cs typeface="Arial" charset="0"/>
              </a:rPr>
              <a:t>Here you will find the notes</a:t>
            </a:r>
          </a:p>
        </p:txBody>
      </p:sp>
      <p:sp>
        <p:nvSpPr>
          <p:cNvPr id="67588" name="Slide Number Placeholder 3"/>
          <p:cNvSpPr txBox="1">
            <a:spLocks noGrp="1"/>
          </p:cNvSpPr>
          <p:nvPr/>
        </p:nvSpPr>
        <p:spPr bwMode="auto">
          <a:xfrm>
            <a:off x="3886940" y="8686577"/>
            <a:ext cx="2971060" cy="457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888" tIns="43944" rIns="87888" bIns="43944"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794EB7E8-72D9-406E-81B6-88265AD02007}" type="slidenum">
              <a:rPr lang="en-GB" sz="1200">
                <a:latin typeface="Times New Roman" pitchFamily="18" charset="0"/>
              </a:rPr>
              <a:pPr algn="r"/>
              <a:t>29</a:t>
            </a:fld>
            <a:endParaRPr lang="en-GB" sz="1200" dirty="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latin typeface="Arial" charset="0"/>
                <a:cs typeface="Arial" charset="0"/>
              </a:rPr>
              <a:t>Resources are also available on other engineering, design and science topics.</a:t>
            </a:r>
          </a:p>
        </p:txBody>
      </p:sp>
      <p:sp>
        <p:nvSpPr>
          <p:cNvPr id="68612" name="Slide Number Placeholder 3"/>
          <p:cNvSpPr>
            <a:spLocks noGrp="1"/>
          </p:cNvSpPr>
          <p:nvPr>
            <p:ph type="sldNum" sz="quarter" idx="5"/>
          </p:nvPr>
        </p:nvSpPr>
        <p:spPr/>
        <p:txBody>
          <a:bodyPr/>
          <a:lstStyle/>
          <a:p>
            <a:pPr>
              <a:defRPr/>
            </a:pPr>
            <a:fld id="{9DF51D4D-3567-4B73-BBCB-AC6397AB8FBA}" type="slidenum">
              <a:rPr lang="en-GB" smtClean="0"/>
              <a:pPr>
                <a:defRPr/>
              </a:pPr>
              <a:t>30</a:t>
            </a:fld>
            <a:endParaRPr lang="en-GB"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latin typeface="Arial" charset="0"/>
                <a:cs typeface="Arial" charset="0"/>
              </a:rPr>
              <a:t>Granta is always interested in hearing about good teaching resources in the materials area. If you use something successfully with your students that you think we should link to from our web site, please get in touch.  teachingresources@grantadesign.com</a:t>
            </a:r>
          </a:p>
          <a:p>
            <a:endParaRPr lang="en-GB" smtClean="0">
              <a:latin typeface="Arial" charset="0"/>
              <a:cs typeface="Arial" charset="0"/>
            </a:endParaRPr>
          </a:p>
          <a:p>
            <a:r>
              <a:rPr lang="en-GB" smtClean="0">
                <a:latin typeface="Arial" charset="0"/>
                <a:cs typeface="Arial" charset="0"/>
              </a:rPr>
              <a:t>We continue to coordinate annual Materials Education Symposia. You can read about that here: http://www.grantadesign.com/symposium/index.htm</a:t>
            </a:r>
          </a:p>
        </p:txBody>
      </p:sp>
      <p:sp>
        <p:nvSpPr>
          <p:cNvPr id="69636" name="Slide Number Placeholder 3"/>
          <p:cNvSpPr>
            <a:spLocks noGrp="1"/>
          </p:cNvSpPr>
          <p:nvPr>
            <p:ph type="sldNum" sz="quarter" idx="5"/>
          </p:nvPr>
        </p:nvSpPr>
        <p:spPr/>
        <p:txBody>
          <a:bodyPr/>
          <a:lstStyle/>
          <a:p>
            <a:pPr>
              <a:defRPr/>
            </a:pPr>
            <a:fld id="{109AA88A-48A6-45D9-8C6F-A355FF3F56A3}" type="slidenum">
              <a:rPr lang="en-GB" smtClean="0"/>
              <a:pPr>
                <a:defRPr/>
              </a:pPr>
              <a:t>31</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hyperlink" Target="http://www.grantadesign.com/education/resources/" TargetMode="External"/><Relationship Id="rId5" Type="http://schemas.openxmlformats.org/officeDocument/2006/relationships/image" Target="../media/image4.png"/><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97343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3211389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3273384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4"/>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2431481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6"/>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187151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2"/>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1455207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4128784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2262058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2615276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3671536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74863AB8-B90D-4995-93DF-569966A51712}" type="datetimeFigureOut">
              <a:rPr lang="fr-FR" smtClean="0"/>
              <a:pPr/>
              <a:t>11/03/2012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C4BA44-7447-44EF-A2C1-D6FD0434B31F}" type="slidenum">
              <a:rPr lang="fr-FR" smtClean="0"/>
              <a:pPr/>
              <a:t>‹N°›</a:t>
            </a:fld>
            <a:endParaRPr lang="fr-FR"/>
          </a:p>
        </p:txBody>
      </p:sp>
    </p:spTree>
    <p:extLst>
      <p:ext uri="{BB962C8B-B14F-4D97-AF65-F5344CB8AC3E}">
        <p14:creationId xmlns:p14="http://schemas.microsoft.com/office/powerpoint/2010/main" val="3344076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3" name="Rectangle 16"/>
          <p:cNvSpPr>
            <a:spLocks noChangeArrowheads="1"/>
          </p:cNvSpPr>
          <p:nvPr/>
        </p:nvSpPr>
        <p:spPr bwMode="auto">
          <a:xfrm>
            <a:off x="647700" y="0"/>
            <a:ext cx="8496300" cy="974725"/>
          </a:xfrm>
          <a:prstGeom prst="rect">
            <a:avLst/>
          </a:prstGeom>
          <a:noFill/>
          <a:ln w="9525">
            <a:noFill/>
            <a:miter lim="800000"/>
            <a:headEnd/>
            <a:tailEnd/>
          </a:ln>
          <a:effectLst/>
        </p:spPr>
        <p:txBody>
          <a:bodyPr wrap="none" anchor="ctr"/>
          <a:lstStyle/>
          <a:p>
            <a:pPr eaLnBrk="0" hangingPunct="0">
              <a:spcBef>
                <a:spcPct val="20000"/>
              </a:spcBef>
              <a:spcAft>
                <a:spcPct val="20000"/>
              </a:spcAft>
              <a:buClr>
                <a:srgbClr val="009B9B"/>
              </a:buClr>
              <a:buSzPct val="80000"/>
              <a:buFont typeface="Wingdings" pitchFamily="2" charset="2"/>
              <a:buNone/>
              <a:defRPr/>
            </a:pPr>
            <a:endParaRPr lang="en-GB">
              <a:latin typeface="Arial" pitchFamily="34" charset="0"/>
              <a:cs typeface="+mn-cs"/>
            </a:endParaRPr>
          </a:p>
        </p:txBody>
      </p:sp>
      <p:pic>
        <p:nvPicPr>
          <p:cNvPr id="4" name="Picture 11" descr="Borde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229225"/>
            <a:ext cx="604837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descr="Granta TR w-o keys laptop"/>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183563" y="5770563"/>
            <a:ext cx="666750"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6"/>
          <p:cNvSpPr txBox="1">
            <a:spLocks noChangeArrowheads="1"/>
          </p:cNvSpPr>
          <p:nvPr userDrawn="1"/>
        </p:nvSpPr>
        <p:spPr bwMode="auto">
          <a:xfrm>
            <a:off x="5254625" y="3359150"/>
            <a:ext cx="1458913" cy="369888"/>
          </a:xfrm>
          <a:prstGeom prst="rect">
            <a:avLst/>
          </a:prstGeom>
          <a:noFill/>
          <a:ln>
            <a:noFill/>
          </a:ln>
          <a:effectLst/>
          <a:extLst/>
        </p:spPr>
        <p:txBody>
          <a:bodyPr wrap="none">
            <a:spAutoFit/>
          </a:bodyPr>
          <a:lstStyle>
            <a:lvl1pPr>
              <a:defRPr b="1">
                <a:solidFill>
                  <a:schemeClr val="tx1"/>
                </a:solidFill>
                <a:latin typeface="Arial" pitchFamily="34" charset="0"/>
              </a:defRPr>
            </a:lvl1pPr>
            <a:lvl2pPr marL="742950" indent="-285750">
              <a:defRPr b="1">
                <a:solidFill>
                  <a:schemeClr val="tx1"/>
                </a:solidFill>
                <a:latin typeface="Arial" pitchFamily="34" charset="0"/>
              </a:defRPr>
            </a:lvl2pPr>
            <a:lvl3pPr marL="1143000" indent="-228600">
              <a:defRPr b="1">
                <a:solidFill>
                  <a:schemeClr val="tx1"/>
                </a:solidFill>
                <a:latin typeface="Arial" pitchFamily="34" charset="0"/>
              </a:defRPr>
            </a:lvl3pPr>
            <a:lvl4pPr marL="1600200" indent="-228600">
              <a:defRPr b="1">
                <a:solidFill>
                  <a:schemeClr val="tx1"/>
                </a:solidFill>
                <a:latin typeface="Arial" pitchFamily="34" charset="0"/>
              </a:defRPr>
            </a:lvl4pPr>
            <a:lvl5pPr marL="2057400" indent="-228600">
              <a:defRPr b="1">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9pPr>
          </a:lstStyle>
          <a:p>
            <a:pPr algn="ctr">
              <a:spcBef>
                <a:spcPct val="20000"/>
              </a:spcBef>
              <a:buClr>
                <a:srgbClr val="669900"/>
              </a:buClr>
              <a:buFont typeface="Wingdings" pitchFamily="2" charset="2"/>
              <a:buNone/>
              <a:defRPr/>
            </a:pPr>
            <a:r>
              <a:rPr lang="en-GB" dirty="0" smtClean="0">
                <a:cs typeface="Arial" pitchFamily="34" charset="0"/>
              </a:rPr>
              <a:t>Mike Ashby</a:t>
            </a:r>
            <a:endParaRPr lang="en-GB" b="0" dirty="0" smtClean="0">
              <a:cs typeface="Arial" pitchFamily="34" charset="0"/>
            </a:endParaRPr>
          </a:p>
        </p:txBody>
      </p:sp>
      <p:pic>
        <p:nvPicPr>
          <p:cNvPr id="8" name="Picture 17" descr="crest"/>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800975" y="3427413"/>
            <a:ext cx="6731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8"/>
          <p:cNvSpPr txBox="1">
            <a:spLocks noChangeArrowheads="1"/>
          </p:cNvSpPr>
          <p:nvPr userDrawn="1"/>
        </p:nvSpPr>
        <p:spPr bwMode="auto">
          <a:xfrm>
            <a:off x="5265738" y="3725863"/>
            <a:ext cx="2481262" cy="769937"/>
          </a:xfrm>
          <a:prstGeom prst="rect">
            <a:avLst/>
          </a:prstGeom>
          <a:noFill/>
          <a:ln>
            <a:noFill/>
          </a:ln>
          <a:effectLst/>
          <a:extLst/>
        </p:spPr>
        <p:txBody>
          <a:bodyPr wrap="none">
            <a:spAutoFit/>
          </a:bodyPr>
          <a:lstStyle>
            <a:lvl1pPr>
              <a:defRPr b="1">
                <a:solidFill>
                  <a:schemeClr val="tx1"/>
                </a:solidFill>
                <a:latin typeface="Arial" pitchFamily="34" charset="0"/>
              </a:defRPr>
            </a:lvl1pPr>
            <a:lvl2pPr marL="742950" indent="-285750">
              <a:defRPr b="1">
                <a:solidFill>
                  <a:schemeClr val="tx1"/>
                </a:solidFill>
                <a:latin typeface="Arial" pitchFamily="34" charset="0"/>
              </a:defRPr>
            </a:lvl2pPr>
            <a:lvl3pPr marL="1143000" indent="-228600">
              <a:defRPr b="1">
                <a:solidFill>
                  <a:schemeClr val="tx1"/>
                </a:solidFill>
                <a:latin typeface="Arial" pitchFamily="34" charset="0"/>
              </a:defRPr>
            </a:lvl3pPr>
            <a:lvl4pPr marL="1600200" indent="-228600">
              <a:defRPr b="1">
                <a:solidFill>
                  <a:schemeClr val="tx1"/>
                </a:solidFill>
                <a:latin typeface="Arial" pitchFamily="34" charset="0"/>
              </a:defRPr>
            </a:lvl4pPr>
            <a:lvl5pPr marL="2057400" indent="-228600">
              <a:defRPr b="1">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9pPr>
          </a:lstStyle>
          <a:p>
            <a:pPr>
              <a:defRPr/>
            </a:pPr>
            <a:r>
              <a:rPr lang="en-GB" sz="1400" smtClean="0">
                <a:cs typeface="Arial" pitchFamily="34" charset="0"/>
              </a:rPr>
              <a:t>Department of Engineering</a:t>
            </a:r>
          </a:p>
          <a:p>
            <a:pPr>
              <a:defRPr/>
            </a:pPr>
            <a:r>
              <a:rPr lang="en-GB" sz="1400" smtClean="0">
                <a:cs typeface="Arial" pitchFamily="34" charset="0"/>
              </a:rPr>
              <a:t>University of Cambridge</a:t>
            </a:r>
          </a:p>
          <a:p>
            <a:pPr>
              <a:defRPr/>
            </a:pPr>
            <a:endParaRPr lang="en-GB" sz="1600" smtClean="0">
              <a:cs typeface="Arial" pitchFamily="34" charset="0"/>
            </a:endParaRPr>
          </a:p>
        </p:txBody>
      </p:sp>
      <p:sp>
        <p:nvSpPr>
          <p:cNvPr id="10" name="Text Box 19">
            <a:hlinkClick r:id="rId6"/>
          </p:cNvPr>
          <p:cNvSpPr txBox="1">
            <a:spLocks noChangeArrowheads="1"/>
          </p:cNvSpPr>
          <p:nvPr userDrawn="1"/>
        </p:nvSpPr>
        <p:spPr bwMode="auto">
          <a:xfrm>
            <a:off x="5943600" y="6343650"/>
            <a:ext cx="3013075" cy="438150"/>
          </a:xfrm>
          <a:prstGeom prst="rect">
            <a:avLst/>
          </a:prstGeom>
          <a:noFill/>
          <a:ln>
            <a:noFill/>
          </a:ln>
          <a:extLst/>
        </p:spPr>
        <p:txBody>
          <a:bodyPr/>
          <a:lstStyle>
            <a:lvl1pPr>
              <a:defRPr b="1">
                <a:solidFill>
                  <a:schemeClr val="tx1"/>
                </a:solidFill>
                <a:latin typeface="Arial" pitchFamily="34" charset="0"/>
              </a:defRPr>
            </a:lvl1pPr>
            <a:lvl2pPr marL="742950" indent="-285750">
              <a:defRPr b="1">
                <a:solidFill>
                  <a:schemeClr val="tx1"/>
                </a:solidFill>
                <a:latin typeface="Arial" pitchFamily="34" charset="0"/>
              </a:defRPr>
            </a:lvl2pPr>
            <a:lvl3pPr marL="1143000" indent="-228600">
              <a:defRPr b="1">
                <a:solidFill>
                  <a:schemeClr val="tx1"/>
                </a:solidFill>
                <a:latin typeface="Arial" pitchFamily="34" charset="0"/>
              </a:defRPr>
            </a:lvl3pPr>
            <a:lvl4pPr marL="1600200" indent="-228600">
              <a:defRPr b="1">
                <a:solidFill>
                  <a:schemeClr val="tx1"/>
                </a:solidFill>
                <a:latin typeface="Arial" pitchFamily="34" charset="0"/>
              </a:defRPr>
            </a:lvl4pPr>
            <a:lvl5pPr marL="2057400" indent="-228600">
              <a:defRPr b="1">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9pPr>
          </a:lstStyle>
          <a:p>
            <a:pPr>
              <a:defRPr/>
            </a:pPr>
            <a:r>
              <a:rPr lang="en-GB" sz="1000" dirty="0" smtClean="0">
                <a:cs typeface="Arial" pitchFamily="34" charset="0"/>
              </a:rPr>
              <a:t>www.grantadesign.com/education/resources</a:t>
            </a:r>
          </a:p>
          <a:p>
            <a:pPr>
              <a:defRPr/>
            </a:pPr>
            <a:endParaRPr lang="en-GB" sz="1000" b="0" dirty="0" smtClean="0">
              <a:solidFill>
                <a:srgbClr val="669900"/>
              </a:solidFill>
              <a:cs typeface="Arial" pitchFamily="34" charset="0"/>
            </a:endParaRPr>
          </a:p>
        </p:txBody>
      </p:sp>
      <p:pic>
        <p:nvPicPr>
          <p:cNvPr id="11" name="Picture 20"/>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29683" r="29659"/>
          <a:stretch>
            <a:fillRect/>
          </a:stretch>
        </p:blipFill>
        <p:spPr bwMode="auto">
          <a:xfrm>
            <a:off x="5948363" y="5229225"/>
            <a:ext cx="2903537"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5"/>
          <p:cNvSpPr txBox="1">
            <a:spLocks noChangeArrowheads="1"/>
          </p:cNvSpPr>
          <p:nvPr userDrawn="1"/>
        </p:nvSpPr>
        <p:spPr bwMode="auto">
          <a:xfrm>
            <a:off x="5386388" y="5229225"/>
            <a:ext cx="3481387" cy="571500"/>
          </a:xfrm>
          <a:prstGeom prst="rect">
            <a:avLst/>
          </a:prstGeom>
          <a:noFill/>
          <a:ln>
            <a:noFill/>
          </a:ln>
          <a:extLst/>
        </p:spPr>
        <p:txBody>
          <a:bodyPr/>
          <a:lstStyle>
            <a:lvl1pPr>
              <a:defRPr b="1">
                <a:solidFill>
                  <a:schemeClr val="tx1"/>
                </a:solidFill>
                <a:latin typeface="Arial" pitchFamily="34" charset="0"/>
              </a:defRPr>
            </a:lvl1pPr>
            <a:lvl2pPr marL="742950" indent="-285750">
              <a:defRPr b="1">
                <a:solidFill>
                  <a:schemeClr val="tx1"/>
                </a:solidFill>
                <a:latin typeface="Arial" pitchFamily="34" charset="0"/>
              </a:defRPr>
            </a:lvl2pPr>
            <a:lvl3pPr marL="1143000" indent="-228600">
              <a:defRPr b="1">
                <a:solidFill>
                  <a:schemeClr val="tx1"/>
                </a:solidFill>
                <a:latin typeface="Arial" pitchFamily="34" charset="0"/>
              </a:defRPr>
            </a:lvl3pPr>
            <a:lvl4pPr marL="1600200" indent="-228600">
              <a:defRPr b="1">
                <a:solidFill>
                  <a:schemeClr val="tx1"/>
                </a:solidFill>
                <a:latin typeface="Arial" pitchFamily="34" charset="0"/>
              </a:defRPr>
            </a:lvl4pPr>
            <a:lvl5pPr marL="2057400" indent="-228600">
              <a:defRPr b="1">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9pPr>
          </a:lstStyle>
          <a:p>
            <a:pPr algn="r">
              <a:defRPr/>
            </a:pPr>
            <a:r>
              <a:rPr lang="en-GB" sz="1400" dirty="0" smtClean="0">
                <a:solidFill>
                  <a:srgbClr val="FFFFFF"/>
                </a:solidFill>
                <a:cs typeface="Arial" pitchFamily="34" charset="0"/>
              </a:rPr>
              <a:t>© M. F. Ashby, 2011</a:t>
            </a:r>
          </a:p>
          <a:p>
            <a:pPr algn="r">
              <a:defRPr/>
            </a:pPr>
            <a:r>
              <a:rPr lang="en-GB" sz="1200" dirty="0" smtClean="0">
                <a:solidFill>
                  <a:srgbClr val="FFFFFF"/>
                </a:solidFill>
                <a:cs typeface="Arial" pitchFamily="34" charset="0"/>
              </a:rPr>
              <a:t>For reproduction guidance see back page</a:t>
            </a:r>
            <a:endParaRPr lang="en-GB" b="0" dirty="0" smtClean="0">
              <a:cs typeface="Arial" pitchFamily="34" charset="0"/>
            </a:endParaRPr>
          </a:p>
        </p:txBody>
      </p:sp>
      <p:sp>
        <p:nvSpPr>
          <p:cNvPr id="13" name="Text Box 12"/>
          <p:cNvSpPr txBox="1">
            <a:spLocks noChangeArrowheads="1"/>
          </p:cNvSpPr>
          <p:nvPr userDrawn="1"/>
        </p:nvSpPr>
        <p:spPr bwMode="auto">
          <a:xfrm>
            <a:off x="273050" y="5734050"/>
            <a:ext cx="8115300" cy="866775"/>
          </a:xfrm>
          <a:prstGeom prst="rect">
            <a:avLst/>
          </a:prstGeom>
          <a:noFill/>
          <a:ln>
            <a:noFill/>
          </a:ln>
          <a:extLst/>
        </p:spPr>
        <p:txBody>
          <a:bodyPr/>
          <a:lstStyle>
            <a:lvl1pPr>
              <a:defRPr b="1">
                <a:solidFill>
                  <a:schemeClr val="tx1"/>
                </a:solidFill>
                <a:latin typeface="Arial" pitchFamily="34" charset="0"/>
              </a:defRPr>
            </a:lvl1pPr>
            <a:lvl2pPr marL="742950" indent="-285750">
              <a:defRPr b="1">
                <a:solidFill>
                  <a:schemeClr val="tx1"/>
                </a:solidFill>
                <a:latin typeface="Arial" pitchFamily="34" charset="0"/>
              </a:defRPr>
            </a:lvl2pPr>
            <a:lvl3pPr marL="1143000" indent="-228600">
              <a:defRPr b="1">
                <a:solidFill>
                  <a:schemeClr val="tx1"/>
                </a:solidFill>
                <a:latin typeface="Arial" pitchFamily="34" charset="0"/>
              </a:defRPr>
            </a:lvl3pPr>
            <a:lvl4pPr marL="1600200" indent="-228600">
              <a:defRPr b="1">
                <a:solidFill>
                  <a:schemeClr val="tx1"/>
                </a:solidFill>
                <a:latin typeface="Arial" pitchFamily="34" charset="0"/>
              </a:defRPr>
            </a:lvl4pPr>
            <a:lvl5pPr marL="2057400" indent="-228600">
              <a:defRPr b="1">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b="1">
                <a:solidFill>
                  <a:schemeClr val="tx1"/>
                </a:solidFill>
                <a:latin typeface="Arial" pitchFamily="34" charset="0"/>
              </a:defRPr>
            </a:lvl9pPr>
          </a:lstStyle>
          <a:p>
            <a:pPr algn="just">
              <a:defRPr/>
            </a:pPr>
            <a:endParaRPr lang="en-GB" sz="800" b="0" dirty="0" smtClean="0">
              <a:cs typeface="Arial" pitchFamily="34" charset="0"/>
            </a:endParaRPr>
          </a:p>
          <a:p>
            <a:pPr>
              <a:defRPr/>
            </a:pPr>
            <a:r>
              <a:rPr lang="en-GB" sz="800" b="0" dirty="0" smtClean="0">
                <a:cs typeface="Arial" pitchFamily="34" charset="0"/>
              </a:rPr>
              <a:t>This lecture unit is part of a set created by Mike Ashby to help introduce students to materials, processes and rational selection.</a:t>
            </a:r>
          </a:p>
          <a:p>
            <a:pPr>
              <a:defRPr/>
            </a:pPr>
            <a:endParaRPr lang="en-GB" sz="800" b="0" dirty="0" smtClean="0">
              <a:cs typeface="Arial" pitchFamily="34" charset="0"/>
            </a:endParaRPr>
          </a:p>
          <a:p>
            <a:pPr>
              <a:defRPr/>
            </a:pPr>
            <a:r>
              <a:rPr lang="en-GB" sz="800" b="0" dirty="0" smtClean="0">
                <a:cs typeface="Arial" pitchFamily="34" charset="0"/>
              </a:rPr>
              <a:t>The Teaching Resources website aims to support teaching of materials-related courses in Design, Engineering and Science. </a:t>
            </a:r>
          </a:p>
          <a:p>
            <a:pPr>
              <a:defRPr/>
            </a:pPr>
            <a:r>
              <a:rPr lang="en-GB" sz="800" b="0" dirty="0" smtClean="0">
                <a:cs typeface="Arial" pitchFamily="34" charset="0"/>
              </a:rPr>
              <a:t>Resources come in various formats and are aimed primarily at undergraduate education. </a:t>
            </a:r>
          </a:p>
          <a:p>
            <a:pPr algn="just">
              <a:defRPr/>
            </a:pPr>
            <a:endParaRPr lang="en-GB" sz="800" b="0" dirty="0" smtClean="0">
              <a:cs typeface="Arial" pitchFamily="34" charset="0"/>
            </a:endParaRPr>
          </a:p>
        </p:txBody>
      </p:sp>
      <p:sp>
        <p:nvSpPr>
          <p:cNvPr id="71684" name="Rectangle 2"/>
          <p:cNvSpPr>
            <a:spLocks noGrp="1" noChangeArrowheads="1"/>
          </p:cNvSpPr>
          <p:nvPr>
            <p:ph type="ctrTitle"/>
          </p:nvPr>
        </p:nvSpPr>
        <p:spPr>
          <a:xfrm>
            <a:off x="4895852" y="1558930"/>
            <a:ext cx="3837843" cy="1470025"/>
          </a:xfrm>
          <a:noFill/>
        </p:spPr>
        <p:txBody>
          <a:bodyPr/>
          <a:lstStyle>
            <a:lvl1pPr>
              <a:defRPr smtClean="0"/>
            </a:lvl1pPr>
          </a:lstStyle>
          <a:p>
            <a:pPr lvl="0"/>
            <a:r>
              <a:rPr lang="en-GB" noProof="0" dirty="0" smtClean="0"/>
              <a:t>Click to edit Master title style</a:t>
            </a:r>
          </a:p>
        </p:txBody>
      </p:sp>
    </p:spTree>
    <p:extLst>
      <p:ext uri="{BB962C8B-B14F-4D97-AF65-F5344CB8AC3E}">
        <p14:creationId xmlns:p14="http://schemas.microsoft.com/office/powerpoint/2010/main" val="273372797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F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863AB8-B90D-4995-93DF-569966A51712}" type="datetimeFigureOut">
              <a:rPr lang="fr-FR" smtClean="0"/>
              <a:pPr/>
              <a:t>11/03/2012</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C4BA44-7447-44EF-A2C1-D6FD0434B31F}" type="slidenum">
              <a:rPr lang="fr-FR" smtClean="0"/>
              <a:pPr/>
              <a:t>‹N°›</a:t>
            </a:fld>
            <a:endParaRPr lang="fr-FR"/>
          </a:p>
        </p:txBody>
      </p:sp>
    </p:spTree>
    <p:extLst>
      <p:ext uri="{BB962C8B-B14F-4D97-AF65-F5344CB8AC3E}">
        <p14:creationId xmlns:p14="http://schemas.microsoft.com/office/powerpoint/2010/main" val="2714458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hyperlink" Target="http://creativecommons.org/licenses/by-nc-sa/3.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hyperlink" Target="http://upload.wikimedia.org/wikipedia/commons/0/06/IPod_Nano_in_its_Dock.pn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10" Type="http://schemas.openxmlformats.org/officeDocument/2006/relationships/image" Target="../media/image27.jpeg"/><Relationship Id="rId4" Type="http://schemas.openxmlformats.org/officeDocument/2006/relationships/image" Target="../media/image23.png"/><Relationship Id="rId9" Type="http://schemas.openxmlformats.org/officeDocument/2006/relationships/hyperlink" Target="http://upload.wikimedia.org/wikipedia/commons/9/9a/Toyota_Prius_front.j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27.xml"/><Relationship Id="rId7"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9.png"/><Relationship Id="rId5" Type="http://schemas.openxmlformats.org/officeDocument/2006/relationships/oleObject" Target="../embeddings/oleObject2.bin"/><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hyperlink" Target="http://creativecommons.org/licenses/by-nc-sa/3.0/"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www.grantadesign.com/education/resources/" TargetMode="External"/><Relationship Id="rId5" Type="http://schemas.openxmlformats.org/officeDocument/2006/relationships/image" Target="../media/image52.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788" y="1743075"/>
            <a:ext cx="3451225" cy="227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le 11"/>
          <p:cNvSpPr>
            <a:spLocks noGrp="1"/>
          </p:cNvSpPr>
          <p:nvPr>
            <p:ph type="ctrTitle"/>
          </p:nvPr>
        </p:nvSpPr>
        <p:spPr>
          <a:xfrm>
            <a:off x="4369981" y="358857"/>
            <a:ext cx="4465675" cy="2968832"/>
          </a:xfrm>
          <a:noFill/>
          <a:extLst>
            <a:ext uri="{909E8E84-426E-40DD-AFC4-6F175D3DCCD1}">
              <a14:hiddenFill xmlns:a14="http://schemas.microsoft.com/office/drawing/2010/main">
                <a:solidFill>
                  <a:srgbClr val="EAEAEA">
                    <a:alpha val="50195"/>
                  </a:srgbClr>
                </a:solidFill>
              </a14:hiddenFill>
            </a:ext>
          </a:extLst>
        </p:spPr>
        <p:txBody>
          <a:bodyPr>
            <a:normAutofit/>
          </a:bodyPr>
          <a:lstStyle/>
          <a:p>
            <a:r>
              <a:rPr lang="fr-FR" dirty="0" smtClean="0">
                <a:solidFill>
                  <a:schemeClr val="accent1"/>
                </a:solidFill>
              </a:rPr>
              <a:t>Unité 12.</a:t>
            </a:r>
            <a:r>
              <a:rPr lang="fr-FR" dirty="0" smtClean="0"/>
              <a:t>  </a:t>
            </a:r>
            <a:br>
              <a:rPr lang="fr-FR" dirty="0" smtClean="0"/>
            </a:br>
            <a:r>
              <a:rPr lang="fr-FR" sz="700" dirty="0" smtClean="0"/>
              <a:t/>
            </a:r>
            <a:br>
              <a:rPr lang="fr-FR" sz="700" dirty="0" smtClean="0"/>
            </a:br>
            <a:r>
              <a:rPr lang="fr-FR" sz="4000" b="1" dirty="0" smtClean="0"/>
              <a:t>L’Eco-sélection:</a:t>
            </a:r>
            <a:br>
              <a:rPr lang="fr-FR" sz="4000" b="1" dirty="0" smtClean="0"/>
            </a:br>
            <a:r>
              <a:rPr lang="fr-FR" sz="4000" dirty="0" smtClean="0"/>
              <a:t>l’outil Eco-audit</a:t>
            </a:r>
            <a:r>
              <a:rPr lang="fr-FR" dirty="0" smtClean="0"/>
              <a:t/>
            </a:r>
            <a:br>
              <a:rPr lang="fr-FR" dirty="0" smtClean="0"/>
            </a:br>
            <a:r>
              <a:rPr lang="fr-FR" sz="700" dirty="0" smtClean="0"/>
              <a:t/>
            </a:r>
            <a:br>
              <a:rPr lang="fr-FR" sz="700" dirty="0" smtClean="0"/>
            </a:br>
            <a:r>
              <a:rPr lang="fr-FR" sz="1600" i="1" smtClean="0"/>
              <a:t>Introduire aux </a:t>
            </a:r>
            <a:r>
              <a:rPr lang="fr-FR" sz="1600" i="1" dirty="0" smtClean="0"/>
              <a:t>étudiants une réflexion sur le cycle de fin de vie des produits</a:t>
            </a:r>
            <a:r>
              <a:rPr lang="fr-FR" sz="1400" i="1" dirty="0" smtClean="0"/>
              <a:t/>
            </a:r>
            <a:br>
              <a:rPr lang="fr-FR" sz="1400" i="1" dirty="0" smtClean="0"/>
            </a:br>
            <a:endParaRPr lang="fr-FR" sz="1600" dirty="0"/>
          </a:p>
        </p:txBody>
      </p:sp>
      <p:pic>
        <p:nvPicPr>
          <p:cNvPr id="7172" name="Picture 2" descr="Creative Commons Licence">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59313" y="5299075"/>
            <a:ext cx="10080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0551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724395"/>
          </a:xfrm>
        </p:spPr>
        <p:txBody>
          <a:bodyPr>
            <a:normAutofit/>
          </a:bodyPr>
          <a:lstStyle/>
          <a:p>
            <a:r>
              <a:rPr lang="fr-FR" sz="3600" b="1" dirty="0" smtClean="0"/>
              <a:t>Sommaire</a:t>
            </a:r>
          </a:p>
        </p:txBody>
      </p:sp>
      <p:sp>
        <p:nvSpPr>
          <p:cNvPr id="729091" name="Text Box 3"/>
          <p:cNvSpPr txBox="1">
            <a:spLocks noChangeArrowheads="1"/>
          </p:cNvSpPr>
          <p:nvPr/>
        </p:nvSpPr>
        <p:spPr bwMode="auto">
          <a:xfrm>
            <a:off x="1050975" y="1120775"/>
            <a:ext cx="5651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chemeClr val="tx1"/>
              </a:buClr>
              <a:buSzPct val="55000"/>
              <a:buFont typeface="Wingdings" pitchFamily="2" charset="2"/>
              <a:buChar char="l"/>
            </a:pPr>
            <a:r>
              <a:rPr lang="fr-FR" dirty="0" smtClean="0"/>
              <a:t>  Consommation de matériaux et cycle de vie</a:t>
            </a:r>
            <a:endParaRPr lang="fr-FR" dirty="0"/>
          </a:p>
        </p:txBody>
      </p:sp>
      <p:sp>
        <p:nvSpPr>
          <p:cNvPr id="729092" name="Text Box 4"/>
          <p:cNvSpPr txBox="1">
            <a:spLocks noChangeArrowheads="1"/>
          </p:cNvSpPr>
          <p:nvPr/>
        </p:nvSpPr>
        <p:spPr bwMode="auto">
          <a:xfrm>
            <a:off x="1050975" y="2109788"/>
            <a:ext cx="3646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chemeClr val="tx1"/>
              </a:buClr>
              <a:buSzPct val="55000"/>
              <a:buFont typeface="Wingdings" pitchFamily="2" charset="2"/>
              <a:buChar char="l"/>
            </a:pPr>
            <a:r>
              <a:rPr lang="fr-FR" b="1" dirty="0" smtClean="0"/>
              <a:t>  </a:t>
            </a:r>
            <a:r>
              <a:rPr lang="fr-FR" dirty="0" smtClean="0"/>
              <a:t>Eco-audits et l’outil d’audit</a:t>
            </a:r>
            <a:endParaRPr lang="fr-FR" dirty="0"/>
          </a:p>
        </p:txBody>
      </p:sp>
      <p:sp>
        <p:nvSpPr>
          <p:cNvPr id="729093" name="Text Box 5"/>
          <p:cNvSpPr txBox="1">
            <a:spLocks noChangeArrowheads="1"/>
          </p:cNvSpPr>
          <p:nvPr/>
        </p:nvSpPr>
        <p:spPr bwMode="auto">
          <a:xfrm>
            <a:off x="1050975" y="2665413"/>
            <a:ext cx="5651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chemeClr val="tx1"/>
              </a:buClr>
              <a:buSzPct val="55000"/>
              <a:buFont typeface="Wingdings" pitchFamily="2" charset="2"/>
              <a:buChar char="l"/>
            </a:pPr>
            <a:r>
              <a:rPr lang="fr-FR" b="1" dirty="0" smtClean="0"/>
              <a:t>  </a:t>
            </a:r>
            <a:r>
              <a:rPr lang="fr-FR" dirty="0" smtClean="0"/>
              <a:t>Stratégie pour la sélection de matériaux</a:t>
            </a:r>
            <a:endParaRPr lang="fr-FR" dirty="0"/>
          </a:p>
        </p:txBody>
      </p:sp>
      <p:sp>
        <p:nvSpPr>
          <p:cNvPr id="729094" name="Text Box 6"/>
          <p:cNvSpPr txBox="1">
            <a:spLocks noChangeArrowheads="1"/>
          </p:cNvSpPr>
          <p:nvPr/>
        </p:nvSpPr>
        <p:spPr bwMode="auto">
          <a:xfrm>
            <a:off x="1050975" y="1576388"/>
            <a:ext cx="3679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chemeClr val="tx1"/>
              </a:buClr>
              <a:buSzPct val="55000"/>
              <a:buFont typeface="Wingdings" pitchFamily="2" charset="2"/>
              <a:buChar char="l"/>
            </a:pPr>
            <a:r>
              <a:rPr lang="fr-FR" dirty="0" smtClean="0"/>
              <a:t>  ACV – problèmes et solutions</a:t>
            </a:r>
            <a:endParaRPr lang="fr-FR" dirty="0"/>
          </a:p>
        </p:txBody>
      </p:sp>
      <p:sp>
        <p:nvSpPr>
          <p:cNvPr id="729095" name="Text Box 7"/>
          <p:cNvSpPr txBox="1">
            <a:spLocks noChangeArrowheads="1"/>
          </p:cNvSpPr>
          <p:nvPr/>
        </p:nvSpPr>
        <p:spPr bwMode="auto">
          <a:xfrm>
            <a:off x="1050975" y="3587750"/>
            <a:ext cx="5651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chemeClr val="tx1"/>
              </a:buClr>
              <a:buSzPct val="55000"/>
              <a:buFont typeface="Wingdings" pitchFamily="2" charset="2"/>
              <a:buChar char="l"/>
            </a:pPr>
            <a:r>
              <a:rPr lang="fr-FR" b="1" i="1" dirty="0" smtClean="0">
                <a:solidFill>
                  <a:srgbClr val="CC0000"/>
                </a:solidFill>
              </a:rPr>
              <a:t>  </a:t>
            </a:r>
            <a:r>
              <a:rPr lang="fr-FR" i="1" dirty="0" smtClean="0">
                <a:solidFill>
                  <a:srgbClr val="CC0000"/>
                </a:solidFill>
              </a:rPr>
              <a:t>Exercices</a:t>
            </a:r>
            <a:endParaRPr lang="fr-FR" i="1" dirty="0">
              <a:solidFill>
                <a:srgbClr val="CC0000"/>
              </a:solidFill>
            </a:endParaRPr>
          </a:p>
        </p:txBody>
      </p:sp>
      <p:sp>
        <p:nvSpPr>
          <p:cNvPr id="8202" name="Rectangle 8"/>
          <p:cNvSpPr>
            <a:spLocks noChangeArrowheads="1"/>
          </p:cNvSpPr>
          <p:nvPr/>
        </p:nvSpPr>
        <p:spPr bwMode="auto">
          <a:xfrm>
            <a:off x="831850" y="4349375"/>
            <a:ext cx="7864475" cy="2039020"/>
          </a:xfrm>
          <a:prstGeom prst="rect">
            <a:avLst/>
          </a:prstGeom>
          <a:solidFill>
            <a:srgbClr val="EBFFFF"/>
          </a:solidFill>
          <a:ln w="28575">
            <a:solidFill>
              <a:srgbClr val="99CC00"/>
            </a:solidFill>
            <a:miter lim="800000"/>
            <a:headEnd/>
            <a:tailEnd/>
          </a:ln>
        </p:spPr>
        <p:txBody>
          <a:bodyPr>
            <a:spAutoFit/>
          </a:bodyPr>
          <a:lstStyle/>
          <a:p>
            <a:pPr algn="ctr" eaLnBrk="0" hangingPunct="0">
              <a:spcBef>
                <a:spcPts val="300"/>
              </a:spcBef>
            </a:pPr>
            <a:r>
              <a:rPr lang="fr-FR" sz="1600" b="1" dirty="0" smtClean="0"/>
              <a:t>Ressources</a:t>
            </a:r>
          </a:p>
          <a:p>
            <a:pPr algn="ctr" eaLnBrk="0" hangingPunct="0">
              <a:spcBef>
                <a:spcPts val="300"/>
              </a:spcBef>
            </a:pPr>
            <a:endParaRPr lang="fr-FR" sz="1400" b="1" dirty="0" smtClean="0"/>
          </a:p>
          <a:p>
            <a:pPr marL="190500" lvl="1" eaLnBrk="0" hangingPunct="0">
              <a:spcBef>
                <a:spcPts val="300"/>
              </a:spcBef>
              <a:buClr>
                <a:schemeClr val="accent1"/>
              </a:buClr>
              <a:buSzPct val="115000"/>
              <a:buFont typeface="Wingdings" pitchFamily="2" charset="2"/>
              <a:buChar char="§"/>
            </a:pPr>
            <a:r>
              <a:rPr lang="fr-FR" sz="1400" b="1" dirty="0" smtClean="0"/>
              <a:t>  </a:t>
            </a:r>
            <a:r>
              <a:rPr lang="fr-FR" sz="1400" dirty="0" smtClean="0"/>
              <a:t>Livre:</a:t>
            </a:r>
            <a:r>
              <a:rPr lang="fr-FR" sz="1400" b="1" dirty="0" smtClean="0"/>
              <a:t>  “</a:t>
            </a:r>
            <a:r>
              <a:rPr lang="fr-FR" sz="1400" b="1" dirty="0" err="1" smtClean="0"/>
              <a:t>Materials</a:t>
            </a:r>
            <a:r>
              <a:rPr lang="fr-FR" sz="1400" b="1" dirty="0" smtClean="0"/>
              <a:t> and the </a:t>
            </a:r>
            <a:r>
              <a:rPr lang="fr-FR" sz="1400" b="1" dirty="0" err="1" smtClean="0"/>
              <a:t>Environment</a:t>
            </a:r>
            <a:r>
              <a:rPr lang="fr-FR" sz="1400" b="1" dirty="0" smtClean="0"/>
              <a:t>”, Chapitres 1 - 9</a:t>
            </a:r>
          </a:p>
          <a:p>
            <a:pPr marL="190500" lvl="1" eaLnBrk="0" hangingPunct="0">
              <a:spcBef>
                <a:spcPts val="300"/>
              </a:spcBef>
              <a:buClr>
                <a:schemeClr val="accent1"/>
              </a:buClr>
              <a:buSzPct val="115000"/>
              <a:buFont typeface="Wingdings" pitchFamily="2" charset="2"/>
              <a:buChar char="§"/>
            </a:pPr>
            <a:r>
              <a:rPr lang="fr-FR" sz="1400" b="1" dirty="0" smtClean="0"/>
              <a:t>  </a:t>
            </a:r>
            <a:r>
              <a:rPr lang="fr-FR" sz="1400" dirty="0" smtClean="0"/>
              <a:t>Livre:  </a:t>
            </a:r>
            <a:r>
              <a:rPr lang="fr-FR" sz="1400" b="1" dirty="0" smtClean="0"/>
              <a:t>“</a:t>
            </a:r>
            <a:r>
              <a:rPr lang="fr-FR" sz="1400" b="1" dirty="0" err="1" smtClean="0"/>
              <a:t>Materials</a:t>
            </a:r>
            <a:r>
              <a:rPr lang="fr-FR" sz="1400" b="1" dirty="0" smtClean="0"/>
              <a:t>: engineering, science, </a:t>
            </a:r>
            <a:r>
              <a:rPr lang="fr-FR" sz="1400" b="1" dirty="0" err="1" smtClean="0"/>
              <a:t>processing</a:t>
            </a:r>
            <a:r>
              <a:rPr lang="fr-FR" sz="1400" b="1" dirty="0" smtClean="0"/>
              <a:t> and design”, 2</a:t>
            </a:r>
            <a:r>
              <a:rPr lang="fr-FR" sz="1400" b="1" baseline="30000" dirty="0" smtClean="0"/>
              <a:t>ème</a:t>
            </a:r>
            <a:r>
              <a:rPr lang="fr-FR" sz="1400" b="1" dirty="0" smtClean="0"/>
              <a:t> Edition, Chapitre 20</a:t>
            </a:r>
          </a:p>
          <a:p>
            <a:pPr marL="190500" lvl="1" eaLnBrk="0" hangingPunct="0">
              <a:spcBef>
                <a:spcPts val="300"/>
              </a:spcBef>
              <a:buClr>
                <a:schemeClr val="accent1"/>
              </a:buClr>
              <a:buSzPct val="115000"/>
              <a:buFont typeface="Wingdings" pitchFamily="2" charset="2"/>
              <a:buChar char="§"/>
            </a:pPr>
            <a:r>
              <a:rPr lang="fr-FR" sz="1400" b="1" dirty="0" smtClean="0"/>
              <a:t>  </a:t>
            </a:r>
            <a:r>
              <a:rPr lang="fr-FR" sz="1400" dirty="0" smtClean="0"/>
              <a:t>Livre:</a:t>
            </a:r>
            <a:r>
              <a:rPr lang="fr-FR" sz="1400" b="1" dirty="0" smtClean="0"/>
              <a:t> “</a:t>
            </a:r>
            <a:r>
              <a:rPr lang="fr-FR" sz="1400" b="1" dirty="0" err="1" smtClean="0"/>
              <a:t>Materials</a:t>
            </a:r>
            <a:r>
              <a:rPr lang="fr-FR" sz="1400" b="1" dirty="0" smtClean="0"/>
              <a:t> </a:t>
            </a:r>
            <a:r>
              <a:rPr lang="fr-FR" sz="1400" b="1" dirty="0" err="1" smtClean="0"/>
              <a:t>Selection</a:t>
            </a:r>
            <a:r>
              <a:rPr lang="fr-FR" sz="1400" b="1" dirty="0" smtClean="0"/>
              <a:t> in </a:t>
            </a:r>
            <a:r>
              <a:rPr lang="fr-FR" sz="1400" b="1" dirty="0" err="1" smtClean="0"/>
              <a:t>Mechanical</a:t>
            </a:r>
            <a:r>
              <a:rPr lang="fr-FR" sz="1400" b="1" dirty="0" smtClean="0"/>
              <a:t> Design”,  4</a:t>
            </a:r>
            <a:r>
              <a:rPr lang="fr-FR" sz="1400" b="1" baseline="30000" dirty="0" smtClean="0"/>
              <a:t>ème</a:t>
            </a:r>
            <a:r>
              <a:rPr lang="fr-FR" sz="1400" b="1" dirty="0" smtClean="0"/>
              <a:t> Edition, Chapitre 16</a:t>
            </a:r>
          </a:p>
          <a:p>
            <a:pPr marL="190500" lvl="1" eaLnBrk="0" hangingPunct="0">
              <a:spcBef>
                <a:spcPts val="300"/>
              </a:spcBef>
              <a:buClr>
                <a:schemeClr val="accent1"/>
              </a:buClr>
              <a:buSzPct val="115000"/>
              <a:buFont typeface="Wingdings" pitchFamily="2" charset="2"/>
              <a:buChar char="§"/>
            </a:pPr>
            <a:r>
              <a:rPr lang="fr-FR" sz="1400" b="1" dirty="0" smtClean="0"/>
              <a:t>  </a:t>
            </a:r>
            <a:r>
              <a:rPr lang="fr-FR" sz="1400" dirty="0" smtClean="0"/>
              <a:t>Logiciel:</a:t>
            </a:r>
            <a:r>
              <a:rPr lang="fr-FR" sz="1400" b="1" dirty="0" smtClean="0"/>
              <a:t> CES EduPack avec l’outil Eco-Audit</a:t>
            </a:r>
          </a:p>
          <a:p>
            <a:pPr marL="190500" lvl="1" eaLnBrk="0" hangingPunct="0">
              <a:spcBef>
                <a:spcPts val="300"/>
              </a:spcBef>
              <a:buClr>
                <a:schemeClr val="accent1"/>
              </a:buClr>
              <a:buSzPct val="115000"/>
              <a:buFont typeface="Wingdings" pitchFamily="2" charset="2"/>
              <a:buChar char="§"/>
            </a:pPr>
            <a:r>
              <a:rPr lang="fr-FR" sz="1400" b="1" dirty="0" smtClean="0"/>
              <a:t>  </a:t>
            </a:r>
            <a:r>
              <a:rPr lang="fr-FR" sz="1400" dirty="0" smtClean="0"/>
              <a:t>Poster:</a:t>
            </a:r>
            <a:r>
              <a:rPr lang="fr-FR" sz="1400" b="1" dirty="0" smtClean="0"/>
              <a:t> Graphiques des Eco-propriétés des matériaux</a:t>
            </a:r>
          </a:p>
          <a:p>
            <a:pPr marL="190500" lvl="1" eaLnBrk="0" hangingPunct="0">
              <a:spcBef>
                <a:spcPts val="300"/>
              </a:spcBef>
              <a:buFontTx/>
              <a:buChar char="•"/>
            </a:pPr>
            <a:endParaRPr lang="fr-FR" sz="900" b="1" dirty="0"/>
          </a:p>
        </p:txBody>
      </p:sp>
      <p:pic>
        <p:nvPicPr>
          <p:cNvPr id="8203" name="Picture 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5825" y="981075"/>
            <a:ext cx="2468563" cy="299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7"/>
          <p:cNvSpPr txBox="1">
            <a:spLocks noChangeArrowheads="1"/>
          </p:cNvSpPr>
          <p:nvPr/>
        </p:nvSpPr>
        <p:spPr bwMode="auto">
          <a:xfrm>
            <a:off x="1050975" y="3092450"/>
            <a:ext cx="5651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chemeClr val="tx1"/>
              </a:buClr>
              <a:buSzPct val="55000"/>
              <a:buFont typeface="Wingdings" pitchFamily="2" charset="2"/>
              <a:buChar char="l"/>
            </a:pPr>
            <a:r>
              <a:rPr lang="fr-FR" b="1" i="1" dirty="0" smtClean="0">
                <a:solidFill>
                  <a:schemeClr val="bg2"/>
                </a:solidFill>
              </a:rPr>
              <a:t>  </a:t>
            </a:r>
            <a:r>
              <a:rPr lang="fr-FR" b="1" i="1" dirty="0" smtClean="0">
                <a:solidFill>
                  <a:srgbClr val="0070C0"/>
                </a:solidFill>
              </a:rPr>
              <a:t>Démo</a:t>
            </a:r>
            <a:endParaRPr lang="fr-FR" i="1" dirty="0">
              <a:solidFill>
                <a:srgbClr val="0070C0"/>
              </a:solidFill>
            </a:endParaRPr>
          </a:p>
        </p:txBody>
      </p:sp>
    </p:spTree>
    <p:extLst>
      <p:ext uri="{BB962C8B-B14F-4D97-AF65-F5344CB8AC3E}">
        <p14:creationId xmlns:p14="http://schemas.microsoft.com/office/powerpoint/2010/main" val="14957766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9091"/>
                                        </p:tgtEl>
                                        <p:attrNameLst>
                                          <p:attrName>style.visibility</p:attrName>
                                        </p:attrNameLst>
                                      </p:cBhvr>
                                      <p:to>
                                        <p:strVal val="visible"/>
                                      </p:to>
                                    </p:set>
                                    <p:animEffect transition="in" filter="wipe(left)">
                                      <p:cBhvr>
                                        <p:cTn id="7" dur="500"/>
                                        <p:tgtEl>
                                          <p:spTgt spid="7290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29094"/>
                                        </p:tgtEl>
                                        <p:attrNameLst>
                                          <p:attrName>style.visibility</p:attrName>
                                        </p:attrNameLst>
                                      </p:cBhvr>
                                      <p:to>
                                        <p:strVal val="visible"/>
                                      </p:to>
                                    </p:set>
                                    <p:animEffect transition="in" filter="wipe(left)">
                                      <p:cBhvr>
                                        <p:cTn id="12" dur="500"/>
                                        <p:tgtEl>
                                          <p:spTgt spid="7290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29092"/>
                                        </p:tgtEl>
                                        <p:attrNameLst>
                                          <p:attrName>style.visibility</p:attrName>
                                        </p:attrNameLst>
                                      </p:cBhvr>
                                      <p:to>
                                        <p:strVal val="visible"/>
                                      </p:to>
                                    </p:set>
                                    <p:animEffect transition="in" filter="wipe(left)">
                                      <p:cBhvr>
                                        <p:cTn id="17" dur="500"/>
                                        <p:tgtEl>
                                          <p:spTgt spid="72909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29093"/>
                                        </p:tgtEl>
                                        <p:attrNameLst>
                                          <p:attrName>style.visibility</p:attrName>
                                        </p:attrNameLst>
                                      </p:cBhvr>
                                      <p:to>
                                        <p:strVal val="visible"/>
                                      </p:to>
                                    </p:set>
                                    <p:animEffect transition="in" filter="wipe(left)">
                                      <p:cBhvr>
                                        <p:cTn id="22" dur="500"/>
                                        <p:tgtEl>
                                          <p:spTgt spid="72909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29095"/>
                                        </p:tgtEl>
                                        <p:attrNameLst>
                                          <p:attrName>style.visibility</p:attrName>
                                        </p:attrNameLst>
                                      </p:cBhvr>
                                      <p:to>
                                        <p:strVal val="visible"/>
                                      </p:to>
                                    </p:set>
                                    <p:animEffect transition="in" filter="wipe(left)">
                                      <p:cBhvr>
                                        <p:cTn id="32" dur="500"/>
                                        <p:tgtEl>
                                          <p:spTgt spid="729095"/>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20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1" grpId="0" autoUpdateAnimBg="0"/>
      <p:bldP spid="729092" grpId="0" autoUpdateAnimBg="0"/>
      <p:bldP spid="729093" grpId="0" autoUpdateAnimBg="0"/>
      <p:bldP spid="729094" grpId="0" autoUpdateAnimBg="0"/>
      <p:bldP spid="729095" grpId="0" autoUpdateAnimBg="0"/>
      <p:bldP spid="8202" grpId="0" animBg="1"/>
      <p:bldP spid="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45324" y="0"/>
            <a:ext cx="8229600" cy="744279"/>
          </a:xfrm>
        </p:spPr>
        <p:txBody>
          <a:bodyPr>
            <a:normAutofit/>
          </a:bodyPr>
          <a:lstStyle/>
          <a:p>
            <a:r>
              <a:rPr lang="fr-FR" sz="3600" b="1" dirty="0" smtClean="0"/>
              <a:t>Production annuelle de matériaux</a:t>
            </a:r>
          </a:p>
        </p:txBody>
      </p:sp>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1466850"/>
            <a:ext cx="7419975"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 Box 4"/>
          <p:cNvSpPr txBox="1">
            <a:spLocks noChangeArrowheads="1"/>
          </p:cNvSpPr>
          <p:nvPr/>
        </p:nvSpPr>
        <p:spPr bwMode="auto">
          <a:xfrm>
            <a:off x="984250" y="984250"/>
            <a:ext cx="6534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b="1" i="1" dirty="0" smtClean="0">
                <a:solidFill>
                  <a:srgbClr val="CC0000"/>
                </a:solidFill>
              </a:rPr>
              <a:t>Préoccupation 1</a:t>
            </a:r>
            <a:r>
              <a:rPr lang="fr-FR" b="1" dirty="0" smtClean="0"/>
              <a:t>:  </a:t>
            </a:r>
            <a:r>
              <a:rPr lang="fr-FR" sz="1600" b="1" dirty="0" smtClean="0"/>
              <a:t>Consommation des ressources, dépendance</a:t>
            </a:r>
            <a:endParaRPr lang="fr-FR" sz="1600" b="1" dirty="0"/>
          </a:p>
        </p:txBody>
      </p:sp>
      <p:grpSp>
        <p:nvGrpSpPr>
          <p:cNvPr id="2" name="Group 5"/>
          <p:cNvGrpSpPr>
            <a:grpSpLocks/>
          </p:cNvGrpSpPr>
          <p:nvPr/>
        </p:nvGrpSpPr>
        <p:grpSpPr bwMode="auto">
          <a:xfrm>
            <a:off x="1031875" y="1552575"/>
            <a:ext cx="8112131" cy="4343400"/>
            <a:chOff x="650" y="978"/>
            <a:chExt cx="5110" cy="2736"/>
          </a:xfrm>
        </p:grpSpPr>
        <p:grpSp>
          <p:nvGrpSpPr>
            <p:cNvPr id="9222" name="Group 6"/>
            <p:cNvGrpSpPr>
              <a:grpSpLocks/>
            </p:cNvGrpSpPr>
            <p:nvPr/>
          </p:nvGrpSpPr>
          <p:grpSpPr bwMode="auto">
            <a:xfrm>
              <a:off x="650" y="978"/>
              <a:ext cx="4250" cy="2736"/>
              <a:chOff x="824" y="978"/>
              <a:chExt cx="4250" cy="2736"/>
            </a:xfrm>
          </p:grpSpPr>
          <p:sp>
            <p:nvSpPr>
              <p:cNvPr id="9225" name="Rectangle 7"/>
              <p:cNvSpPr>
                <a:spLocks noChangeArrowheads="1"/>
              </p:cNvSpPr>
              <p:nvPr/>
            </p:nvSpPr>
            <p:spPr bwMode="auto">
              <a:xfrm>
                <a:off x="832" y="978"/>
                <a:ext cx="4242" cy="1364"/>
              </a:xfrm>
              <a:prstGeom prst="rect">
                <a:avLst/>
              </a:prstGeom>
              <a:noFill/>
              <a:ln w="2857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9226" name="Rectangle 8"/>
              <p:cNvSpPr>
                <a:spLocks noChangeArrowheads="1"/>
              </p:cNvSpPr>
              <p:nvPr/>
            </p:nvSpPr>
            <p:spPr bwMode="auto">
              <a:xfrm>
                <a:off x="824" y="2342"/>
                <a:ext cx="4242" cy="1372"/>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9223" name="Text Box 9"/>
            <p:cNvSpPr txBox="1">
              <a:spLocks noChangeArrowheads="1"/>
            </p:cNvSpPr>
            <p:nvPr/>
          </p:nvSpPr>
          <p:spPr bwMode="auto">
            <a:xfrm>
              <a:off x="4992" y="1085"/>
              <a:ext cx="768"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400" i="1" dirty="0" smtClean="0"/>
                <a:t>96%  de </a:t>
              </a:r>
              <a:br>
                <a:rPr lang="fr-FR" sz="1400" i="1" dirty="0" smtClean="0"/>
              </a:br>
              <a:r>
                <a:rPr lang="fr-FR" sz="1400" i="1" dirty="0" smtClean="0"/>
                <a:t>l’utilisation </a:t>
              </a:r>
              <a:br>
                <a:rPr lang="fr-FR" sz="1400" i="1" dirty="0" smtClean="0"/>
              </a:br>
              <a:r>
                <a:rPr lang="fr-FR" sz="1400" i="1" dirty="0" smtClean="0"/>
                <a:t>de matériaux</a:t>
              </a:r>
            </a:p>
            <a:p>
              <a:pPr algn="ctr">
                <a:buClr>
                  <a:srgbClr val="009B9B"/>
                </a:buClr>
                <a:buSzPct val="80000"/>
                <a:buFont typeface="Wingdings" pitchFamily="2" charset="2"/>
                <a:buNone/>
              </a:pPr>
              <a:r>
                <a:rPr lang="fr-FR" sz="1400" i="1" dirty="0" smtClean="0"/>
                <a:t>=</a:t>
              </a:r>
            </a:p>
            <a:p>
              <a:pPr algn="ctr">
                <a:buClr>
                  <a:srgbClr val="009B9B"/>
                </a:buClr>
                <a:buSzPct val="80000"/>
                <a:buFont typeface="Wingdings" pitchFamily="2" charset="2"/>
                <a:buNone/>
              </a:pPr>
              <a:r>
                <a:rPr lang="fr-FR" sz="1400" i="1" dirty="0" smtClean="0"/>
                <a:t>20% de </a:t>
              </a:r>
              <a:br>
                <a:rPr lang="fr-FR" sz="1400" i="1" dirty="0" smtClean="0"/>
              </a:br>
              <a:r>
                <a:rPr lang="fr-FR" sz="1400" i="1" dirty="0" smtClean="0"/>
                <a:t>l’énergie </a:t>
              </a:r>
              <a:br>
                <a:rPr lang="fr-FR" sz="1400" i="1" dirty="0" smtClean="0"/>
              </a:br>
              <a:r>
                <a:rPr lang="fr-FR" sz="1400" i="1" dirty="0" smtClean="0"/>
                <a:t>globale</a:t>
              </a:r>
              <a:endParaRPr lang="fr-FR" sz="1400" i="1" dirty="0"/>
            </a:p>
          </p:txBody>
        </p:sp>
        <p:sp>
          <p:nvSpPr>
            <p:cNvPr id="9224" name="AutoShape 10"/>
            <p:cNvSpPr>
              <a:spLocks/>
            </p:cNvSpPr>
            <p:nvPr/>
          </p:nvSpPr>
          <p:spPr bwMode="auto">
            <a:xfrm>
              <a:off x="4972" y="978"/>
              <a:ext cx="56" cy="1362"/>
            </a:xfrm>
            <a:prstGeom prst="rightBrace">
              <a:avLst>
                <a:gd name="adj1" fmla="val 202679"/>
                <a:gd name="adj2" fmla="val 50000"/>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11" name="TextBox 10"/>
          <p:cNvSpPr txBox="1"/>
          <p:nvPr/>
        </p:nvSpPr>
        <p:spPr>
          <a:xfrm>
            <a:off x="219075" y="1602587"/>
            <a:ext cx="461665" cy="4081695"/>
          </a:xfrm>
          <a:prstGeom prst="rect">
            <a:avLst/>
          </a:prstGeom>
          <a:solidFill>
            <a:schemeClr val="bg1"/>
          </a:solidFill>
        </p:spPr>
        <p:txBody>
          <a:bodyPr vert="vert270" wrap="none" rtlCol="0">
            <a:spAutoFit/>
          </a:bodyPr>
          <a:lstStyle/>
          <a:p>
            <a:r>
              <a:rPr lang="fr-FR" dirty="0" smtClean="0"/>
              <a:t>Production mondiale annuelle (tonnes/an)</a:t>
            </a:r>
          </a:p>
        </p:txBody>
      </p:sp>
      <p:sp>
        <p:nvSpPr>
          <p:cNvPr id="12" name="TextBox 11"/>
          <p:cNvSpPr txBox="1"/>
          <p:nvPr/>
        </p:nvSpPr>
        <p:spPr>
          <a:xfrm>
            <a:off x="5341175" y="1562100"/>
            <a:ext cx="2438400"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b="1" dirty="0" smtClean="0"/>
              <a:t>Production par an</a:t>
            </a:r>
            <a:endParaRPr lang="fr-FR" b="1" dirty="0"/>
          </a:p>
        </p:txBody>
      </p:sp>
    </p:spTree>
    <p:extLst>
      <p:ext uri="{BB962C8B-B14F-4D97-AF65-F5344CB8AC3E}">
        <p14:creationId xmlns:p14="http://schemas.microsoft.com/office/powerpoint/2010/main" val="33695695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0"/>
            <a:ext cx="9144000" cy="638175"/>
          </a:xfrm>
        </p:spPr>
        <p:txBody>
          <a:bodyPr>
            <a:noAutofit/>
          </a:bodyPr>
          <a:lstStyle/>
          <a:p>
            <a:r>
              <a:rPr lang="fr-FR" sz="3600" b="1" dirty="0" smtClean="0"/>
              <a:t>Rejet de Carbone dans l’atmosphère</a:t>
            </a:r>
          </a:p>
        </p:txBody>
      </p:sp>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350" y="1543050"/>
            <a:ext cx="7229475"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Box 4"/>
          <p:cNvSpPr txBox="1">
            <a:spLocks noChangeArrowheads="1"/>
          </p:cNvSpPr>
          <p:nvPr/>
        </p:nvSpPr>
        <p:spPr bwMode="auto">
          <a:xfrm>
            <a:off x="1136650" y="1003300"/>
            <a:ext cx="6519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b="1" i="1" dirty="0" smtClean="0">
                <a:solidFill>
                  <a:srgbClr val="CC0000"/>
                </a:solidFill>
              </a:rPr>
              <a:t>Préoccupation 2</a:t>
            </a:r>
            <a:r>
              <a:rPr lang="fr-FR" b="1" dirty="0" smtClean="0"/>
              <a:t>: </a:t>
            </a:r>
            <a:r>
              <a:rPr lang="fr-FR" sz="1600" b="1" dirty="0" smtClean="0"/>
              <a:t>Consommation d’énergie, Emission de CO</a:t>
            </a:r>
            <a:r>
              <a:rPr lang="fr-FR" sz="1600" b="1" baseline="-25000" dirty="0" smtClean="0"/>
              <a:t>2</a:t>
            </a:r>
            <a:endParaRPr lang="fr-FR" sz="1600" b="1" dirty="0"/>
          </a:p>
        </p:txBody>
      </p:sp>
      <p:grpSp>
        <p:nvGrpSpPr>
          <p:cNvPr id="10246" name="Group 6"/>
          <p:cNvGrpSpPr>
            <a:grpSpLocks/>
          </p:cNvGrpSpPr>
          <p:nvPr/>
        </p:nvGrpSpPr>
        <p:grpSpPr bwMode="auto">
          <a:xfrm>
            <a:off x="1098550" y="1619250"/>
            <a:ext cx="6618288" cy="4343401"/>
            <a:chOff x="878" y="1020"/>
            <a:chExt cx="4169" cy="2736"/>
          </a:xfrm>
        </p:grpSpPr>
        <p:sp>
          <p:nvSpPr>
            <p:cNvPr id="10249" name="Rectangle 7"/>
            <p:cNvSpPr>
              <a:spLocks noChangeArrowheads="1"/>
            </p:cNvSpPr>
            <p:nvPr/>
          </p:nvSpPr>
          <p:spPr bwMode="auto">
            <a:xfrm>
              <a:off x="886" y="1020"/>
              <a:ext cx="4161" cy="1412"/>
            </a:xfrm>
            <a:prstGeom prst="rect">
              <a:avLst/>
            </a:prstGeom>
            <a:noFill/>
            <a:ln w="2857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250" name="Rectangle 8"/>
            <p:cNvSpPr>
              <a:spLocks noChangeArrowheads="1"/>
            </p:cNvSpPr>
            <p:nvPr/>
          </p:nvSpPr>
          <p:spPr bwMode="auto">
            <a:xfrm>
              <a:off x="878" y="2432"/>
              <a:ext cx="4161" cy="1324"/>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10247" name="Text Box 9"/>
          <p:cNvSpPr txBox="1">
            <a:spLocks noChangeArrowheads="1"/>
          </p:cNvSpPr>
          <p:nvPr/>
        </p:nvSpPr>
        <p:spPr bwMode="auto">
          <a:xfrm>
            <a:off x="7880350" y="2373313"/>
            <a:ext cx="122982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buClr>
                <a:srgbClr val="009B9B"/>
              </a:buClr>
              <a:buSzPct val="80000"/>
              <a:buFont typeface="Wingdings" pitchFamily="2" charset="2"/>
              <a:buNone/>
            </a:pPr>
            <a:r>
              <a:rPr lang="fr-FR" sz="1400" i="1" dirty="0" smtClean="0"/>
              <a:t>20% de tous </a:t>
            </a:r>
            <a:br>
              <a:rPr lang="fr-FR" sz="1400" i="1" dirty="0" smtClean="0"/>
            </a:br>
            <a:r>
              <a:rPr lang="fr-FR" sz="1400" i="1" dirty="0" smtClean="0"/>
              <a:t>les rejets </a:t>
            </a:r>
            <a:br>
              <a:rPr lang="fr-FR" sz="1400" i="1" dirty="0" smtClean="0"/>
            </a:br>
            <a:r>
              <a:rPr lang="fr-FR" sz="1400" i="1" dirty="0" smtClean="0"/>
              <a:t>dans </a:t>
            </a:r>
            <a:br>
              <a:rPr lang="fr-FR" sz="1400" i="1" dirty="0" smtClean="0"/>
            </a:br>
            <a:r>
              <a:rPr lang="fr-FR" sz="1400" i="1" dirty="0" smtClean="0"/>
              <a:t>l’atmosphère</a:t>
            </a:r>
            <a:endParaRPr lang="fr-FR" sz="1400" i="1" dirty="0"/>
          </a:p>
        </p:txBody>
      </p:sp>
      <p:sp>
        <p:nvSpPr>
          <p:cNvPr id="10248" name="AutoShape 10"/>
          <p:cNvSpPr>
            <a:spLocks/>
          </p:cNvSpPr>
          <p:nvPr/>
        </p:nvSpPr>
        <p:spPr bwMode="auto">
          <a:xfrm>
            <a:off x="7835900" y="1647825"/>
            <a:ext cx="88900" cy="2219325"/>
          </a:xfrm>
          <a:prstGeom prst="rightBrace">
            <a:avLst>
              <a:gd name="adj1" fmla="val 208036"/>
              <a:gd name="adj2" fmla="val 50000"/>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1" name="TextBox 10"/>
          <p:cNvSpPr txBox="1"/>
          <p:nvPr/>
        </p:nvSpPr>
        <p:spPr>
          <a:xfrm>
            <a:off x="4410075" y="1619250"/>
            <a:ext cx="3305175" cy="396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b="1" dirty="0" smtClean="0"/>
              <a:t>Rejet CO</a:t>
            </a:r>
            <a:r>
              <a:rPr lang="fr-FR" b="1" baseline="-25000" dirty="0" smtClean="0"/>
              <a:t>2</a:t>
            </a:r>
            <a:r>
              <a:rPr lang="fr-FR" b="1" dirty="0" smtClean="0"/>
              <a:t> atmosphère / an</a:t>
            </a:r>
            <a:endParaRPr lang="fr-FR" b="1" dirty="0"/>
          </a:p>
        </p:txBody>
      </p:sp>
      <p:sp>
        <p:nvSpPr>
          <p:cNvPr id="12" name="TextBox 11"/>
          <p:cNvSpPr txBox="1"/>
          <p:nvPr/>
        </p:nvSpPr>
        <p:spPr>
          <a:xfrm>
            <a:off x="352425" y="1912265"/>
            <a:ext cx="461665" cy="3717010"/>
          </a:xfrm>
          <a:prstGeom prst="rect">
            <a:avLst/>
          </a:prstGeom>
          <a:solidFill>
            <a:schemeClr val="bg1"/>
          </a:solidFill>
        </p:spPr>
        <p:txBody>
          <a:bodyPr vert="vert270" wrap="square" rtlCol="0">
            <a:spAutoFit/>
          </a:bodyPr>
          <a:lstStyle/>
          <a:p>
            <a:pPr algn="ctr"/>
            <a:r>
              <a:rPr lang="fr-FR" dirty="0" smtClean="0"/>
              <a:t>Rejet annuel de CO</a:t>
            </a:r>
            <a:r>
              <a:rPr lang="fr-FR" baseline="-25000" dirty="0" smtClean="0"/>
              <a:t>2</a:t>
            </a:r>
            <a:r>
              <a:rPr lang="fr-FR" dirty="0" smtClean="0"/>
              <a:t> (tonnes/an)</a:t>
            </a:r>
          </a:p>
        </p:txBody>
      </p:sp>
    </p:spTree>
    <p:extLst>
      <p:ext uri="{BB962C8B-B14F-4D97-AF65-F5344CB8AC3E}">
        <p14:creationId xmlns:p14="http://schemas.microsoft.com/office/powerpoint/2010/main" val="17332891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3219" name="Picture 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3800" y="3781425"/>
            <a:ext cx="160020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2"/>
          <p:cNvSpPr>
            <a:spLocks noGrp="1" noChangeArrowheads="1"/>
          </p:cNvSpPr>
          <p:nvPr>
            <p:ph type="title"/>
          </p:nvPr>
        </p:nvSpPr>
        <p:spPr>
          <a:xfrm>
            <a:off x="0" y="0"/>
            <a:ext cx="9144000" cy="619125"/>
          </a:xfrm>
          <a:noFill/>
          <a:extLst>
            <a:ext uri="{909E8E84-426E-40DD-AFC4-6F175D3DCCD1}">
              <a14:hiddenFill xmlns:a14="http://schemas.microsoft.com/office/drawing/2010/main">
                <a:solidFill>
                  <a:srgbClr val="EAEAEA">
                    <a:alpha val="50195"/>
                  </a:srgbClr>
                </a:solidFill>
              </a14:hiddenFill>
            </a:ext>
          </a:extLst>
        </p:spPr>
        <p:txBody>
          <a:bodyPr>
            <a:noAutofit/>
          </a:bodyPr>
          <a:lstStyle/>
          <a:p>
            <a:r>
              <a:rPr lang="fr-FR" sz="3600" b="1" dirty="0" smtClean="0"/>
              <a:t>Le Cycle de Vie du produit</a:t>
            </a:r>
          </a:p>
        </p:txBody>
      </p:sp>
      <p:pic>
        <p:nvPicPr>
          <p:cNvPr id="1130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4863" y="3143250"/>
            <a:ext cx="1952625"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06" name="Line 6"/>
          <p:cNvSpPr>
            <a:spLocks noChangeShapeType="1"/>
          </p:cNvSpPr>
          <p:nvPr/>
        </p:nvSpPr>
        <p:spPr bwMode="auto">
          <a:xfrm flipH="1">
            <a:off x="5867401" y="5000625"/>
            <a:ext cx="95250" cy="7620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pic>
        <p:nvPicPr>
          <p:cNvPr id="73319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24375" y="2576513"/>
            <a:ext cx="3124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p:cNvGrpSpPr>
            <a:grpSpLocks/>
          </p:cNvGrpSpPr>
          <p:nvPr/>
        </p:nvGrpSpPr>
        <p:grpSpPr bwMode="auto">
          <a:xfrm>
            <a:off x="3808413" y="2252663"/>
            <a:ext cx="2009775" cy="1724025"/>
            <a:chOff x="2279" y="1470"/>
            <a:chExt cx="1266" cy="1086"/>
          </a:xfrm>
        </p:grpSpPr>
        <p:pic>
          <p:nvPicPr>
            <p:cNvPr id="11303"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79" y="1470"/>
              <a:ext cx="1266" cy="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04" name="Line 10"/>
            <p:cNvSpPr>
              <a:spLocks noChangeShapeType="1"/>
            </p:cNvSpPr>
            <p:nvPr/>
          </p:nvSpPr>
          <p:spPr bwMode="auto">
            <a:xfrm flipV="1">
              <a:off x="2682" y="1782"/>
              <a:ext cx="66" cy="42"/>
            </a:xfrm>
            <a:prstGeom prst="line">
              <a:avLst/>
            </a:prstGeom>
            <a:noFill/>
            <a:ln w="57150">
              <a:solidFill>
                <a:srgbClr val="CC00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pic>
        <p:nvPicPr>
          <p:cNvPr id="11301"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43700" y="2374900"/>
            <a:ext cx="93345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2" name="Picture 1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43700" y="4176713"/>
            <a:ext cx="9334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3208" name="Picture 2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19175" y="3679825"/>
            <a:ext cx="30194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5"/>
          <p:cNvGrpSpPr>
            <a:grpSpLocks/>
          </p:cNvGrpSpPr>
          <p:nvPr/>
        </p:nvGrpSpPr>
        <p:grpSpPr bwMode="auto">
          <a:xfrm>
            <a:off x="5676900" y="5357813"/>
            <a:ext cx="2181225" cy="1182687"/>
            <a:chOff x="3750" y="3375"/>
            <a:chExt cx="1374" cy="745"/>
          </a:xfrm>
        </p:grpSpPr>
        <p:grpSp>
          <p:nvGrpSpPr>
            <p:cNvPr id="11296" name="Group 50"/>
            <p:cNvGrpSpPr>
              <a:grpSpLocks/>
            </p:cNvGrpSpPr>
            <p:nvPr/>
          </p:nvGrpSpPr>
          <p:grpSpPr bwMode="auto">
            <a:xfrm>
              <a:off x="3750" y="3635"/>
              <a:ext cx="588" cy="485"/>
              <a:chOff x="7350125" y="5613400"/>
              <a:chExt cx="933450" cy="769938"/>
            </a:xfrm>
          </p:grpSpPr>
          <p:pic>
            <p:nvPicPr>
              <p:cNvPr id="11299" name="Picture 1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50125" y="5649913"/>
                <a:ext cx="9334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00" name="Rectangle 49"/>
              <p:cNvSpPr>
                <a:spLocks noChangeArrowheads="1"/>
              </p:cNvSpPr>
              <p:nvPr/>
            </p:nvSpPr>
            <p:spPr bwMode="auto">
              <a:xfrm>
                <a:off x="7670800" y="5613400"/>
                <a:ext cx="368300" cy="366713"/>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spAutoFit/>
              </a:bodyPr>
              <a:lstStyle/>
              <a:p>
                <a:pPr eaLnBrk="0" hangingPunct="0">
                  <a:spcBef>
                    <a:spcPct val="20000"/>
                  </a:spcBef>
                  <a:spcAft>
                    <a:spcPct val="20000"/>
                  </a:spcAft>
                  <a:buClr>
                    <a:srgbClr val="009B9B"/>
                  </a:buClr>
                  <a:buSzPct val="80000"/>
                  <a:buFont typeface="Wingdings" pitchFamily="2" charset="2"/>
                  <a:buNone/>
                </a:pPr>
                <a:endParaRPr lang="fr-FR" b="1"/>
              </a:p>
            </p:txBody>
          </p:sp>
        </p:grpSp>
        <p:cxnSp>
          <p:nvCxnSpPr>
            <p:cNvPr id="11297" name="Elbow Connector 35"/>
            <p:cNvCxnSpPr>
              <a:cxnSpLocks noChangeShapeType="1"/>
            </p:cNvCxnSpPr>
            <p:nvPr/>
          </p:nvCxnSpPr>
          <p:spPr bwMode="auto">
            <a:xfrm rot="16200000" flipH="1">
              <a:off x="3808" y="3475"/>
              <a:ext cx="348" cy="148"/>
            </a:xfrm>
            <a:prstGeom prst="bentConnector3">
              <a:avLst>
                <a:gd name="adj1" fmla="val 1727"/>
              </a:avLst>
            </a:prstGeom>
            <a:noFill/>
            <a:ln w="38100" algn="ctr">
              <a:solidFill>
                <a:srgbClr val="00BC00"/>
              </a:solidFill>
              <a:prstDash val="sysDash"/>
              <a:round/>
              <a:headEnd/>
              <a:tailEnd type="triangle" w="lg" len="lg"/>
            </a:ln>
            <a:extLst>
              <a:ext uri="{909E8E84-426E-40DD-AFC4-6F175D3DCCD1}">
                <a14:hiddenFill xmlns:a14="http://schemas.microsoft.com/office/drawing/2010/main">
                  <a:noFill/>
                </a14:hiddenFill>
              </a:ext>
            </a:extLst>
          </p:spPr>
        </p:cxnSp>
        <p:sp>
          <p:nvSpPr>
            <p:cNvPr id="11298" name="TextBox 55"/>
            <p:cNvSpPr txBox="1">
              <a:spLocks noChangeArrowheads="1"/>
            </p:cNvSpPr>
            <p:nvPr/>
          </p:nvSpPr>
          <p:spPr bwMode="auto">
            <a:xfrm>
              <a:off x="4064" y="3395"/>
              <a:ext cx="106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400" b="1" dirty="0" smtClean="0"/>
                <a:t>Enfouissement</a:t>
              </a:r>
              <a:br>
                <a:rPr lang="fr-FR" sz="1400" b="1" dirty="0" smtClean="0"/>
              </a:br>
              <a:r>
                <a:rPr lang="fr-FR" sz="1400" b="1" dirty="0" smtClean="0"/>
                <a:t>des déchets</a:t>
              </a:r>
              <a:endParaRPr lang="fr-FR" sz="1400" b="1" dirty="0"/>
            </a:p>
          </p:txBody>
        </p:sp>
      </p:grpSp>
      <p:grpSp>
        <p:nvGrpSpPr>
          <p:cNvPr id="7" name="Group 21"/>
          <p:cNvGrpSpPr>
            <a:grpSpLocks/>
          </p:cNvGrpSpPr>
          <p:nvPr/>
        </p:nvGrpSpPr>
        <p:grpSpPr bwMode="auto">
          <a:xfrm>
            <a:off x="2867025" y="5351463"/>
            <a:ext cx="1931988" cy="1244600"/>
            <a:chOff x="1980" y="3371"/>
            <a:chExt cx="1217" cy="784"/>
          </a:xfrm>
        </p:grpSpPr>
        <p:pic>
          <p:nvPicPr>
            <p:cNvPr id="11293"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23" y="3675"/>
              <a:ext cx="474"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294" name="Elbow Connector 40"/>
            <p:cNvCxnSpPr>
              <a:cxnSpLocks noChangeShapeType="1"/>
            </p:cNvCxnSpPr>
            <p:nvPr/>
          </p:nvCxnSpPr>
          <p:spPr bwMode="auto">
            <a:xfrm rot="5400000">
              <a:off x="2807" y="3451"/>
              <a:ext cx="292" cy="156"/>
            </a:xfrm>
            <a:prstGeom prst="bentConnector3">
              <a:avLst>
                <a:gd name="adj1" fmla="val -2056"/>
              </a:avLst>
            </a:prstGeom>
            <a:noFill/>
            <a:ln w="38100" algn="ctr">
              <a:solidFill>
                <a:srgbClr val="00BC00"/>
              </a:solidFill>
              <a:prstDash val="sysDash"/>
              <a:round/>
              <a:headEnd/>
              <a:tailEnd type="triangle" w="lg" len="lg"/>
            </a:ln>
            <a:extLst>
              <a:ext uri="{909E8E84-426E-40DD-AFC4-6F175D3DCCD1}">
                <a14:hiddenFill xmlns:a14="http://schemas.microsoft.com/office/drawing/2010/main">
                  <a:noFill/>
                </a14:hiddenFill>
              </a:ext>
            </a:extLst>
          </p:spPr>
        </p:cxnSp>
        <p:sp>
          <p:nvSpPr>
            <p:cNvPr id="11295" name="TextBox 56"/>
            <p:cNvSpPr txBox="1">
              <a:spLocks noChangeArrowheads="1"/>
            </p:cNvSpPr>
            <p:nvPr/>
          </p:nvSpPr>
          <p:spPr bwMode="auto">
            <a:xfrm>
              <a:off x="1980" y="3371"/>
              <a:ext cx="10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400" b="1" dirty="0" smtClean="0"/>
                <a:t>Incinération</a:t>
              </a:r>
              <a:endParaRPr lang="fr-FR" sz="1400" b="1" dirty="0"/>
            </a:p>
          </p:txBody>
        </p:sp>
      </p:grpSp>
      <p:grpSp>
        <p:nvGrpSpPr>
          <p:cNvPr id="11284" name="Group 26"/>
          <p:cNvGrpSpPr>
            <a:grpSpLocks/>
          </p:cNvGrpSpPr>
          <p:nvPr/>
        </p:nvGrpSpPr>
        <p:grpSpPr bwMode="auto">
          <a:xfrm>
            <a:off x="2795588" y="2436813"/>
            <a:ext cx="995363" cy="2573338"/>
            <a:chOff x="1809" y="1580"/>
            <a:chExt cx="627" cy="1621"/>
          </a:xfrm>
        </p:grpSpPr>
        <p:pic>
          <p:nvPicPr>
            <p:cNvPr id="11291" name="Picture 2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09" y="2739"/>
              <a:ext cx="588"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2" name="Picture 2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48" y="1580"/>
              <a:ext cx="588" cy="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285" name="Group 58"/>
          <p:cNvGrpSpPr>
            <a:grpSpLocks/>
          </p:cNvGrpSpPr>
          <p:nvPr/>
        </p:nvGrpSpPr>
        <p:grpSpPr bwMode="auto">
          <a:xfrm>
            <a:off x="536575" y="992188"/>
            <a:ext cx="2089150" cy="1831975"/>
            <a:chOff x="203200" y="1266825"/>
            <a:chExt cx="2084509" cy="1832247"/>
          </a:xfrm>
        </p:grpSpPr>
        <p:pic>
          <p:nvPicPr>
            <p:cNvPr id="11289" name="Picture 2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03200" y="1274005"/>
              <a:ext cx="2070099" cy="182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90" name="Text Box 38"/>
            <p:cNvSpPr txBox="1">
              <a:spLocks noChangeArrowheads="1"/>
            </p:cNvSpPr>
            <p:nvPr/>
          </p:nvSpPr>
          <p:spPr bwMode="auto">
            <a:xfrm>
              <a:off x="1090558" y="1266825"/>
              <a:ext cx="1197151" cy="3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400" b="1" dirty="0" smtClean="0">
                  <a:solidFill>
                    <a:schemeClr val="bg1">
                      <a:lumMod val="75000"/>
                    </a:schemeClr>
                  </a:solidFill>
                </a:rPr>
                <a:t>Ressources</a:t>
              </a:r>
              <a:endParaRPr lang="fr-FR" sz="1400" b="1" dirty="0">
                <a:solidFill>
                  <a:schemeClr val="bg1">
                    <a:lumMod val="75000"/>
                  </a:schemeClr>
                </a:solidFill>
              </a:endParaRPr>
            </a:p>
          </p:txBody>
        </p:sp>
      </p:grpSp>
      <p:grpSp>
        <p:nvGrpSpPr>
          <p:cNvPr id="11286" name="Group 59"/>
          <p:cNvGrpSpPr>
            <a:grpSpLocks/>
          </p:cNvGrpSpPr>
          <p:nvPr/>
        </p:nvGrpSpPr>
        <p:grpSpPr bwMode="auto">
          <a:xfrm>
            <a:off x="481634" y="5432801"/>
            <a:ext cx="2130425" cy="1003300"/>
            <a:chOff x="177800" y="5536914"/>
            <a:chExt cx="2129885" cy="1002339"/>
          </a:xfrm>
        </p:grpSpPr>
        <p:pic>
          <p:nvPicPr>
            <p:cNvPr id="11287" name="Picture 36"/>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7800" y="5536914"/>
              <a:ext cx="2129885" cy="1002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8" name="Text Box 38"/>
            <p:cNvSpPr txBox="1">
              <a:spLocks noChangeArrowheads="1"/>
            </p:cNvSpPr>
            <p:nvPr/>
          </p:nvSpPr>
          <p:spPr bwMode="auto">
            <a:xfrm>
              <a:off x="212716" y="5555946"/>
              <a:ext cx="2062862" cy="3074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400" b="1" dirty="0" smtClean="0">
                  <a:solidFill>
                    <a:schemeClr val="bg1">
                      <a:lumMod val="75000"/>
                    </a:schemeClr>
                  </a:solidFill>
                </a:rPr>
                <a:t>Emissions et  déchets</a:t>
              </a:r>
              <a:endParaRPr lang="fr-FR" sz="1400" b="1" dirty="0">
                <a:solidFill>
                  <a:schemeClr val="bg1">
                    <a:lumMod val="75000"/>
                  </a:schemeClr>
                </a:solidFill>
              </a:endParaRPr>
            </a:p>
          </p:txBody>
        </p:sp>
      </p:grpSp>
      <p:grpSp>
        <p:nvGrpSpPr>
          <p:cNvPr id="12" name="Group 14"/>
          <p:cNvGrpSpPr>
            <a:grpSpLocks/>
          </p:cNvGrpSpPr>
          <p:nvPr/>
        </p:nvGrpSpPr>
        <p:grpSpPr bwMode="auto">
          <a:xfrm>
            <a:off x="4692650" y="979488"/>
            <a:ext cx="946150" cy="2543175"/>
            <a:chOff x="3130" y="680"/>
            <a:chExt cx="596" cy="1602"/>
          </a:xfrm>
        </p:grpSpPr>
        <p:pic>
          <p:nvPicPr>
            <p:cNvPr id="11282" name="Picture 1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30" y="680"/>
              <a:ext cx="588" cy="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3" name="Picture 1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38" y="1820"/>
              <a:ext cx="588"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33207" name="Picture 2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514850" y="2824163"/>
            <a:ext cx="1420813"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3215" name="Picture 3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873750" y="4178300"/>
            <a:ext cx="8509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0" name="AutoShape 40"/>
          <p:cNvSpPr>
            <a:spLocks noChangeArrowheads="1"/>
          </p:cNvSpPr>
          <p:nvPr/>
        </p:nvSpPr>
        <p:spPr bwMode="auto">
          <a:xfrm>
            <a:off x="6306957" y="1288257"/>
            <a:ext cx="1672008" cy="681038"/>
          </a:xfrm>
          <a:prstGeom prst="roundRect">
            <a:avLst>
              <a:gd name="adj" fmla="val 16667"/>
            </a:avLst>
          </a:prstGeom>
          <a:noFill/>
          <a:ln w="19050">
            <a:solidFill>
              <a:srgbClr val="3366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algn="ctr" eaLnBrk="0" hangingPunct="0">
              <a:buClr>
                <a:srgbClr val="009B9B"/>
              </a:buClr>
              <a:buSzPct val="80000"/>
              <a:buFont typeface="Wingdings" pitchFamily="2" charset="2"/>
              <a:buNone/>
            </a:pPr>
            <a:r>
              <a:rPr lang="fr-FR" sz="1600" i="1" dirty="0" smtClean="0"/>
              <a:t>Analyse du Cycle </a:t>
            </a:r>
            <a:br>
              <a:rPr lang="fr-FR" sz="1600" i="1" dirty="0" smtClean="0"/>
            </a:br>
            <a:r>
              <a:rPr lang="fr-FR" sz="1600" i="1" dirty="0" smtClean="0"/>
              <a:t>de Vie (ACV</a:t>
            </a:r>
            <a:r>
              <a:rPr lang="fr-FR" dirty="0" smtClean="0"/>
              <a:t>)</a:t>
            </a:r>
            <a:endParaRPr lang="fr-FR" dirty="0"/>
          </a:p>
        </p:txBody>
      </p:sp>
      <p:sp>
        <p:nvSpPr>
          <p:cNvPr id="11281" name="Line 41"/>
          <p:cNvSpPr>
            <a:spLocks noChangeShapeType="1"/>
          </p:cNvSpPr>
          <p:nvPr/>
        </p:nvSpPr>
        <p:spPr bwMode="auto">
          <a:xfrm flipH="1">
            <a:off x="5972174" y="1971675"/>
            <a:ext cx="390525" cy="771525"/>
          </a:xfrm>
          <a:prstGeom prst="line">
            <a:avLst/>
          </a:prstGeom>
          <a:noFill/>
          <a:ln w="19050">
            <a:solidFill>
              <a:srgbClr val="336600"/>
            </a:solidFill>
            <a:round/>
            <a:headEnd/>
            <a:tailEnd type="triangle" w="sm" len="lg"/>
          </a:ln>
          <a:extLst>
            <a:ext uri="{909E8E84-426E-40DD-AFC4-6F175D3DCCD1}">
              <a14:hiddenFill xmlns:a14="http://schemas.microsoft.com/office/drawing/2010/main">
                <a:noFill/>
              </a14:hiddenFill>
            </a:ext>
          </a:extLst>
        </p:spPr>
        <p:txBody>
          <a:bodyPr wrap="square">
            <a:spAutoFit/>
          </a:bodyPr>
          <a:lstStyle/>
          <a:p>
            <a:endParaRPr lang="fr-FR"/>
          </a:p>
        </p:txBody>
      </p:sp>
      <p:sp>
        <p:nvSpPr>
          <p:cNvPr id="43" name="TextBox 42"/>
          <p:cNvSpPr txBox="1"/>
          <p:nvPr/>
        </p:nvSpPr>
        <p:spPr>
          <a:xfrm>
            <a:off x="1565275" y="1364875"/>
            <a:ext cx="819150" cy="261610"/>
          </a:xfrm>
          <a:prstGeom prst="rect">
            <a:avLst/>
          </a:prstGeom>
          <a:solidFill>
            <a:schemeClr val="bg1"/>
          </a:solidFill>
        </p:spPr>
        <p:txBody>
          <a:bodyPr wrap="square" rtlCol="0">
            <a:spAutoFit/>
          </a:bodyPr>
          <a:lstStyle/>
          <a:p>
            <a:r>
              <a:rPr lang="fr-FR" sz="1100" b="1" dirty="0" smtClean="0"/>
              <a:t>Energie</a:t>
            </a:r>
          </a:p>
        </p:txBody>
      </p:sp>
      <p:sp>
        <p:nvSpPr>
          <p:cNvPr id="44" name="TextBox 43"/>
          <p:cNvSpPr txBox="1"/>
          <p:nvPr/>
        </p:nvSpPr>
        <p:spPr>
          <a:xfrm>
            <a:off x="1565275" y="1879225"/>
            <a:ext cx="819150" cy="430887"/>
          </a:xfrm>
          <a:prstGeom prst="rect">
            <a:avLst/>
          </a:prstGeom>
          <a:solidFill>
            <a:schemeClr val="bg1"/>
          </a:solidFill>
        </p:spPr>
        <p:txBody>
          <a:bodyPr wrap="square" rtlCol="0">
            <a:spAutoFit/>
          </a:bodyPr>
          <a:lstStyle/>
          <a:p>
            <a:r>
              <a:rPr lang="fr-FR" sz="1100" b="1" dirty="0" smtClean="0"/>
              <a:t>Matière</a:t>
            </a:r>
            <a:br>
              <a:rPr lang="fr-FR" sz="1100" b="1" dirty="0" smtClean="0"/>
            </a:br>
            <a:r>
              <a:rPr lang="fr-FR" sz="1100" b="1" dirty="0" smtClean="0"/>
              <a:t>premières</a:t>
            </a:r>
          </a:p>
        </p:txBody>
      </p:sp>
      <p:sp>
        <p:nvSpPr>
          <p:cNvPr id="45" name="TextBox 44"/>
          <p:cNvSpPr txBox="1"/>
          <p:nvPr/>
        </p:nvSpPr>
        <p:spPr>
          <a:xfrm>
            <a:off x="1593850" y="2422150"/>
            <a:ext cx="819150" cy="261610"/>
          </a:xfrm>
          <a:prstGeom prst="rect">
            <a:avLst/>
          </a:prstGeom>
          <a:solidFill>
            <a:schemeClr val="bg1"/>
          </a:solidFill>
        </p:spPr>
        <p:txBody>
          <a:bodyPr wrap="square" rtlCol="0">
            <a:spAutoFit/>
          </a:bodyPr>
          <a:lstStyle/>
          <a:p>
            <a:r>
              <a:rPr lang="fr-FR" sz="1100" b="1" dirty="0" smtClean="0"/>
              <a:t>Transport</a:t>
            </a:r>
          </a:p>
        </p:txBody>
      </p:sp>
      <p:sp>
        <p:nvSpPr>
          <p:cNvPr id="46" name="Oval 45"/>
          <p:cNvSpPr/>
          <p:nvPr/>
        </p:nvSpPr>
        <p:spPr>
          <a:xfrm>
            <a:off x="866775" y="3638550"/>
            <a:ext cx="1428750" cy="704850"/>
          </a:xfrm>
          <a:prstGeom prst="ellipse">
            <a:avLst/>
          </a:prstGeom>
          <a:solidFill>
            <a:schemeClr val="bg1"/>
          </a:solidFill>
          <a:ln>
            <a:solidFill>
              <a:srgbClr val="33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fr-FR" sz="1400" b="1" dirty="0" smtClean="0"/>
              <a:t>Ressources naturelle</a:t>
            </a:r>
            <a:endParaRPr lang="fr-FR" sz="1400" b="1" dirty="0"/>
          </a:p>
        </p:txBody>
      </p:sp>
      <p:sp>
        <p:nvSpPr>
          <p:cNvPr id="47" name="TextBox 46"/>
          <p:cNvSpPr txBox="1"/>
          <p:nvPr/>
        </p:nvSpPr>
        <p:spPr>
          <a:xfrm>
            <a:off x="2952750" y="3752850"/>
            <a:ext cx="926600" cy="461665"/>
          </a:xfrm>
          <a:prstGeom prst="rect">
            <a:avLst/>
          </a:prstGeom>
          <a:solidFill>
            <a:schemeClr val="bg1"/>
          </a:solidFill>
          <a:ln>
            <a:solidFill>
              <a:schemeClr val="bg1"/>
            </a:solidFill>
          </a:ln>
        </p:spPr>
        <p:txBody>
          <a:bodyPr wrap="none" rtlCol="0">
            <a:spAutoFit/>
          </a:bodyPr>
          <a:lstStyle/>
          <a:p>
            <a:r>
              <a:rPr lang="fr-FR" sz="1200" b="1" dirty="0" smtClean="0"/>
              <a:t>Production </a:t>
            </a:r>
            <a:br>
              <a:rPr lang="fr-FR" sz="1200" b="1" dirty="0" smtClean="0"/>
            </a:br>
            <a:r>
              <a:rPr lang="fr-FR" sz="1200" b="1" dirty="0" smtClean="0"/>
              <a:t>de matière</a:t>
            </a:r>
            <a:endParaRPr lang="fr-FR" sz="1200" b="1" dirty="0"/>
          </a:p>
        </p:txBody>
      </p:sp>
      <p:sp>
        <p:nvSpPr>
          <p:cNvPr id="48" name="TextBox 47"/>
          <p:cNvSpPr txBox="1"/>
          <p:nvPr/>
        </p:nvSpPr>
        <p:spPr>
          <a:xfrm>
            <a:off x="4600575" y="2286000"/>
            <a:ext cx="1143000" cy="461665"/>
          </a:xfrm>
          <a:prstGeom prst="rect">
            <a:avLst/>
          </a:prstGeom>
          <a:solidFill>
            <a:schemeClr val="bg1"/>
          </a:solidFill>
          <a:ln>
            <a:solidFill>
              <a:schemeClr val="bg1"/>
            </a:solidFill>
          </a:ln>
        </p:spPr>
        <p:txBody>
          <a:bodyPr wrap="square" rtlCol="0">
            <a:spAutoFit/>
          </a:bodyPr>
          <a:lstStyle/>
          <a:p>
            <a:pPr algn="ctr"/>
            <a:r>
              <a:rPr lang="fr-FR" sz="1200" b="1" dirty="0" smtClean="0"/>
              <a:t>Fabrication</a:t>
            </a:r>
            <a:br>
              <a:rPr lang="fr-FR" sz="1200" b="1" dirty="0" smtClean="0"/>
            </a:br>
            <a:r>
              <a:rPr lang="fr-FR" sz="1200" b="1" dirty="0" smtClean="0"/>
              <a:t>Production</a:t>
            </a:r>
            <a:endParaRPr lang="fr-FR" sz="1200" b="1" dirty="0"/>
          </a:p>
        </p:txBody>
      </p:sp>
      <p:sp>
        <p:nvSpPr>
          <p:cNvPr id="49" name="TextBox 48"/>
          <p:cNvSpPr txBox="1"/>
          <p:nvPr/>
        </p:nvSpPr>
        <p:spPr>
          <a:xfrm>
            <a:off x="6477000" y="3676650"/>
            <a:ext cx="1048877" cy="461665"/>
          </a:xfrm>
          <a:prstGeom prst="rect">
            <a:avLst/>
          </a:prstGeom>
          <a:solidFill>
            <a:schemeClr val="bg1"/>
          </a:solidFill>
          <a:ln>
            <a:solidFill>
              <a:schemeClr val="bg1"/>
            </a:solidFill>
          </a:ln>
        </p:spPr>
        <p:txBody>
          <a:bodyPr wrap="none" rtlCol="0">
            <a:spAutoFit/>
          </a:bodyPr>
          <a:lstStyle/>
          <a:p>
            <a:pPr algn="ctr"/>
            <a:r>
              <a:rPr lang="fr-FR" sz="1200" b="1" dirty="0" smtClean="0"/>
              <a:t>Utilisation du</a:t>
            </a:r>
            <a:br>
              <a:rPr lang="fr-FR" sz="1200" b="1" dirty="0" smtClean="0"/>
            </a:br>
            <a:r>
              <a:rPr lang="fr-FR" sz="1200" b="1" dirty="0" smtClean="0"/>
              <a:t>produit</a:t>
            </a:r>
            <a:endParaRPr lang="fr-FR" sz="1200" b="1" dirty="0"/>
          </a:p>
        </p:txBody>
      </p:sp>
      <p:sp>
        <p:nvSpPr>
          <p:cNvPr id="50" name="TextBox 49"/>
          <p:cNvSpPr txBox="1"/>
          <p:nvPr/>
        </p:nvSpPr>
        <p:spPr>
          <a:xfrm>
            <a:off x="4741101" y="5098226"/>
            <a:ext cx="989194" cy="461665"/>
          </a:xfrm>
          <a:prstGeom prst="rect">
            <a:avLst/>
          </a:prstGeom>
          <a:solidFill>
            <a:schemeClr val="bg1"/>
          </a:solidFill>
          <a:ln>
            <a:solidFill>
              <a:schemeClr val="bg1"/>
            </a:solidFill>
          </a:ln>
        </p:spPr>
        <p:txBody>
          <a:bodyPr wrap="square" rtlCol="0">
            <a:spAutoFit/>
          </a:bodyPr>
          <a:lstStyle/>
          <a:p>
            <a:pPr algn="ctr"/>
            <a:r>
              <a:rPr lang="fr-FR" sz="1200" b="1" dirty="0" smtClean="0"/>
              <a:t>Elimination </a:t>
            </a:r>
            <a:br>
              <a:rPr lang="fr-FR" sz="1200" b="1" dirty="0" smtClean="0"/>
            </a:br>
            <a:r>
              <a:rPr lang="fr-FR" sz="1200" b="1" dirty="0" smtClean="0"/>
              <a:t>du produit</a:t>
            </a:r>
            <a:endParaRPr lang="fr-FR" sz="1200" b="1" dirty="0"/>
          </a:p>
        </p:txBody>
      </p:sp>
      <p:sp>
        <p:nvSpPr>
          <p:cNvPr id="51" name="TextBox 50"/>
          <p:cNvSpPr txBox="1"/>
          <p:nvPr/>
        </p:nvSpPr>
        <p:spPr>
          <a:xfrm>
            <a:off x="4752975" y="3714750"/>
            <a:ext cx="1023037" cy="432000"/>
          </a:xfrm>
          <a:prstGeom prst="rect">
            <a:avLst/>
          </a:prstGeom>
          <a:solidFill>
            <a:schemeClr val="bg1"/>
          </a:solidFill>
          <a:ln>
            <a:solidFill>
              <a:schemeClr val="bg1"/>
            </a:solidFill>
          </a:ln>
        </p:spPr>
        <p:txBody>
          <a:bodyPr wrap="none" rtlCol="0">
            <a:spAutoFit/>
          </a:bodyPr>
          <a:lstStyle/>
          <a:p>
            <a:pPr algn="ctr"/>
            <a:r>
              <a:rPr lang="fr-FR" sz="1200" b="1" dirty="0" smtClean="0"/>
              <a:t>Rénovation</a:t>
            </a:r>
            <a:br>
              <a:rPr lang="fr-FR" sz="1200" b="1" dirty="0" smtClean="0"/>
            </a:br>
            <a:r>
              <a:rPr lang="fr-FR" sz="1200" b="1" dirty="0" smtClean="0"/>
              <a:t>Amélioration</a:t>
            </a:r>
            <a:endParaRPr lang="fr-FR" sz="1200" b="1" dirty="0"/>
          </a:p>
        </p:txBody>
      </p:sp>
      <p:sp>
        <p:nvSpPr>
          <p:cNvPr id="52" name="TextBox 51"/>
          <p:cNvSpPr txBox="1"/>
          <p:nvPr/>
        </p:nvSpPr>
        <p:spPr>
          <a:xfrm>
            <a:off x="1361110" y="5770563"/>
            <a:ext cx="1200149" cy="600164"/>
          </a:xfrm>
          <a:prstGeom prst="rect">
            <a:avLst/>
          </a:prstGeom>
          <a:solidFill>
            <a:schemeClr val="bg1"/>
          </a:solidFill>
        </p:spPr>
        <p:txBody>
          <a:bodyPr wrap="square" rtlCol="0">
            <a:spAutoFit/>
          </a:bodyPr>
          <a:lstStyle/>
          <a:p>
            <a:pPr>
              <a:buClr>
                <a:srgbClr val="C00000"/>
              </a:buClr>
              <a:buFont typeface="Arial" pitchFamily="34" charset="0"/>
              <a:buChar char="•"/>
            </a:pPr>
            <a:r>
              <a:rPr lang="fr-FR" sz="1100" b="1" dirty="0" smtClean="0"/>
              <a:t>CO</a:t>
            </a:r>
            <a:r>
              <a:rPr lang="fr-FR" sz="1100" b="1" baseline="-25000" dirty="0" smtClean="0"/>
              <a:t>2</a:t>
            </a:r>
            <a:r>
              <a:rPr lang="fr-FR" sz="1100" b="1" dirty="0" smtClean="0"/>
              <a:t> , </a:t>
            </a:r>
            <a:r>
              <a:rPr lang="fr-FR" sz="1100" b="1" dirty="0" err="1" smtClean="0"/>
              <a:t>NO</a:t>
            </a:r>
            <a:r>
              <a:rPr lang="fr-FR" sz="1100" b="1" baseline="-25000" dirty="0" err="1" smtClean="0"/>
              <a:t>x</a:t>
            </a:r>
            <a:r>
              <a:rPr lang="fr-FR" sz="1100" b="1" baseline="-25000" dirty="0" smtClean="0"/>
              <a:t> </a:t>
            </a:r>
            <a:r>
              <a:rPr lang="fr-FR" sz="1100" b="1" dirty="0" smtClean="0"/>
              <a:t>, </a:t>
            </a:r>
            <a:r>
              <a:rPr lang="fr-FR" sz="1100" b="1" dirty="0" err="1" smtClean="0"/>
              <a:t>SO</a:t>
            </a:r>
            <a:r>
              <a:rPr lang="fr-FR" sz="1100" b="1" baseline="-25000" dirty="0" err="1" smtClean="0"/>
              <a:t>x</a:t>
            </a:r>
            <a:endParaRPr lang="fr-FR" sz="1100" b="1" dirty="0" smtClean="0"/>
          </a:p>
          <a:p>
            <a:pPr>
              <a:buClr>
                <a:srgbClr val="C00000"/>
              </a:buClr>
              <a:buFont typeface="Arial" pitchFamily="34" charset="0"/>
              <a:buChar char="•"/>
            </a:pPr>
            <a:r>
              <a:rPr lang="fr-FR" sz="1100" b="1" dirty="0" smtClean="0"/>
              <a:t>Déchets liquides</a:t>
            </a:r>
          </a:p>
          <a:p>
            <a:pPr>
              <a:buClr>
                <a:srgbClr val="C00000"/>
              </a:buClr>
              <a:buFont typeface="Arial" pitchFamily="34" charset="0"/>
              <a:buChar char="•"/>
            </a:pPr>
            <a:r>
              <a:rPr lang="fr-FR" sz="1100" b="1" dirty="0" smtClean="0"/>
              <a:t>Déchets solides</a:t>
            </a:r>
          </a:p>
        </p:txBody>
      </p:sp>
    </p:spTree>
    <p:extLst>
      <p:ext uri="{BB962C8B-B14F-4D97-AF65-F5344CB8AC3E}">
        <p14:creationId xmlns:p14="http://schemas.microsoft.com/office/powerpoint/2010/main" val="33315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280"/>
                                        </p:tgtEl>
                                        <p:attrNameLst>
                                          <p:attrName>style.visibility</p:attrName>
                                        </p:attrNameLst>
                                      </p:cBhvr>
                                      <p:to>
                                        <p:strVal val="visible"/>
                                      </p:to>
                                    </p:set>
                                    <p:anim calcmode="lin" valueType="num">
                                      <p:cBhvr>
                                        <p:cTn id="7" dur="500" fill="hold"/>
                                        <p:tgtEl>
                                          <p:spTgt spid="11280"/>
                                        </p:tgtEl>
                                        <p:attrNameLst>
                                          <p:attrName>ppt_w</p:attrName>
                                        </p:attrNameLst>
                                      </p:cBhvr>
                                      <p:tavLst>
                                        <p:tav tm="0">
                                          <p:val>
                                            <p:fltVal val="0"/>
                                          </p:val>
                                        </p:tav>
                                        <p:tav tm="100000">
                                          <p:val>
                                            <p:strVal val="#ppt_w"/>
                                          </p:val>
                                        </p:tav>
                                      </p:tavLst>
                                    </p:anim>
                                    <p:anim calcmode="lin" valueType="num">
                                      <p:cBhvr>
                                        <p:cTn id="8" dur="500" fill="hold"/>
                                        <p:tgtEl>
                                          <p:spTgt spid="11280"/>
                                        </p:tgtEl>
                                        <p:attrNameLst>
                                          <p:attrName>ppt_h</p:attrName>
                                        </p:attrNameLst>
                                      </p:cBhvr>
                                      <p:tavLst>
                                        <p:tav tm="0">
                                          <p:val>
                                            <p:fltVal val="0"/>
                                          </p:val>
                                        </p:tav>
                                        <p:tav tm="100000">
                                          <p:val>
                                            <p:strVal val="#ppt_h"/>
                                          </p:val>
                                        </p:tav>
                                      </p:tavLst>
                                    </p:anim>
                                    <p:animEffect transition="in" filter="fade">
                                      <p:cBhvr>
                                        <p:cTn id="9" dur="500"/>
                                        <p:tgtEl>
                                          <p:spTgt spid="1128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281"/>
                                        </p:tgtEl>
                                        <p:attrNameLst>
                                          <p:attrName>style.visibility</p:attrName>
                                        </p:attrNameLst>
                                      </p:cBhvr>
                                      <p:to>
                                        <p:strVal val="visible"/>
                                      </p:to>
                                    </p:set>
                                    <p:anim calcmode="lin" valueType="num">
                                      <p:cBhvr>
                                        <p:cTn id="12" dur="500" fill="hold"/>
                                        <p:tgtEl>
                                          <p:spTgt spid="11281"/>
                                        </p:tgtEl>
                                        <p:attrNameLst>
                                          <p:attrName>ppt_w</p:attrName>
                                        </p:attrNameLst>
                                      </p:cBhvr>
                                      <p:tavLst>
                                        <p:tav tm="0">
                                          <p:val>
                                            <p:fltVal val="0"/>
                                          </p:val>
                                        </p:tav>
                                        <p:tav tm="100000">
                                          <p:val>
                                            <p:strVal val="#ppt_w"/>
                                          </p:val>
                                        </p:tav>
                                      </p:tavLst>
                                    </p:anim>
                                    <p:anim calcmode="lin" valueType="num">
                                      <p:cBhvr>
                                        <p:cTn id="13" dur="500" fill="hold"/>
                                        <p:tgtEl>
                                          <p:spTgt spid="11281"/>
                                        </p:tgtEl>
                                        <p:attrNameLst>
                                          <p:attrName>ppt_h</p:attrName>
                                        </p:attrNameLst>
                                      </p:cBhvr>
                                      <p:tavLst>
                                        <p:tav tm="0">
                                          <p:val>
                                            <p:fltVal val="0"/>
                                          </p:val>
                                        </p:tav>
                                        <p:tav tm="100000">
                                          <p:val>
                                            <p:strVal val="#ppt_h"/>
                                          </p:val>
                                        </p:tav>
                                      </p:tavLst>
                                    </p:anim>
                                    <p:animEffect transition="in" filter="fade">
                                      <p:cBhvr>
                                        <p:cTn id="14" dur="500"/>
                                        <p:tgtEl>
                                          <p:spTgt spid="1128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733215"/>
                                        </p:tgtEl>
                                        <p:attrNameLst>
                                          <p:attrName>style.visibility</p:attrName>
                                        </p:attrNameLst>
                                      </p:cBhvr>
                                      <p:to>
                                        <p:strVal val="visible"/>
                                      </p:to>
                                    </p:set>
                                    <p:anim calcmode="lin" valueType="num">
                                      <p:cBhvr>
                                        <p:cTn id="33" dur="500" fill="hold"/>
                                        <p:tgtEl>
                                          <p:spTgt spid="733215"/>
                                        </p:tgtEl>
                                        <p:attrNameLst>
                                          <p:attrName>ppt_w</p:attrName>
                                        </p:attrNameLst>
                                      </p:cBhvr>
                                      <p:tavLst>
                                        <p:tav tm="0">
                                          <p:val>
                                            <p:fltVal val="0"/>
                                          </p:val>
                                        </p:tav>
                                        <p:tav tm="100000">
                                          <p:val>
                                            <p:strVal val="#ppt_w"/>
                                          </p:val>
                                        </p:tav>
                                      </p:tavLst>
                                    </p:anim>
                                    <p:anim calcmode="lin" valueType="num">
                                      <p:cBhvr>
                                        <p:cTn id="34" dur="500" fill="hold"/>
                                        <p:tgtEl>
                                          <p:spTgt spid="733215"/>
                                        </p:tgtEl>
                                        <p:attrNameLst>
                                          <p:attrName>ppt_h</p:attrName>
                                        </p:attrNameLst>
                                      </p:cBhvr>
                                      <p:tavLst>
                                        <p:tav tm="0">
                                          <p:val>
                                            <p:fltVal val="0"/>
                                          </p:val>
                                        </p:tav>
                                        <p:tav tm="100000">
                                          <p:val>
                                            <p:strVal val="#ppt_h"/>
                                          </p:val>
                                        </p:tav>
                                      </p:tavLst>
                                    </p:anim>
                                    <p:animEffect transition="in" filter="fade">
                                      <p:cBhvr>
                                        <p:cTn id="35" dur="500"/>
                                        <p:tgtEl>
                                          <p:spTgt spid="73321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733219"/>
                                        </p:tgtEl>
                                        <p:attrNameLst>
                                          <p:attrName>style.visibility</p:attrName>
                                        </p:attrNameLst>
                                      </p:cBhvr>
                                      <p:to>
                                        <p:strVal val="visible"/>
                                      </p:to>
                                    </p:set>
                                    <p:anim calcmode="lin" valueType="num">
                                      <p:cBhvr>
                                        <p:cTn id="40" dur="500" fill="hold"/>
                                        <p:tgtEl>
                                          <p:spTgt spid="733219"/>
                                        </p:tgtEl>
                                        <p:attrNameLst>
                                          <p:attrName>ppt_w</p:attrName>
                                        </p:attrNameLst>
                                      </p:cBhvr>
                                      <p:tavLst>
                                        <p:tav tm="0">
                                          <p:val>
                                            <p:fltVal val="0"/>
                                          </p:val>
                                        </p:tav>
                                        <p:tav tm="100000">
                                          <p:val>
                                            <p:strVal val="#ppt_w"/>
                                          </p:val>
                                        </p:tav>
                                      </p:tavLst>
                                    </p:anim>
                                    <p:anim calcmode="lin" valueType="num">
                                      <p:cBhvr>
                                        <p:cTn id="41" dur="500" fill="hold"/>
                                        <p:tgtEl>
                                          <p:spTgt spid="733219"/>
                                        </p:tgtEl>
                                        <p:attrNameLst>
                                          <p:attrName>ppt_h</p:attrName>
                                        </p:attrNameLst>
                                      </p:cBhvr>
                                      <p:tavLst>
                                        <p:tav tm="0">
                                          <p:val>
                                            <p:fltVal val="0"/>
                                          </p:val>
                                        </p:tav>
                                        <p:tav tm="100000">
                                          <p:val>
                                            <p:strVal val="#ppt_h"/>
                                          </p:val>
                                        </p:tav>
                                      </p:tavLst>
                                    </p:anim>
                                    <p:animEffect transition="in" filter="fade">
                                      <p:cBhvr>
                                        <p:cTn id="42" dur="500"/>
                                        <p:tgtEl>
                                          <p:spTgt spid="733219"/>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733207"/>
                                        </p:tgtEl>
                                        <p:attrNameLst>
                                          <p:attrName>style.visibility</p:attrName>
                                        </p:attrNameLst>
                                      </p:cBhvr>
                                      <p:to>
                                        <p:strVal val="visible"/>
                                      </p:to>
                                    </p:set>
                                    <p:anim calcmode="lin" valueType="num">
                                      <p:cBhvr>
                                        <p:cTn id="47" dur="500" fill="hold"/>
                                        <p:tgtEl>
                                          <p:spTgt spid="733207"/>
                                        </p:tgtEl>
                                        <p:attrNameLst>
                                          <p:attrName>ppt_w</p:attrName>
                                        </p:attrNameLst>
                                      </p:cBhvr>
                                      <p:tavLst>
                                        <p:tav tm="0">
                                          <p:val>
                                            <p:fltVal val="0"/>
                                          </p:val>
                                        </p:tav>
                                        <p:tav tm="100000">
                                          <p:val>
                                            <p:strVal val="#ppt_w"/>
                                          </p:val>
                                        </p:tav>
                                      </p:tavLst>
                                    </p:anim>
                                    <p:anim calcmode="lin" valueType="num">
                                      <p:cBhvr>
                                        <p:cTn id="48" dur="500" fill="hold"/>
                                        <p:tgtEl>
                                          <p:spTgt spid="733207"/>
                                        </p:tgtEl>
                                        <p:attrNameLst>
                                          <p:attrName>ppt_h</p:attrName>
                                        </p:attrNameLst>
                                      </p:cBhvr>
                                      <p:tavLst>
                                        <p:tav tm="0">
                                          <p:val>
                                            <p:fltVal val="0"/>
                                          </p:val>
                                        </p:tav>
                                        <p:tav tm="100000">
                                          <p:val>
                                            <p:strVal val="#ppt_h"/>
                                          </p:val>
                                        </p:tav>
                                      </p:tavLst>
                                    </p:anim>
                                    <p:animEffect transition="in" filter="fade">
                                      <p:cBhvr>
                                        <p:cTn id="49" dur="500"/>
                                        <p:tgtEl>
                                          <p:spTgt spid="733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0" grpId="0" animBg="1"/>
      <p:bldP spid="1128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ChangeArrowheads="1"/>
          </p:cNvSpPr>
          <p:nvPr/>
        </p:nvSpPr>
        <p:spPr bwMode="auto">
          <a:xfrm>
            <a:off x="2339752" y="1556792"/>
            <a:ext cx="4022948" cy="3538871"/>
          </a:xfrm>
          <a:prstGeom prst="roundRect">
            <a:avLst>
              <a:gd name="adj" fmla="val 3449"/>
            </a:avLst>
          </a:prstGeom>
          <a:solidFill>
            <a:srgbClr val="EBFFFF">
              <a:alpha val="50195"/>
            </a:srgbClr>
          </a:solidFill>
          <a:ln w="19050">
            <a:solidFill>
              <a:srgbClr val="008000"/>
            </a:solidFill>
            <a:round/>
            <a:headEnd/>
            <a:tailEnd/>
          </a:ln>
        </p:spPr>
        <p:txBody>
          <a:bodyPr wrap="square" anchor="ctr">
            <a:spAutoFit/>
          </a:bodyPr>
          <a:lstStyle/>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a:p>
        </p:txBody>
      </p:sp>
      <p:sp>
        <p:nvSpPr>
          <p:cNvPr id="12291" name="Text Box 3"/>
          <p:cNvSpPr txBox="1">
            <a:spLocks noChangeArrowheads="1"/>
          </p:cNvSpPr>
          <p:nvPr/>
        </p:nvSpPr>
        <p:spPr bwMode="auto">
          <a:xfrm>
            <a:off x="2417489" y="892175"/>
            <a:ext cx="3882703" cy="4191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2095500" algn="l"/>
                <a:tab pos="2667000" algn="l"/>
              </a:tabLst>
              <a:defRPr>
                <a:solidFill>
                  <a:schemeClr val="tx1"/>
                </a:solidFill>
                <a:latin typeface="Arial" charset="0"/>
                <a:cs typeface="Arial" charset="0"/>
              </a:defRPr>
            </a:lvl1pPr>
            <a:lvl2pPr marL="742950" indent="-285750" eaLnBrk="0" hangingPunct="0">
              <a:tabLst>
                <a:tab pos="2095500" algn="l"/>
                <a:tab pos="2667000" algn="l"/>
              </a:tabLst>
              <a:defRPr>
                <a:solidFill>
                  <a:schemeClr val="tx1"/>
                </a:solidFill>
                <a:latin typeface="Arial" charset="0"/>
                <a:cs typeface="Arial" charset="0"/>
              </a:defRPr>
            </a:lvl2pPr>
            <a:lvl3pPr marL="1143000" indent="-228600" eaLnBrk="0" hangingPunct="0">
              <a:tabLst>
                <a:tab pos="2095500" algn="l"/>
                <a:tab pos="2667000" algn="l"/>
              </a:tabLst>
              <a:defRPr>
                <a:solidFill>
                  <a:schemeClr val="tx1"/>
                </a:solidFill>
                <a:latin typeface="Arial" charset="0"/>
                <a:cs typeface="Arial" charset="0"/>
              </a:defRPr>
            </a:lvl3pPr>
            <a:lvl4pPr marL="1600200" indent="-228600" eaLnBrk="0" hangingPunct="0">
              <a:tabLst>
                <a:tab pos="2095500" algn="l"/>
                <a:tab pos="2667000" algn="l"/>
              </a:tabLst>
              <a:defRPr>
                <a:solidFill>
                  <a:schemeClr val="tx1"/>
                </a:solidFill>
                <a:latin typeface="Arial" charset="0"/>
                <a:cs typeface="Arial" charset="0"/>
              </a:defRPr>
            </a:lvl4pPr>
            <a:lvl5pPr marL="2057400" indent="-228600" eaLnBrk="0" hangingPunct="0">
              <a:tabLst>
                <a:tab pos="2095500" algn="l"/>
                <a:tab pos="2667000"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2095500" algn="l"/>
                <a:tab pos="2667000"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2095500" algn="l"/>
                <a:tab pos="2667000"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2095500" algn="l"/>
                <a:tab pos="2667000"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2095500" algn="l"/>
                <a:tab pos="2667000" algn="l"/>
              </a:tabLst>
              <a:defRPr>
                <a:solidFill>
                  <a:schemeClr val="tx1"/>
                </a:solidFill>
                <a:latin typeface="Arial" charset="0"/>
                <a:cs typeface="Arial" charset="0"/>
              </a:defRPr>
            </a:lvl9pPr>
          </a:lstStyle>
          <a:p>
            <a:pPr algn="ctr">
              <a:spcBef>
                <a:spcPct val="20000"/>
              </a:spcBef>
              <a:spcAft>
                <a:spcPct val="50000"/>
              </a:spcAft>
              <a:buClr>
                <a:srgbClr val="009B9B"/>
              </a:buClr>
              <a:buSzPct val="80000"/>
              <a:buFont typeface="Wingdings" pitchFamily="2" charset="2"/>
              <a:buNone/>
            </a:pPr>
            <a:r>
              <a:rPr lang="fr-FR" sz="1600" b="1" dirty="0" smtClean="0"/>
              <a:t>Résultat typique d’une ACV</a:t>
            </a:r>
            <a:endParaRPr lang="fr-FR" sz="1400" dirty="0" smtClean="0"/>
          </a:p>
          <a:p>
            <a:pPr algn="ctr">
              <a:spcAft>
                <a:spcPct val="20000"/>
              </a:spcAft>
              <a:buClr>
                <a:schemeClr val="tx1"/>
              </a:buClr>
              <a:buSzPct val="120000"/>
            </a:pPr>
            <a:r>
              <a:rPr lang="fr-FR" sz="1600" b="1" i="1" dirty="0" smtClean="0">
                <a:solidFill>
                  <a:srgbClr val="CC0000"/>
                </a:solidFill>
              </a:rPr>
              <a:t> Canette d’Aluminium, 1000 unités</a:t>
            </a:r>
          </a:p>
          <a:p>
            <a:pPr>
              <a:spcAft>
                <a:spcPct val="20000"/>
              </a:spcAft>
              <a:buClr>
                <a:schemeClr val="tx1"/>
              </a:buClr>
              <a:buSzPct val="120000"/>
              <a:buFontTx/>
              <a:buChar char="•"/>
            </a:pPr>
            <a:r>
              <a:rPr lang="fr-FR" sz="1200" b="1" i="1" dirty="0" smtClean="0"/>
              <a:t>  Bauxite</a:t>
            </a:r>
            <a:r>
              <a:rPr lang="fr-FR" sz="1200" b="1" i="1" dirty="0"/>
              <a:t>	</a:t>
            </a:r>
            <a:r>
              <a:rPr lang="fr-FR" sz="1200" b="1" i="1" dirty="0" smtClean="0"/>
              <a:t>	59       kg</a:t>
            </a:r>
          </a:p>
          <a:p>
            <a:pPr>
              <a:spcAft>
                <a:spcPct val="20000"/>
              </a:spcAft>
              <a:buClr>
                <a:schemeClr val="tx1"/>
              </a:buClr>
              <a:buSzPct val="120000"/>
              <a:buFontTx/>
              <a:buChar char="•"/>
            </a:pPr>
            <a:r>
              <a:rPr lang="fr-FR" sz="1200" b="1" i="1" dirty="0" smtClean="0"/>
              <a:t>  Pétrole		148     MJ</a:t>
            </a:r>
          </a:p>
          <a:p>
            <a:pPr>
              <a:spcAft>
                <a:spcPct val="20000"/>
              </a:spcAft>
              <a:buClr>
                <a:schemeClr val="tx1"/>
              </a:buClr>
              <a:buSzPct val="120000"/>
              <a:buFontTx/>
              <a:buChar char="•"/>
            </a:pPr>
            <a:r>
              <a:rPr lang="fr-FR" sz="1200" b="1" i="1" dirty="0" smtClean="0"/>
              <a:t>  Electricité</a:t>
            </a:r>
            <a:r>
              <a:rPr lang="fr-FR" sz="1200" b="1" i="1" dirty="0"/>
              <a:t>	</a:t>
            </a:r>
            <a:r>
              <a:rPr lang="fr-FR" sz="1200" b="1" i="1" dirty="0" smtClean="0"/>
              <a:t>	1572   MJ</a:t>
            </a:r>
          </a:p>
          <a:p>
            <a:pPr>
              <a:spcAft>
                <a:spcPct val="20000"/>
              </a:spcAft>
              <a:buClr>
                <a:schemeClr val="tx1"/>
              </a:buClr>
              <a:buSzPct val="120000"/>
              <a:buFontTx/>
              <a:buChar char="•"/>
            </a:pPr>
            <a:r>
              <a:rPr lang="fr-FR" sz="1200" b="1" i="1" dirty="0" smtClean="0"/>
              <a:t>  Energie en matière première	512     MJ</a:t>
            </a:r>
          </a:p>
          <a:p>
            <a:pPr>
              <a:spcAft>
                <a:spcPct val="20000"/>
              </a:spcAft>
              <a:buClr>
                <a:schemeClr val="tx1"/>
              </a:buClr>
              <a:buSzPct val="120000"/>
              <a:buFontTx/>
              <a:buChar char="•"/>
            </a:pPr>
            <a:r>
              <a:rPr lang="fr-FR" sz="1200" b="1" i="1" dirty="0" smtClean="0"/>
              <a:t>  Utilisation d’eau		1149    kg</a:t>
            </a:r>
          </a:p>
          <a:p>
            <a:pPr>
              <a:spcAft>
                <a:spcPct val="20000"/>
              </a:spcAft>
              <a:buClr>
                <a:schemeClr val="tx1"/>
              </a:buClr>
              <a:buSzPct val="120000"/>
              <a:buFontTx/>
              <a:buChar char="•"/>
            </a:pPr>
            <a:r>
              <a:rPr lang="fr-FR" sz="1200" b="1" i="1" dirty="0" smtClean="0"/>
              <a:t>  Emissions: CO</a:t>
            </a:r>
            <a:r>
              <a:rPr lang="fr-FR" sz="1200" b="1" i="1" baseline="-25000" dirty="0" smtClean="0"/>
              <a:t>2		</a:t>
            </a:r>
            <a:r>
              <a:rPr lang="fr-FR" sz="1200" b="1" i="1" dirty="0" smtClean="0"/>
              <a:t>211</a:t>
            </a:r>
            <a:r>
              <a:rPr lang="fr-FR" sz="1200" b="1" i="1" baseline="-25000" dirty="0" smtClean="0"/>
              <a:t> </a:t>
            </a:r>
            <a:r>
              <a:rPr lang="fr-FR" sz="1200" b="1" i="1" dirty="0" smtClean="0"/>
              <a:t>     kg</a:t>
            </a:r>
            <a:endParaRPr lang="fr-FR" sz="1200" b="1" i="1" baseline="-25000" dirty="0" smtClean="0"/>
          </a:p>
          <a:p>
            <a:pPr>
              <a:spcAft>
                <a:spcPct val="20000"/>
              </a:spcAft>
              <a:buClr>
                <a:schemeClr val="tx1"/>
              </a:buClr>
              <a:buSzPct val="120000"/>
              <a:buFontTx/>
              <a:buChar char="•"/>
            </a:pPr>
            <a:r>
              <a:rPr lang="fr-FR" sz="1200" b="1" i="1" dirty="0" smtClean="0"/>
              <a:t>  Emissions: CO		0.2      kg</a:t>
            </a:r>
          </a:p>
          <a:p>
            <a:pPr>
              <a:spcAft>
                <a:spcPct val="20000"/>
              </a:spcAft>
              <a:buClr>
                <a:schemeClr val="tx1"/>
              </a:buClr>
              <a:buSzPct val="120000"/>
              <a:buFontTx/>
              <a:buChar char="•"/>
            </a:pPr>
            <a:r>
              <a:rPr lang="fr-FR" sz="1200" b="1" i="1" dirty="0" smtClean="0"/>
              <a:t>  Emissions: </a:t>
            </a:r>
            <a:r>
              <a:rPr lang="fr-FR" sz="1200" b="1" i="1" dirty="0" err="1" smtClean="0"/>
              <a:t>NO</a:t>
            </a:r>
            <a:r>
              <a:rPr lang="fr-FR" sz="1200" b="1" i="1" baseline="-25000" dirty="0" err="1" smtClean="0"/>
              <a:t>x</a:t>
            </a:r>
            <a:r>
              <a:rPr lang="fr-FR" sz="1200" b="1" i="1" dirty="0" smtClean="0"/>
              <a:t> 		1.1      kg</a:t>
            </a:r>
          </a:p>
          <a:p>
            <a:pPr>
              <a:spcAft>
                <a:spcPct val="20000"/>
              </a:spcAft>
              <a:buClr>
                <a:schemeClr val="tx1"/>
              </a:buClr>
              <a:buSzPct val="120000"/>
              <a:buFontTx/>
              <a:buChar char="•"/>
            </a:pPr>
            <a:r>
              <a:rPr lang="fr-FR" sz="1200" b="1" i="1" dirty="0" smtClean="0"/>
              <a:t>  Emissions: </a:t>
            </a:r>
            <a:r>
              <a:rPr lang="fr-FR" sz="1200" b="1" i="1" dirty="0" err="1" smtClean="0"/>
              <a:t>SO</a:t>
            </a:r>
            <a:r>
              <a:rPr lang="fr-FR" sz="1200" b="1" i="1" baseline="-25000" dirty="0" err="1" smtClean="0"/>
              <a:t>x</a:t>
            </a:r>
            <a:r>
              <a:rPr lang="fr-FR" sz="1200" b="1" i="1" dirty="0" smtClean="0"/>
              <a:t> 		1.8      kg</a:t>
            </a:r>
          </a:p>
          <a:p>
            <a:pPr>
              <a:spcAft>
                <a:spcPct val="20000"/>
              </a:spcAft>
              <a:buClr>
                <a:schemeClr val="tx1"/>
              </a:buClr>
              <a:buSzPct val="120000"/>
              <a:buFontTx/>
              <a:buChar char="•"/>
            </a:pPr>
            <a:r>
              <a:rPr lang="fr-FR" sz="1200" b="1" i="1" dirty="0" smtClean="0"/>
              <a:t>  Particules		2.47    kg</a:t>
            </a:r>
          </a:p>
          <a:p>
            <a:pPr>
              <a:spcAft>
                <a:spcPct val="20000"/>
              </a:spcAft>
              <a:buClr>
                <a:schemeClr val="tx1"/>
              </a:buClr>
              <a:buSzPct val="120000"/>
              <a:buFontTx/>
              <a:buChar char="•"/>
            </a:pPr>
            <a:r>
              <a:rPr lang="fr-FR" sz="1200" b="1" i="1" dirty="0" smtClean="0"/>
              <a:t>  Potentiel de réduction </a:t>
            </a:r>
            <a:br>
              <a:rPr lang="fr-FR" sz="1200" b="1" i="1" dirty="0" smtClean="0"/>
            </a:br>
            <a:r>
              <a:rPr lang="fr-FR" sz="1200" b="1" i="1" dirty="0" smtClean="0"/>
              <a:t>    de la couche d’ozone		0.2 X 10</a:t>
            </a:r>
            <a:r>
              <a:rPr lang="fr-FR" sz="1200" b="1" i="1" baseline="30000" dirty="0" smtClean="0"/>
              <a:t>-9</a:t>
            </a:r>
            <a:endParaRPr lang="fr-FR" sz="1200" b="1" i="1" dirty="0" smtClean="0"/>
          </a:p>
          <a:p>
            <a:pPr>
              <a:spcAft>
                <a:spcPct val="20000"/>
              </a:spcAft>
              <a:buClr>
                <a:schemeClr val="tx1"/>
              </a:buClr>
              <a:buSzPct val="120000"/>
              <a:buFontTx/>
              <a:buChar char="•"/>
            </a:pPr>
            <a:r>
              <a:rPr lang="fr-FR" sz="1200" b="1" i="1" dirty="0" smtClean="0"/>
              <a:t>  Potentiel de réchauffement </a:t>
            </a:r>
            <a:br>
              <a:rPr lang="fr-FR" sz="1200" b="1" i="1" dirty="0" smtClean="0"/>
            </a:br>
            <a:r>
              <a:rPr lang="fr-FR" sz="1200" b="1" i="1" dirty="0" smtClean="0"/>
              <a:t>    climatique</a:t>
            </a:r>
            <a:r>
              <a:rPr lang="fr-FR" sz="1200" b="1" i="1" dirty="0"/>
              <a:t>	</a:t>
            </a:r>
            <a:r>
              <a:rPr lang="fr-FR" sz="1200" b="1" i="1" dirty="0" smtClean="0"/>
              <a:t>  	1.1 X 10</a:t>
            </a:r>
            <a:r>
              <a:rPr lang="fr-FR" sz="1200" b="1" i="1" baseline="30000" dirty="0" smtClean="0"/>
              <a:t>-9</a:t>
            </a:r>
            <a:endParaRPr lang="fr-FR" sz="1200" b="1" i="1" dirty="0" smtClean="0"/>
          </a:p>
          <a:p>
            <a:pPr>
              <a:spcAft>
                <a:spcPct val="20000"/>
              </a:spcAft>
              <a:buClr>
                <a:schemeClr val="tx1"/>
              </a:buClr>
              <a:buSzPct val="120000"/>
              <a:buFontTx/>
              <a:buChar char="•"/>
            </a:pPr>
            <a:r>
              <a:rPr lang="fr-FR" sz="1200" b="1" i="1" dirty="0" smtClean="0"/>
              <a:t> Potentiel d’acidification          	0.8 X 10</a:t>
            </a:r>
            <a:r>
              <a:rPr lang="fr-FR" sz="1200" b="1" i="1" baseline="30000" dirty="0" smtClean="0"/>
              <a:t>-9</a:t>
            </a:r>
            <a:endParaRPr lang="fr-FR" sz="1200" b="1" i="1" dirty="0" smtClean="0"/>
          </a:p>
          <a:p>
            <a:pPr>
              <a:spcAft>
                <a:spcPct val="20000"/>
              </a:spcAft>
              <a:buClr>
                <a:schemeClr val="tx1"/>
              </a:buClr>
              <a:buSzPct val="120000"/>
              <a:buFontTx/>
              <a:buChar char="•"/>
            </a:pPr>
            <a:r>
              <a:rPr lang="fr-FR" sz="1200" b="1" i="1" dirty="0" smtClean="0"/>
              <a:t> Potentiel de toxicité pour l’homme 	0.3 X 10</a:t>
            </a:r>
            <a:r>
              <a:rPr lang="fr-FR" sz="1200" b="1" i="1" baseline="30000" dirty="0" smtClean="0"/>
              <a:t>-9</a:t>
            </a:r>
            <a:endParaRPr lang="fr-FR" sz="1200" b="1" i="1" dirty="0"/>
          </a:p>
        </p:txBody>
      </p:sp>
      <p:sp>
        <p:nvSpPr>
          <p:cNvPr id="12292" name="Rectangle 4"/>
          <p:cNvSpPr>
            <a:spLocks noGrp="1" noChangeArrowheads="1"/>
          </p:cNvSpPr>
          <p:nvPr>
            <p:ph type="title"/>
          </p:nvPr>
        </p:nvSpPr>
        <p:spPr>
          <a:xfrm>
            <a:off x="457200" y="-18256"/>
            <a:ext cx="8229600" cy="741270"/>
          </a:xfrm>
        </p:spPr>
        <p:txBody>
          <a:bodyPr>
            <a:normAutofit/>
          </a:bodyPr>
          <a:lstStyle/>
          <a:p>
            <a:r>
              <a:rPr lang="fr-FR" sz="3600" b="1" dirty="0" smtClean="0"/>
              <a:t>Analyse du Cycle de Vie (ACV) </a:t>
            </a:r>
          </a:p>
        </p:txBody>
      </p:sp>
      <p:sp>
        <p:nvSpPr>
          <p:cNvPr id="12306" name="Text Box 6"/>
          <p:cNvSpPr txBox="1">
            <a:spLocks noChangeArrowheads="1"/>
          </p:cNvSpPr>
          <p:nvPr/>
        </p:nvSpPr>
        <p:spPr bwMode="auto">
          <a:xfrm>
            <a:off x="6586890" y="2990850"/>
            <a:ext cx="2557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buClr>
                <a:srgbClr val="009B9B"/>
              </a:buClr>
              <a:buSzPct val="80000"/>
              <a:buFont typeface="Wingdings" pitchFamily="2" charset="2"/>
              <a:buNone/>
            </a:pPr>
            <a:r>
              <a:rPr lang="fr-FR" dirty="0" smtClean="0"/>
              <a:t>Regrouper autour </a:t>
            </a:r>
            <a:br>
              <a:rPr lang="fr-FR" dirty="0" smtClean="0"/>
            </a:br>
            <a:r>
              <a:rPr lang="fr-FR" dirty="0" smtClean="0"/>
              <a:t>d’un </a:t>
            </a:r>
            <a:r>
              <a:rPr lang="fr-FR" i="1" dirty="0" smtClean="0">
                <a:solidFill>
                  <a:srgbClr val="C00000"/>
                </a:solidFill>
              </a:rPr>
              <a:t>“éco-indicateur”</a:t>
            </a:r>
            <a:r>
              <a:rPr lang="fr-FR" dirty="0" smtClean="0">
                <a:solidFill>
                  <a:srgbClr val="C00000"/>
                </a:solidFill>
              </a:rPr>
              <a:t> </a:t>
            </a:r>
            <a:r>
              <a:rPr lang="fr-FR" dirty="0" smtClean="0"/>
              <a:t>?</a:t>
            </a:r>
            <a:endParaRPr lang="fr-FR" dirty="0"/>
          </a:p>
        </p:txBody>
      </p:sp>
      <p:sp>
        <p:nvSpPr>
          <p:cNvPr id="12307" name="AutoShape 7"/>
          <p:cNvSpPr>
            <a:spLocks/>
          </p:cNvSpPr>
          <p:nvPr/>
        </p:nvSpPr>
        <p:spPr bwMode="auto">
          <a:xfrm>
            <a:off x="6463258" y="1605251"/>
            <a:ext cx="156617" cy="3420000"/>
          </a:xfrm>
          <a:prstGeom prst="rightBrace">
            <a:avLst>
              <a:gd name="adj1" fmla="val 110880"/>
              <a:gd name="adj2" fmla="val 50000"/>
            </a:avLst>
          </a:prstGeom>
          <a:noFill/>
          <a:ln w="28575">
            <a:solidFill>
              <a:srgbClr val="C00000"/>
            </a:solidFill>
            <a:round/>
            <a:headEnd/>
            <a:tailEnd/>
          </a:ln>
        </p:spPr>
        <p:txBody>
          <a:bodyPr wrap="square"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sp>
        <p:nvSpPr>
          <p:cNvPr id="735240" name="Text Box 8"/>
          <p:cNvSpPr txBox="1">
            <a:spLocks noChangeArrowheads="1"/>
          </p:cNvSpPr>
          <p:nvPr/>
        </p:nvSpPr>
        <p:spPr bwMode="auto">
          <a:xfrm>
            <a:off x="762000" y="5373216"/>
            <a:ext cx="8039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C00000"/>
              </a:buClr>
              <a:buSzPct val="80000"/>
              <a:buFont typeface="Wingdings" pitchFamily="2" charset="2"/>
              <a:buChar char="n"/>
            </a:pPr>
            <a:r>
              <a:rPr lang="fr-FR" dirty="0" smtClean="0"/>
              <a:t>  Une ACV complète </a:t>
            </a:r>
            <a:r>
              <a:rPr lang="fr-FR" i="1" dirty="0">
                <a:solidFill>
                  <a:srgbClr val="C00000"/>
                </a:solidFill>
              </a:rPr>
              <a:t>coûte cher </a:t>
            </a:r>
            <a:r>
              <a:rPr lang="fr-FR" dirty="0" smtClean="0"/>
              <a:t>, requière beaucoup de </a:t>
            </a:r>
            <a:r>
              <a:rPr lang="fr-FR" i="1" dirty="0">
                <a:solidFill>
                  <a:srgbClr val="C00000"/>
                </a:solidFill>
              </a:rPr>
              <a:t>détail et de compétences </a:t>
            </a:r>
            <a:r>
              <a:rPr lang="fr-FR" dirty="0">
                <a:solidFill>
                  <a:srgbClr val="C00000"/>
                </a:solidFill>
              </a:rPr>
              <a:t> </a:t>
            </a:r>
            <a:r>
              <a:rPr lang="fr-FR" dirty="0" smtClean="0"/>
              <a:t>– même avec tout cela reste, elle reste sujette à l’incertitude.</a:t>
            </a:r>
            <a:endParaRPr lang="fr-FR" sz="1600" b="1" i="1" dirty="0"/>
          </a:p>
        </p:txBody>
      </p:sp>
      <p:sp>
        <p:nvSpPr>
          <p:cNvPr id="735241" name="Text Box 9"/>
          <p:cNvSpPr txBox="1">
            <a:spLocks noChangeArrowheads="1"/>
          </p:cNvSpPr>
          <p:nvPr/>
        </p:nvSpPr>
        <p:spPr bwMode="auto">
          <a:xfrm>
            <a:off x="746125" y="6105054"/>
            <a:ext cx="6794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C00000"/>
              </a:buClr>
              <a:buSzPct val="80000"/>
              <a:buFont typeface="Wingdings" pitchFamily="2" charset="2"/>
              <a:buChar char="n"/>
            </a:pPr>
            <a:r>
              <a:rPr lang="fr-FR" dirty="0" smtClean="0"/>
              <a:t>  Comment un designer peut-il utiliser ces données ?</a:t>
            </a:r>
            <a:endParaRPr lang="fr-FR" sz="1600" b="1" i="1" dirty="0"/>
          </a:p>
        </p:txBody>
      </p:sp>
      <p:sp>
        <p:nvSpPr>
          <p:cNvPr id="12304" name="AutoShape 13"/>
          <p:cNvSpPr>
            <a:spLocks/>
          </p:cNvSpPr>
          <p:nvPr/>
        </p:nvSpPr>
        <p:spPr bwMode="auto">
          <a:xfrm>
            <a:off x="2035514" y="1570039"/>
            <a:ext cx="165100" cy="1020763"/>
          </a:xfrm>
          <a:prstGeom prst="leftBrace">
            <a:avLst>
              <a:gd name="adj1" fmla="val 51522"/>
              <a:gd name="adj2" fmla="val 50000"/>
            </a:avLst>
          </a:prstGeom>
          <a:noFill/>
          <a:ln w="28575">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sp>
        <p:nvSpPr>
          <p:cNvPr id="12305" name="Text Box 14"/>
          <p:cNvSpPr txBox="1">
            <a:spLocks noChangeArrowheads="1"/>
          </p:cNvSpPr>
          <p:nvPr/>
        </p:nvSpPr>
        <p:spPr bwMode="auto">
          <a:xfrm>
            <a:off x="323528" y="1800227"/>
            <a:ext cx="16770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buClr>
                <a:srgbClr val="009B9B"/>
              </a:buClr>
              <a:buSzPct val="80000"/>
              <a:buFont typeface="Wingdings" pitchFamily="2" charset="2"/>
              <a:buNone/>
            </a:pPr>
            <a:r>
              <a:rPr lang="fr-FR" sz="1600" b="1" i="1" dirty="0" smtClean="0"/>
              <a:t>Consommation</a:t>
            </a:r>
            <a:br>
              <a:rPr lang="fr-FR" sz="1600" b="1" i="1" dirty="0" smtClean="0"/>
            </a:br>
            <a:r>
              <a:rPr lang="fr-FR" sz="1600" b="1" i="1" dirty="0" smtClean="0"/>
              <a:t>de ressources</a:t>
            </a:r>
            <a:endParaRPr lang="fr-FR" sz="1600" b="1" i="1" dirty="0"/>
          </a:p>
        </p:txBody>
      </p:sp>
      <p:sp>
        <p:nvSpPr>
          <p:cNvPr id="12302" name="AutoShape 16"/>
          <p:cNvSpPr>
            <a:spLocks/>
          </p:cNvSpPr>
          <p:nvPr/>
        </p:nvSpPr>
        <p:spPr bwMode="auto">
          <a:xfrm>
            <a:off x="2035514" y="2687641"/>
            <a:ext cx="165100" cy="1020763"/>
          </a:xfrm>
          <a:prstGeom prst="leftBrace">
            <a:avLst>
              <a:gd name="adj1" fmla="val 51522"/>
              <a:gd name="adj2" fmla="val 50000"/>
            </a:avLst>
          </a:prstGeom>
          <a:noFill/>
          <a:ln w="28575">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sp>
        <p:nvSpPr>
          <p:cNvPr id="12303" name="Text Box 17"/>
          <p:cNvSpPr txBox="1">
            <a:spLocks noChangeArrowheads="1"/>
          </p:cNvSpPr>
          <p:nvPr/>
        </p:nvSpPr>
        <p:spPr bwMode="auto">
          <a:xfrm>
            <a:off x="347260" y="2930529"/>
            <a:ext cx="16787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buClr>
                <a:srgbClr val="009B9B"/>
              </a:buClr>
              <a:buSzPct val="80000"/>
              <a:buFont typeface="Wingdings" pitchFamily="2" charset="2"/>
              <a:buNone/>
            </a:pPr>
            <a:r>
              <a:rPr lang="fr-FR" sz="1600" b="1" i="1" dirty="0" smtClean="0"/>
              <a:t>Inventaires des</a:t>
            </a:r>
            <a:br>
              <a:rPr lang="fr-FR" sz="1600" b="1" i="1" dirty="0" smtClean="0"/>
            </a:br>
            <a:r>
              <a:rPr lang="fr-FR" sz="1600" b="1" i="1" dirty="0" smtClean="0"/>
              <a:t>émissions</a:t>
            </a:r>
            <a:endParaRPr lang="fr-FR" sz="1600" b="1" i="1" dirty="0"/>
          </a:p>
        </p:txBody>
      </p:sp>
      <p:sp>
        <p:nvSpPr>
          <p:cNvPr id="12300" name="AutoShape 19"/>
          <p:cNvSpPr>
            <a:spLocks/>
          </p:cNvSpPr>
          <p:nvPr/>
        </p:nvSpPr>
        <p:spPr bwMode="auto">
          <a:xfrm>
            <a:off x="2048214" y="3779842"/>
            <a:ext cx="165100" cy="1260000"/>
          </a:xfrm>
          <a:prstGeom prst="leftBrace">
            <a:avLst>
              <a:gd name="adj1" fmla="val 41907"/>
              <a:gd name="adj2" fmla="val 50000"/>
            </a:avLst>
          </a:prstGeom>
          <a:noFill/>
          <a:ln w="28575">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sp>
        <p:nvSpPr>
          <p:cNvPr id="12301" name="Text Box 20"/>
          <p:cNvSpPr txBox="1">
            <a:spLocks noChangeArrowheads="1"/>
          </p:cNvSpPr>
          <p:nvPr/>
        </p:nvSpPr>
        <p:spPr bwMode="auto">
          <a:xfrm>
            <a:off x="403148" y="4079881"/>
            <a:ext cx="16450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buClr>
                <a:srgbClr val="009B9B"/>
              </a:buClr>
              <a:buSzPct val="80000"/>
              <a:buFont typeface="Wingdings" pitchFamily="2" charset="2"/>
              <a:buNone/>
            </a:pPr>
            <a:r>
              <a:rPr lang="fr-FR" sz="1600" b="1" i="1" dirty="0" smtClean="0"/>
              <a:t>Estimation des</a:t>
            </a:r>
            <a:br>
              <a:rPr lang="fr-FR" sz="1600" b="1" i="1" dirty="0" smtClean="0"/>
            </a:br>
            <a:r>
              <a:rPr lang="fr-FR" sz="1600" b="1" i="1" dirty="0" smtClean="0"/>
              <a:t>impactes</a:t>
            </a:r>
            <a:endParaRPr lang="fr-FR" sz="1600" b="1" i="1" dirty="0"/>
          </a:p>
        </p:txBody>
      </p:sp>
      <p:sp>
        <p:nvSpPr>
          <p:cNvPr id="12299" name="Rectangle 21"/>
          <p:cNvSpPr>
            <a:spLocks noChangeArrowheads="1"/>
          </p:cNvSpPr>
          <p:nvPr/>
        </p:nvSpPr>
        <p:spPr bwMode="auto">
          <a:xfrm>
            <a:off x="269875" y="996950"/>
            <a:ext cx="182293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5000"/>
              </a:spcBef>
              <a:spcAft>
                <a:spcPct val="5000"/>
              </a:spcAft>
              <a:buClr>
                <a:srgbClr val="009B9B"/>
              </a:buClr>
              <a:buSzPct val="80000"/>
              <a:buFont typeface="Wingdings" pitchFamily="2" charset="2"/>
              <a:buNone/>
            </a:pPr>
            <a:r>
              <a:rPr lang="fr-FR" b="1" dirty="0" smtClean="0">
                <a:solidFill>
                  <a:srgbClr val="CC0000"/>
                </a:solidFill>
              </a:rPr>
              <a:t>Séries ISO 14040</a:t>
            </a:r>
          </a:p>
          <a:p>
            <a:pPr eaLnBrk="0" hangingPunct="0">
              <a:spcBef>
                <a:spcPct val="5000"/>
              </a:spcBef>
              <a:spcAft>
                <a:spcPct val="5000"/>
              </a:spcAft>
              <a:buClr>
                <a:srgbClr val="009B9B"/>
              </a:buClr>
              <a:buSzPct val="80000"/>
              <a:buFont typeface="Wingdings" pitchFamily="2" charset="2"/>
              <a:buNone/>
            </a:pPr>
            <a:r>
              <a:rPr lang="fr-FR" b="1" dirty="0" smtClean="0">
                <a:solidFill>
                  <a:srgbClr val="CC0000"/>
                </a:solidFill>
              </a:rPr>
              <a:t>PAS 2050</a:t>
            </a:r>
            <a:endParaRPr lang="fr-FR" b="1" dirty="0">
              <a:solidFill>
                <a:srgbClr val="CC0000"/>
              </a:solidFill>
            </a:endParaRPr>
          </a:p>
        </p:txBody>
      </p:sp>
    </p:spTree>
    <p:extLst>
      <p:ext uri="{BB962C8B-B14F-4D97-AF65-F5344CB8AC3E}">
        <p14:creationId xmlns:p14="http://schemas.microsoft.com/office/powerpoint/2010/main" val="25526024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5240"/>
                                        </p:tgtEl>
                                        <p:attrNameLst>
                                          <p:attrName>style.visibility</p:attrName>
                                        </p:attrNameLst>
                                      </p:cBhvr>
                                      <p:to>
                                        <p:strVal val="visible"/>
                                      </p:to>
                                    </p:set>
                                    <p:animEffect transition="in" filter="wipe(left)">
                                      <p:cBhvr>
                                        <p:cTn id="7" dur="500"/>
                                        <p:tgtEl>
                                          <p:spTgt spid="7352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35241"/>
                                        </p:tgtEl>
                                        <p:attrNameLst>
                                          <p:attrName>style.visibility</p:attrName>
                                        </p:attrNameLst>
                                      </p:cBhvr>
                                      <p:to>
                                        <p:strVal val="visible"/>
                                      </p:to>
                                    </p:set>
                                    <p:animEffect transition="in" filter="wipe(left)">
                                      <p:cBhvr>
                                        <p:cTn id="12" dur="500"/>
                                        <p:tgtEl>
                                          <p:spTgt spid="735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5240" grpId="0" autoUpdateAnimBg="0"/>
      <p:bldP spid="73524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0"/>
            <a:ext cx="9144000" cy="706090"/>
          </a:xfrm>
        </p:spPr>
        <p:txBody>
          <a:bodyPr>
            <a:noAutofit/>
          </a:bodyPr>
          <a:lstStyle/>
          <a:p>
            <a:r>
              <a:rPr lang="fr-FR" sz="3200" b="1" dirty="0" smtClean="0"/>
              <a:t>Orientation de Conception &amp; Evaluation du Produit</a:t>
            </a:r>
          </a:p>
        </p:txBody>
      </p:sp>
      <p:sp>
        <p:nvSpPr>
          <p:cNvPr id="13315" name="AutoShape 3"/>
          <p:cNvSpPr>
            <a:spLocks noChangeArrowheads="1"/>
          </p:cNvSpPr>
          <p:nvPr/>
        </p:nvSpPr>
        <p:spPr bwMode="auto">
          <a:xfrm>
            <a:off x="3785345" y="2750891"/>
            <a:ext cx="1955800" cy="2209800"/>
          </a:xfrm>
          <a:prstGeom prst="roundRect">
            <a:avLst>
              <a:gd name="adj" fmla="val 5171"/>
            </a:avLst>
          </a:prstGeom>
          <a:solidFill>
            <a:srgbClr val="CCFFFF">
              <a:alpha val="50195"/>
            </a:srgbClr>
          </a:solidFill>
          <a:ln w="28575">
            <a:solidFill>
              <a:srgbClr val="66990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3339" name="AutoShape 5"/>
          <p:cNvSpPr>
            <a:spLocks noChangeArrowheads="1"/>
          </p:cNvSpPr>
          <p:nvPr/>
        </p:nvSpPr>
        <p:spPr bwMode="auto">
          <a:xfrm>
            <a:off x="3607545" y="5313116"/>
            <a:ext cx="2314575" cy="406400"/>
          </a:xfrm>
          <a:prstGeom prst="roundRect">
            <a:avLst>
              <a:gd name="adj" fmla="val 16667"/>
            </a:avLst>
          </a:prstGeom>
          <a:solidFill>
            <a:schemeClr val="bg1"/>
          </a:solidFill>
          <a:ln w="19050">
            <a:solidFill>
              <a:schemeClr val="tx1"/>
            </a:solidFill>
            <a:round/>
            <a:headEnd/>
            <a:tailEnd/>
          </a:ln>
        </p:spPr>
        <p:txBody>
          <a:bodyPr wrap="none" lIns="90000" tIns="46800" rIns="90000" bIns="46800" anchor="ctr"/>
          <a:lstStyle/>
          <a:p>
            <a:pPr algn="ctr" eaLnBrk="0" hangingPunct="0"/>
            <a:r>
              <a:rPr lang="fr-FR" smtClean="0"/>
              <a:t>Spécification du produit</a:t>
            </a:r>
            <a:endParaRPr lang="fr-FR" sz="2000"/>
          </a:p>
        </p:txBody>
      </p:sp>
      <p:sp>
        <p:nvSpPr>
          <p:cNvPr id="13340" name="Line 6"/>
          <p:cNvSpPr>
            <a:spLocks noChangeShapeType="1"/>
          </p:cNvSpPr>
          <p:nvPr/>
        </p:nvSpPr>
        <p:spPr bwMode="auto">
          <a:xfrm>
            <a:off x="4763245" y="2493716"/>
            <a:ext cx="0" cy="2819400"/>
          </a:xfrm>
          <a:prstGeom prst="line">
            <a:avLst/>
          </a:prstGeom>
          <a:noFill/>
          <a:ln w="38100">
            <a:solidFill>
              <a:srgbClr val="6699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fr-FR"/>
          </a:p>
        </p:txBody>
      </p:sp>
      <p:sp>
        <p:nvSpPr>
          <p:cNvPr id="619527" name="AutoShape 7"/>
          <p:cNvSpPr>
            <a:spLocks noChangeArrowheads="1"/>
          </p:cNvSpPr>
          <p:nvPr/>
        </p:nvSpPr>
        <p:spPr bwMode="auto">
          <a:xfrm>
            <a:off x="3963145" y="2903291"/>
            <a:ext cx="1600200" cy="357188"/>
          </a:xfrm>
          <a:prstGeom prst="roundRect">
            <a:avLst>
              <a:gd name="adj" fmla="val 16667"/>
            </a:avLst>
          </a:prstGeom>
          <a:solidFill>
            <a:schemeClr val="bg1"/>
          </a:solidFill>
          <a:ln w="19050">
            <a:solidFill>
              <a:schemeClr val="tx1"/>
            </a:solidFill>
            <a:round/>
            <a:headEnd/>
            <a:tailEnd/>
          </a:ln>
          <a:effectLst/>
        </p:spPr>
        <p:txBody>
          <a:bodyPr wrap="none" lIns="90000" tIns="46800" rIns="90000" bIns="46800" anchor="ctr"/>
          <a:lstStyle/>
          <a:p>
            <a:pPr algn="ctr" eaLnBrk="0" hangingPunct="0">
              <a:defRPr/>
            </a:pPr>
            <a:r>
              <a:rPr lang="fr-FR" b="1" smtClean="0">
                <a:solidFill>
                  <a:schemeClr val="accent1"/>
                </a:solidFill>
                <a:cs typeface="+mn-cs"/>
              </a:rPr>
              <a:t>Concept</a:t>
            </a:r>
            <a:endParaRPr lang="fr-FR" sz="3200" b="1">
              <a:solidFill>
                <a:schemeClr val="accent1"/>
              </a:solidFill>
              <a:effectLst>
                <a:outerShdw blurRad="38100" dist="38100" dir="2700000" algn="tl">
                  <a:srgbClr val="C0C0C0"/>
                </a:outerShdw>
              </a:effectLst>
              <a:cs typeface="+mn-cs"/>
            </a:endParaRPr>
          </a:p>
        </p:txBody>
      </p:sp>
      <p:sp>
        <p:nvSpPr>
          <p:cNvPr id="619528" name="AutoShape 8"/>
          <p:cNvSpPr>
            <a:spLocks noChangeArrowheads="1"/>
          </p:cNvSpPr>
          <p:nvPr/>
        </p:nvSpPr>
        <p:spPr bwMode="auto">
          <a:xfrm>
            <a:off x="3963145" y="3500067"/>
            <a:ext cx="1600200" cy="720080"/>
          </a:xfrm>
          <a:prstGeom prst="roundRect">
            <a:avLst>
              <a:gd name="adj" fmla="val 16667"/>
            </a:avLst>
          </a:prstGeom>
          <a:solidFill>
            <a:schemeClr val="bg1"/>
          </a:solidFill>
          <a:ln w="19050">
            <a:solidFill>
              <a:schemeClr val="tx1"/>
            </a:solidFill>
            <a:round/>
            <a:headEnd/>
            <a:tailEnd/>
          </a:ln>
          <a:effectLst/>
        </p:spPr>
        <p:txBody>
          <a:bodyPr wrap="none" lIns="90000" tIns="46800" rIns="90000" bIns="46800" anchor="ctr"/>
          <a:lstStyle/>
          <a:p>
            <a:pPr algn="ctr" eaLnBrk="0" hangingPunct="0">
              <a:defRPr/>
            </a:pPr>
            <a:r>
              <a:rPr lang="fr-FR" b="1" smtClean="0">
                <a:solidFill>
                  <a:schemeClr val="accent1"/>
                </a:solidFill>
              </a:rPr>
              <a:t>Mode de </a:t>
            </a:r>
            <a:br>
              <a:rPr lang="fr-FR" b="1" smtClean="0">
                <a:solidFill>
                  <a:schemeClr val="accent1"/>
                </a:solidFill>
              </a:rPr>
            </a:br>
            <a:r>
              <a:rPr lang="fr-FR" b="1" smtClean="0">
                <a:solidFill>
                  <a:schemeClr val="accent1"/>
                </a:solidFill>
              </a:rPr>
              <a:t>créa</a:t>
            </a:r>
            <a:r>
              <a:rPr lang="fr-FR" b="1" smtClean="0">
                <a:solidFill>
                  <a:schemeClr val="accent1"/>
                </a:solidFill>
                <a:cs typeface="+mn-cs"/>
              </a:rPr>
              <a:t>tion</a:t>
            </a:r>
            <a:endParaRPr lang="fr-FR" sz="3200" b="1">
              <a:solidFill>
                <a:schemeClr val="accent1"/>
              </a:solidFill>
              <a:effectLst>
                <a:outerShdw blurRad="38100" dist="38100" dir="2700000" algn="tl">
                  <a:srgbClr val="C0C0C0"/>
                </a:outerShdw>
              </a:effectLst>
              <a:cs typeface="+mn-cs"/>
            </a:endParaRPr>
          </a:p>
        </p:txBody>
      </p:sp>
      <p:sp>
        <p:nvSpPr>
          <p:cNvPr id="619529" name="AutoShape 9"/>
          <p:cNvSpPr>
            <a:spLocks noChangeArrowheads="1"/>
          </p:cNvSpPr>
          <p:nvPr/>
        </p:nvSpPr>
        <p:spPr bwMode="auto">
          <a:xfrm>
            <a:off x="3963145" y="4427291"/>
            <a:ext cx="1600200" cy="357188"/>
          </a:xfrm>
          <a:prstGeom prst="roundRect">
            <a:avLst>
              <a:gd name="adj" fmla="val 16667"/>
            </a:avLst>
          </a:prstGeom>
          <a:solidFill>
            <a:schemeClr val="bg1"/>
          </a:solidFill>
          <a:ln w="19050">
            <a:solidFill>
              <a:schemeClr val="tx1"/>
            </a:solidFill>
            <a:round/>
            <a:headEnd/>
            <a:tailEnd/>
          </a:ln>
          <a:effectLst/>
        </p:spPr>
        <p:txBody>
          <a:bodyPr wrap="none" lIns="90000" tIns="46800" rIns="90000" bIns="46800" anchor="ctr"/>
          <a:lstStyle/>
          <a:p>
            <a:pPr algn="ctr" eaLnBrk="0" hangingPunct="0">
              <a:defRPr/>
            </a:pPr>
            <a:r>
              <a:rPr lang="fr-FR" b="1" dirty="0" smtClean="0">
                <a:solidFill>
                  <a:schemeClr val="accent1"/>
                </a:solidFill>
              </a:rPr>
              <a:t>Particularités</a:t>
            </a:r>
            <a:endParaRPr lang="fr-FR" sz="3200" b="1" dirty="0">
              <a:solidFill>
                <a:schemeClr val="accent1"/>
              </a:solidFill>
              <a:effectLst>
                <a:outerShdw blurRad="38100" dist="38100" dir="2700000" algn="tl">
                  <a:srgbClr val="C0C0C0"/>
                </a:outerShdw>
              </a:effectLst>
              <a:cs typeface="+mn-cs"/>
            </a:endParaRPr>
          </a:p>
        </p:txBody>
      </p:sp>
      <p:sp>
        <p:nvSpPr>
          <p:cNvPr id="13320" name="Line 10"/>
          <p:cNvSpPr>
            <a:spLocks noChangeShapeType="1"/>
          </p:cNvSpPr>
          <p:nvPr/>
        </p:nvSpPr>
        <p:spPr bwMode="auto">
          <a:xfrm>
            <a:off x="4763245" y="1750766"/>
            <a:ext cx="0" cy="276225"/>
          </a:xfrm>
          <a:prstGeom prst="line">
            <a:avLst/>
          </a:prstGeom>
          <a:noFill/>
          <a:ln w="38100">
            <a:solidFill>
              <a:srgbClr val="6699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3321" name="AutoShape 11"/>
          <p:cNvSpPr>
            <a:spLocks noChangeArrowheads="1"/>
          </p:cNvSpPr>
          <p:nvPr/>
        </p:nvSpPr>
        <p:spPr bwMode="auto">
          <a:xfrm>
            <a:off x="3812779" y="1379291"/>
            <a:ext cx="1926828" cy="342900"/>
          </a:xfrm>
          <a:prstGeom prst="roundRect">
            <a:avLst>
              <a:gd name="adj" fmla="val 16667"/>
            </a:avLst>
          </a:prstGeom>
          <a:solidFill>
            <a:schemeClr val="bg1"/>
          </a:solidFill>
          <a:ln w="19050">
            <a:solidFill>
              <a:schemeClr val="tx1"/>
            </a:solidFill>
            <a:round/>
            <a:headEnd/>
            <a:tailEnd/>
          </a:ln>
        </p:spPr>
        <p:txBody>
          <a:bodyPr wrap="none" lIns="90000" tIns="46800" rIns="90000" bIns="46800" anchor="ctr"/>
          <a:lstStyle/>
          <a:p>
            <a:pPr algn="ctr" eaLnBrk="0" hangingPunct="0"/>
            <a:r>
              <a:rPr lang="fr-FR" smtClean="0"/>
              <a:t>Besoins du marché</a:t>
            </a:r>
            <a:endParaRPr lang="fr-FR" sz="2000"/>
          </a:p>
        </p:txBody>
      </p:sp>
      <p:sp>
        <p:nvSpPr>
          <p:cNvPr id="13322" name="AutoShape 12"/>
          <p:cNvSpPr>
            <a:spLocks noChangeArrowheads="1"/>
          </p:cNvSpPr>
          <p:nvPr/>
        </p:nvSpPr>
        <p:spPr bwMode="auto">
          <a:xfrm>
            <a:off x="3607545" y="2065091"/>
            <a:ext cx="2314575" cy="381000"/>
          </a:xfrm>
          <a:prstGeom prst="roundRect">
            <a:avLst>
              <a:gd name="adj" fmla="val 16667"/>
            </a:avLst>
          </a:prstGeom>
          <a:solidFill>
            <a:schemeClr val="bg1"/>
          </a:solidFill>
          <a:ln w="19050">
            <a:solidFill>
              <a:schemeClr val="tx1"/>
            </a:solidFill>
            <a:round/>
            <a:headEnd/>
            <a:tailEnd/>
          </a:ln>
        </p:spPr>
        <p:txBody>
          <a:bodyPr wrap="none" lIns="90000" tIns="46800" rIns="90000" bIns="46800" anchor="ctr"/>
          <a:lstStyle/>
          <a:p>
            <a:pPr algn="ctr" eaLnBrk="0" hangingPunct="0"/>
            <a:r>
              <a:rPr lang="fr-FR" smtClean="0"/>
              <a:t>Enoncé du Problème</a:t>
            </a:r>
            <a:endParaRPr lang="fr-FR" sz="2000"/>
          </a:p>
        </p:txBody>
      </p:sp>
      <p:sp>
        <p:nvSpPr>
          <p:cNvPr id="13338" name="Text Box 16"/>
          <p:cNvSpPr txBox="1">
            <a:spLocks noChangeArrowheads="1"/>
          </p:cNvSpPr>
          <p:nvPr/>
        </p:nvSpPr>
        <p:spPr bwMode="auto">
          <a:xfrm>
            <a:off x="411015" y="2775368"/>
            <a:ext cx="2956257" cy="2252924"/>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fr-FR" sz="1600" b="1" i="1" dirty="0" smtClean="0"/>
              <a:t>Projets alternatifs</a:t>
            </a:r>
            <a:endParaRPr lang="fr-FR" dirty="0" smtClean="0"/>
          </a:p>
          <a:p>
            <a:pPr algn="ctr">
              <a:spcBef>
                <a:spcPct val="10000"/>
              </a:spcBef>
            </a:pPr>
            <a:endParaRPr lang="fr-FR" dirty="0" smtClean="0"/>
          </a:p>
          <a:p>
            <a:pPr algn="ctr">
              <a:spcBef>
                <a:spcPct val="10000"/>
              </a:spcBef>
            </a:pPr>
            <a:r>
              <a:rPr lang="fr-FR" sz="1600" b="1" i="1" dirty="0" smtClean="0"/>
              <a:t>Agencement et </a:t>
            </a:r>
          </a:p>
          <a:p>
            <a:pPr algn="ctr">
              <a:spcBef>
                <a:spcPct val="10000"/>
              </a:spcBef>
            </a:pPr>
            <a:r>
              <a:rPr lang="fr-FR" sz="1600" b="1" i="1" dirty="0" smtClean="0"/>
              <a:t>Matériaux</a:t>
            </a:r>
          </a:p>
          <a:p>
            <a:pPr algn="ctr">
              <a:spcBef>
                <a:spcPct val="10000"/>
              </a:spcBef>
            </a:pPr>
            <a:endParaRPr lang="fr-FR" i="1" dirty="0" smtClean="0"/>
          </a:p>
          <a:p>
            <a:pPr algn="ctr">
              <a:spcBef>
                <a:spcPct val="10000"/>
              </a:spcBef>
            </a:pPr>
            <a:r>
              <a:rPr lang="fr-FR" sz="1600" b="1" i="1" dirty="0" smtClean="0"/>
              <a:t>CAO, Méthode des éléments</a:t>
            </a:r>
            <a:br>
              <a:rPr lang="fr-FR" sz="1600" b="1" i="1" dirty="0" smtClean="0"/>
            </a:br>
            <a:r>
              <a:rPr lang="fr-FR" sz="1600" b="1" i="1" dirty="0" smtClean="0"/>
              <a:t>finis, optimisation, </a:t>
            </a:r>
            <a:br>
              <a:rPr lang="fr-FR" sz="1600" b="1" i="1" dirty="0" smtClean="0"/>
            </a:br>
            <a:r>
              <a:rPr lang="fr-FR" sz="1600" b="1" i="1" dirty="0" smtClean="0"/>
              <a:t>coûts de production</a:t>
            </a:r>
            <a:endParaRPr lang="fr-FR" sz="1400" i="1" dirty="0"/>
          </a:p>
        </p:txBody>
      </p:sp>
      <p:sp>
        <p:nvSpPr>
          <p:cNvPr id="13334" name="Line 18"/>
          <p:cNvSpPr>
            <a:spLocks noChangeShapeType="1"/>
          </p:cNvSpPr>
          <p:nvPr/>
        </p:nvSpPr>
        <p:spPr bwMode="auto">
          <a:xfrm>
            <a:off x="3363343" y="3068019"/>
            <a:ext cx="409302" cy="1960"/>
          </a:xfrm>
          <a:prstGeom prst="line">
            <a:avLst/>
          </a:prstGeom>
          <a:noFill/>
          <a:ln w="38100">
            <a:solidFill>
              <a:srgbClr val="669900"/>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3324" name="Line 21"/>
          <p:cNvSpPr>
            <a:spLocks noChangeShapeType="1"/>
          </p:cNvSpPr>
          <p:nvPr/>
        </p:nvSpPr>
        <p:spPr bwMode="auto">
          <a:xfrm>
            <a:off x="4760070" y="5767141"/>
            <a:ext cx="0" cy="276225"/>
          </a:xfrm>
          <a:prstGeom prst="line">
            <a:avLst/>
          </a:prstGeom>
          <a:noFill/>
          <a:ln w="38100">
            <a:solidFill>
              <a:srgbClr val="6699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3325" name="AutoShape 22"/>
          <p:cNvSpPr>
            <a:spLocks noChangeArrowheads="1"/>
          </p:cNvSpPr>
          <p:nvPr/>
        </p:nvSpPr>
        <p:spPr bwMode="auto">
          <a:xfrm>
            <a:off x="3963145" y="6081466"/>
            <a:ext cx="1619250" cy="342900"/>
          </a:xfrm>
          <a:prstGeom prst="roundRect">
            <a:avLst>
              <a:gd name="adj" fmla="val 16667"/>
            </a:avLst>
          </a:prstGeom>
          <a:solidFill>
            <a:schemeClr val="bg1"/>
          </a:solidFill>
          <a:ln w="19050">
            <a:solidFill>
              <a:schemeClr val="tx1"/>
            </a:solidFill>
            <a:round/>
            <a:headEnd/>
            <a:tailEnd/>
          </a:ln>
        </p:spPr>
        <p:txBody>
          <a:bodyPr wrap="none" lIns="90000" tIns="46800" rIns="90000" bIns="46800" anchor="ctr"/>
          <a:lstStyle/>
          <a:p>
            <a:pPr algn="ctr" eaLnBrk="0" hangingPunct="0"/>
            <a:r>
              <a:rPr lang="en-GB"/>
              <a:t>Production</a:t>
            </a:r>
            <a:endParaRPr lang="en-GB" sz="2000"/>
          </a:p>
        </p:txBody>
      </p:sp>
      <p:sp>
        <p:nvSpPr>
          <p:cNvPr id="13330" name="Line 24"/>
          <p:cNvSpPr>
            <a:spLocks noChangeShapeType="1"/>
          </p:cNvSpPr>
          <p:nvPr/>
        </p:nvSpPr>
        <p:spPr bwMode="auto">
          <a:xfrm rot="16200000">
            <a:off x="5923708" y="5987804"/>
            <a:ext cx="0" cy="533400"/>
          </a:xfrm>
          <a:prstGeom prst="line">
            <a:avLst/>
          </a:prstGeom>
          <a:noFill/>
          <a:ln w="38100">
            <a:solidFill>
              <a:srgbClr val="6699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fr-FR"/>
          </a:p>
        </p:txBody>
      </p:sp>
      <p:sp>
        <p:nvSpPr>
          <p:cNvPr id="13331" name="AutoShape 25"/>
          <p:cNvSpPr>
            <a:spLocks noChangeArrowheads="1"/>
          </p:cNvSpPr>
          <p:nvPr/>
        </p:nvSpPr>
        <p:spPr bwMode="auto">
          <a:xfrm>
            <a:off x="6239620" y="5919541"/>
            <a:ext cx="1619250" cy="609600"/>
          </a:xfrm>
          <a:prstGeom prst="roundRect">
            <a:avLst>
              <a:gd name="adj" fmla="val 16667"/>
            </a:avLst>
          </a:prstGeom>
          <a:solidFill>
            <a:srgbClr val="EBFFFF"/>
          </a:solidFill>
          <a:ln w="19050">
            <a:solidFill>
              <a:srgbClr val="669900"/>
            </a:solidFill>
            <a:round/>
            <a:headEnd/>
            <a:tailEnd/>
          </a:ln>
        </p:spPr>
        <p:txBody>
          <a:bodyPr wrap="none" lIns="90000" tIns="46800" rIns="90000" bIns="46800" anchor="ctr"/>
          <a:lstStyle/>
          <a:p>
            <a:pPr algn="ctr" eaLnBrk="0" hangingPunct="0"/>
            <a:r>
              <a:rPr lang="en-GB" sz="1600" b="1" i="1" dirty="0" smtClean="0"/>
              <a:t>Analyse du Cycle </a:t>
            </a:r>
            <a:br>
              <a:rPr lang="en-GB" sz="1600" b="1" i="1" dirty="0" smtClean="0"/>
            </a:br>
            <a:r>
              <a:rPr lang="en-GB" sz="1600" b="1" i="1" dirty="0" smtClean="0"/>
              <a:t>de Vie (ACV)</a:t>
            </a:r>
            <a:endParaRPr lang="en-GB" sz="1600" b="1" i="1" dirty="0"/>
          </a:p>
        </p:txBody>
      </p:sp>
      <p:sp>
        <p:nvSpPr>
          <p:cNvPr id="13328" name="AutoShape 27"/>
          <p:cNvSpPr>
            <a:spLocks noChangeArrowheads="1"/>
          </p:cNvSpPr>
          <p:nvPr/>
        </p:nvSpPr>
        <p:spPr bwMode="auto">
          <a:xfrm>
            <a:off x="6160245" y="3592266"/>
            <a:ext cx="1619250" cy="609600"/>
          </a:xfrm>
          <a:prstGeom prst="roundRect">
            <a:avLst>
              <a:gd name="adj" fmla="val 16667"/>
            </a:avLst>
          </a:prstGeom>
          <a:solidFill>
            <a:srgbClr val="EBFFFF"/>
          </a:solidFill>
          <a:ln w="19050">
            <a:solidFill>
              <a:srgbClr val="669900"/>
            </a:solidFill>
            <a:round/>
            <a:headEnd/>
            <a:tailEnd/>
          </a:ln>
        </p:spPr>
        <p:txBody>
          <a:bodyPr wrap="none" lIns="90000" tIns="46800" rIns="90000" bIns="46800" anchor="ctr"/>
          <a:lstStyle/>
          <a:p>
            <a:pPr algn="ctr" eaLnBrk="0" hangingPunct="0"/>
            <a:r>
              <a:rPr lang="fr-FR" sz="1600" b="1" i="1" smtClean="0"/>
              <a:t>Compétence</a:t>
            </a:r>
            <a:br>
              <a:rPr lang="fr-FR" sz="1600" b="1" i="1" smtClean="0"/>
            </a:br>
            <a:r>
              <a:rPr lang="fr-FR" sz="1600" b="1" i="1" smtClean="0"/>
              <a:t>Eco – audit</a:t>
            </a:r>
            <a:endParaRPr lang="fr-FR" sz="1600" b="1" i="1"/>
          </a:p>
        </p:txBody>
      </p:sp>
      <p:sp>
        <p:nvSpPr>
          <p:cNvPr id="13329" name="AutoShape 28"/>
          <p:cNvSpPr>
            <a:spLocks/>
          </p:cNvSpPr>
          <p:nvPr/>
        </p:nvSpPr>
        <p:spPr bwMode="auto">
          <a:xfrm>
            <a:off x="5899895" y="2925516"/>
            <a:ext cx="184150" cy="1952625"/>
          </a:xfrm>
          <a:prstGeom prst="rightBrace">
            <a:avLst>
              <a:gd name="adj1" fmla="val 88362"/>
              <a:gd name="adj2" fmla="val 50000"/>
            </a:avLst>
          </a:prstGeom>
          <a:noFill/>
          <a:ln w="28575">
            <a:solidFill>
              <a:srgbClr val="6699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3337" name="AutoShape 15"/>
          <p:cNvSpPr>
            <a:spLocks noChangeArrowheads="1"/>
          </p:cNvSpPr>
          <p:nvPr/>
        </p:nvSpPr>
        <p:spPr bwMode="auto">
          <a:xfrm>
            <a:off x="483023" y="2693593"/>
            <a:ext cx="2848297" cy="2352973"/>
          </a:xfrm>
          <a:prstGeom prst="roundRect">
            <a:avLst>
              <a:gd name="adj" fmla="val 3972"/>
            </a:avLst>
          </a:prstGeom>
          <a:noFill/>
          <a:ln w="19050">
            <a:solidFill>
              <a:srgbClr val="669900"/>
            </a:solidFill>
            <a:round/>
            <a:headEnd/>
            <a:tailEnd/>
          </a:ln>
        </p:spPr>
        <p:txBody>
          <a:bodyPr wrap="square" anchor="ctr">
            <a:spAutoFit/>
          </a:bodyPr>
          <a:lstStyle/>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smtClean="0"/>
          </a:p>
          <a:p>
            <a:pPr eaLnBrk="0" hangingPunct="0">
              <a:spcBef>
                <a:spcPct val="20000"/>
              </a:spcBef>
              <a:spcAft>
                <a:spcPct val="20000"/>
              </a:spcAft>
              <a:buClr>
                <a:srgbClr val="009B9B"/>
              </a:buClr>
              <a:buSzPct val="80000"/>
              <a:buFont typeface="Wingdings" pitchFamily="2" charset="2"/>
              <a:buNone/>
            </a:pPr>
            <a:endParaRPr lang="en-GB" dirty="0"/>
          </a:p>
        </p:txBody>
      </p:sp>
      <p:sp>
        <p:nvSpPr>
          <p:cNvPr id="29" name="Line 18"/>
          <p:cNvSpPr>
            <a:spLocks noChangeShapeType="1"/>
          </p:cNvSpPr>
          <p:nvPr/>
        </p:nvSpPr>
        <p:spPr bwMode="auto">
          <a:xfrm>
            <a:off x="3363343" y="3858147"/>
            <a:ext cx="409302" cy="1960"/>
          </a:xfrm>
          <a:prstGeom prst="line">
            <a:avLst/>
          </a:prstGeom>
          <a:noFill/>
          <a:ln w="38100">
            <a:solidFill>
              <a:srgbClr val="669900"/>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0" name="Line 18"/>
          <p:cNvSpPr>
            <a:spLocks noChangeShapeType="1"/>
          </p:cNvSpPr>
          <p:nvPr/>
        </p:nvSpPr>
        <p:spPr bwMode="auto">
          <a:xfrm>
            <a:off x="3363343" y="4580187"/>
            <a:ext cx="409302" cy="1960"/>
          </a:xfrm>
          <a:prstGeom prst="line">
            <a:avLst/>
          </a:prstGeom>
          <a:noFill/>
          <a:ln w="38100">
            <a:solidFill>
              <a:srgbClr val="669900"/>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Tree>
    <p:extLst>
      <p:ext uri="{BB962C8B-B14F-4D97-AF65-F5344CB8AC3E}">
        <p14:creationId xmlns:p14="http://schemas.microsoft.com/office/powerpoint/2010/main" val="1443088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3394"/>
            <a:ext cx="8229600" cy="634082"/>
          </a:xfrm>
          <a:noFill/>
          <a:extLst>
            <a:ext uri="{909E8E84-426E-40DD-AFC4-6F175D3DCCD1}">
              <a14:hiddenFill xmlns:a14="http://schemas.microsoft.com/office/drawing/2010/main">
                <a:solidFill>
                  <a:srgbClr val="EAEAEA">
                    <a:alpha val="50195"/>
                  </a:srgbClr>
                </a:solidFill>
              </a14:hiddenFill>
            </a:ext>
          </a:extLst>
        </p:spPr>
        <p:txBody>
          <a:bodyPr>
            <a:noAutofit/>
          </a:bodyPr>
          <a:lstStyle/>
          <a:p>
            <a:r>
              <a:rPr lang="en-US" sz="3600" b="1" dirty="0" smtClean="0"/>
              <a:t>Eco-audit pour la conception</a:t>
            </a:r>
          </a:p>
        </p:txBody>
      </p:sp>
      <p:sp>
        <p:nvSpPr>
          <p:cNvPr id="14388" name="Rectangle 7"/>
          <p:cNvSpPr>
            <a:spLocks noChangeArrowheads="1"/>
          </p:cNvSpPr>
          <p:nvPr/>
        </p:nvSpPr>
        <p:spPr bwMode="auto">
          <a:xfrm>
            <a:off x="771526" y="2941638"/>
            <a:ext cx="3581400" cy="25527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89" name="Line 8"/>
          <p:cNvSpPr>
            <a:spLocks noChangeShapeType="1"/>
          </p:cNvSpPr>
          <p:nvPr/>
        </p:nvSpPr>
        <p:spPr bwMode="auto">
          <a:xfrm>
            <a:off x="777876" y="463708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90" name="Line 9"/>
          <p:cNvSpPr>
            <a:spLocks noChangeShapeType="1"/>
          </p:cNvSpPr>
          <p:nvPr/>
        </p:nvSpPr>
        <p:spPr bwMode="auto">
          <a:xfrm>
            <a:off x="777876" y="4849813"/>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91" name="Line 10"/>
          <p:cNvSpPr>
            <a:spLocks noChangeShapeType="1"/>
          </p:cNvSpPr>
          <p:nvPr/>
        </p:nvSpPr>
        <p:spPr bwMode="auto">
          <a:xfrm>
            <a:off x="777876" y="5060950"/>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92" name="Line 11"/>
          <p:cNvSpPr>
            <a:spLocks noChangeShapeType="1"/>
          </p:cNvSpPr>
          <p:nvPr/>
        </p:nvSpPr>
        <p:spPr bwMode="auto">
          <a:xfrm>
            <a:off x="777876" y="5273675"/>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93" name="Line 12"/>
          <p:cNvSpPr>
            <a:spLocks noChangeShapeType="1"/>
          </p:cNvSpPr>
          <p:nvPr/>
        </p:nvSpPr>
        <p:spPr bwMode="auto">
          <a:xfrm>
            <a:off x="777876" y="4425950"/>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94" name="Line 13"/>
          <p:cNvSpPr>
            <a:spLocks noChangeShapeType="1"/>
          </p:cNvSpPr>
          <p:nvPr/>
        </p:nvSpPr>
        <p:spPr bwMode="auto">
          <a:xfrm>
            <a:off x="777876" y="3789363"/>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95" name="Line 14"/>
          <p:cNvSpPr>
            <a:spLocks noChangeShapeType="1"/>
          </p:cNvSpPr>
          <p:nvPr/>
        </p:nvSpPr>
        <p:spPr bwMode="auto">
          <a:xfrm>
            <a:off x="777876" y="3578225"/>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96" name="Line 15"/>
          <p:cNvSpPr>
            <a:spLocks noChangeShapeType="1"/>
          </p:cNvSpPr>
          <p:nvPr/>
        </p:nvSpPr>
        <p:spPr bwMode="auto">
          <a:xfrm>
            <a:off x="777876" y="3365500"/>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97" name="Line 16"/>
          <p:cNvSpPr>
            <a:spLocks noChangeShapeType="1"/>
          </p:cNvSpPr>
          <p:nvPr/>
        </p:nvSpPr>
        <p:spPr bwMode="auto">
          <a:xfrm>
            <a:off x="777876" y="3154363"/>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98" name="Line 17"/>
          <p:cNvSpPr>
            <a:spLocks noChangeShapeType="1"/>
          </p:cNvSpPr>
          <p:nvPr/>
        </p:nvSpPr>
        <p:spPr bwMode="auto">
          <a:xfrm>
            <a:off x="777876" y="400208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99" name="Line 18"/>
          <p:cNvSpPr>
            <a:spLocks noChangeShapeType="1"/>
          </p:cNvSpPr>
          <p:nvPr/>
        </p:nvSpPr>
        <p:spPr bwMode="auto">
          <a:xfrm>
            <a:off x="777876" y="4213225"/>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400" name="Line 19"/>
          <p:cNvSpPr>
            <a:spLocks noChangeShapeType="1"/>
          </p:cNvSpPr>
          <p:nvPr/>
        </p:nvSpPr>
        <p:spPr bwMode="auto">
          <a:xfrm flipV="1">
            <a:off x="1285876" y="2954338"/>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401" name="Line 20"/>
          <p:cNvSpPr>
            <a:spLocks noChangeShapeType="1"/>
          </p:cNvSpPr>
          <p:nvPr/>
        </p:nvSpPr>
        <p:spPr bwMode="auto">
          <a:xfrm flipV="1">
            <a:off x="1797051" y="2954338"/>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402" name="Line 21"/>
          <p:cNvSpPr>
            <a:spLocks noChangeShapeType="1"/>
          </p:cNvSpPr>
          <p:nvPr/>
        </p:nvSpPr>
        <p:spPr bwMode="auto">
          <a:xfrm flipV="1">
            <a:off x="2308226" y="2954338"/>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403" name="Line 22"/>
          <p:cNvSpPr>
            <a:spLocks noChangeShapeType="1"/>
          </p:cNvSpPr>
          <p:nvPr/>
        </p:nvSpPr>
        <p:spPr bwMode="auto">
          <a:xfrm flipV="1">
            <a:off x="2819401" y="2954338"/>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404" name="Line 23"/>
          <p:cNvSpPr>
            <a:spLocks noChangeShapeType="1"/>
          </p:cNvSpPr>
          <p:nvPr/>
        </p:nvSpPr>
        <p:spPr bwMode="auto">
          <a:xfrm flipV="1">
            <a:off x="3330576" y="2954338"/>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405" name="Text Box 25"/>
          <p:cNvSpPr txBox="1">
            <a:spLocks noChangeArrowheads="1"/>
          </p:cNvSpPr>
          <p:nvPr/>
        </p:nvSpPr>
        <p:spPr bwMode="auto">
          <a:xfrm>
            <a:off x="374651" y="2838450"/>
            <a:ext cx="43656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155000"/>
              </a:spcAft>
              <a:buClr>
                <a:srgbClr val="009B9B"/>
              </a:buClr>
              <a:buSzPct val="80000"/>
              <a:buFont typeface="Wingdings" pitchFamily="2" charset="2"/>
              <a:buNone/>
            </a:pPr>
            <a:r>
              <a:rPr lang="en-GB" sz="1000" b="1"/>
              <a:t>600</a:t>
            </a:r>
          </a:p>
          <a:p>
            <a:pPr algn="r">
              <a:spcBef>
                <a:spcPct val="20000"/>
              </a:spcBef>
              <a:spcAft>
                <a:spcPct val="155000"/>
              </a:spcAft>
              <a:buClr>
                <a:srgbClr val="009B9B"/>
              </a:buClr>
              <a:buSzPct val="80000"/>
              <a:buFont typeface="Wingdings" pitchFamily="2" charset="2"/>
              <a:buNone/>
            </a:pPr>
            <a:r>
              <a:rPr lang="en-GB" sz="1000" b="1"/>
              <a:t> 400</a:t>
            </a:r>
          </a:p>
          <a:p>
            <a:pPr algn="r">
              <a:spcBef>
                <a:spcPct val="20000"/>
              </a:spcBef>
              <a:spcAft>
                <a:spcPct val="155000"/>
              </a:spcAft>
              <a:buClr>
                <a:srgbClr val="009B9B"/>
              </a:buClr>
              <a:buSzPct val="80000"/>
              <a:buFont typeface="Wingdings" pitchFamily="2" charset="2"/>
              <a:buNone/>
            </a:pPr>
            <a:r>
              <a:rPr lang="en-GB" sz="1000" b="1"/>
              <a:t> 300</a:t>
            </a:r>
          </a:p>
          <a:p>
            <a:pPr algn="r">
              <a:spcBef>
                <a:spcPct val="20000"/>
              </a:spcBef>
              <a:spcAft>
                <a:spcPct val="155000"/>
              </a:spcAft>
              <a:buClr>
                <a:srgbClr val="009B9B"/>
              </a:buClr>
              <a:buSzPct val="80000"/>
              <a:buFont typeface="Wingdings" pitchFamily="2" charset="2"/>
              <a:buNone/>
            </a:pPr>
            <a:r>
              <a:rPr lang="en-GB" sz="1000" b="1"/>
              <a:t> 200</a:t>
            </a:r>
          </a:p>
          <a:p>
            <a:pPr algn="r">
              <a:spcBef>
                <a:spcPct val="20000"/>
              </a:spcBef>
              <a:spcAft>
                <a:spcPct val="155000"/>
              </a:spcAft>
              <a:buClr>
                <a:srgbClr val="009B9B"/>
              </a:buClr>
              <a:buSzPct val="80000"/>
              <a:buFont typeface="Wingdings" pitchFamily="2" charset="2"/>
              <a:buNone/>
            </a:pPr>
            <a:r>
              <a:rPr lang="en-GB" sz="1000" b="1"/>
              <a:t> 100</a:t>
            </a:r>
          </a:p>
          <a:p>
            <a:pPr algn="r">
              <a:spcBef>
                <a:spcPct val="20000"/>
              </a:spcBef>
              <a:spcAft>
                <a:spcPct val="155000"/>
              </a:spcAft>
              <a:buClr>
                <a:srgbClr val="009B9B"/>
              </a:buClr>
              <a:buSzPct val="80000"/>
              <a:buFont typeface="Wingdings" pitchFamily="2" charset="2"/>
              <a:buNone/>
            </a:pPr>
            <a:r>
              <a:rPr lang="en-GB" sz="1000" b="1"/>
              <a:t>    0</a:t>
            </a:r>
          </a:p>
          <a:p>
            <a:pPr algn="r">
              <a:spcBef>
                <a:spcPct val="20000"/>
              </a:spcBef>
              <a:spcAft>
                <a:spcPct val="155000"/>
              </a:spcAft>
              <a:buClr>
                <a:srgbClr val="009B9B"/>
              </a:buClr>
              <a:buSzPct val="80000"/>
              <a:buFont typeface="Wingdings" pitchFamily="2" charset="2"/>
              <a:buNone/>
            </a:pPr>
            <a:r>
              <a:rPr lang="en-GB" sz="1000" b="1"/>
              <a:t>-100</a:t>
            </a:r>
          </a:p>
        </p:txBody>
      </p:sp>
      <p:sp>
        <p:nvSpPr>
          <p:cNvPr id="14406" name="Text Box 26"/>
          <p:cNvSpPr txBox="1">
            <a:spLocks noChangeArrowheads="1"/>
          </p:cNvSpPr>
          <p:nvPr/>
        </p:nvSpPr>
        <p:spPr bwMode="auto">
          <a:xfrm rot="16200000">
            <a:off x="-258762" y="4100512"/>
            <a:ext cx="1209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dirty="0" err="1" smtClean="0"/>
              <a:t>Energie</a:t>
            </a:r>
            <a:r>
              <a:rPr lang="en-GB" sz="1400" dirty="0" smtClean="0"/>
              <a:t> </a:t>
            </a:r>
            <a:r>
              <a:rPr lang="en-GB" sz="1400" dirty="0"/>
              <a:t>(MJ)</a:t>
            </a:r>
          </a:p>
        </p:txBody>
      </p:sp>
      <p:sp>
        <p:nvSpPr>
          <p:cNvPr id="14407" name="Text Box 27"/>
          <p:cNvSpPr txBox="1">
            <a:spLocks noChangeArrowheads="1"/>
          </p:cNvSpPr>
          <p:nvPr/>
        </p:nvSpPr>
        <p:spPr bwMode="auto">
          <a:xfrm rot="18471160">
            <a:off x="1036638" y="3328987"/>
            <a:ext cx="781050"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err="1" smtClean="0"/>
              <a:t>Matériaux</a:t>
            </a:r>
            <a:endParaRPr lang="en-GB" sz="1000" b="1" dirty="0"/>
          </a:p>
        </p:txBody>
      </p:sp>
      <p:sp>
        <p:nvSpPr>
          <p:cNvPr id="14408" name="Text Box 28"/>
          <p:cNvSpPr txBox="1">
            <a:spLocks noChangeArrowheads="1"/>
          </p:cNvSpPr>
          <p:nvPr/>
        </p:nvSpPr>
        <p:spPr bwMode="auto">
          <a:xfrm rot="18471160">
            <a:off x="1528763" y="4151312"/>
            <a:ext cx="874713"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Fabrication</a:t>
            </a:r>
            <a:endParaRPr lang="en-GB" sz="1000" b="1" dirty="0"/>
          </a:p>
        </p:txBody>
      </p:sp>
      <p:sp>
        <p:nvSpPr>
          <p:cNvPr id="14409" name="Text Box 29"/>
          <p:cNvSpPr txBox="1">
            <a:spLocks noChangeArrowheads="1"/>
          </p:cNvSpPr>
          <p:nvPr/>
        </p:nvSpPr>
        <p:spPr bwMode="auto">
          <a:xfrm rot="18471160">
            <a:off x="2024063" y="4416425"/>
            <a:ext cx="776288" cy="2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a:t>Transport</a:t>
            </a:r>
          </a:p>
        </p:txBody>
      </p:sp>
      <p:sp>
        <p:nvSpPr>
          <p:cNvPr id="14410" name="Text Box 30"/>
          <p:cNvSpPr txBox="1">
            <a:spLocks noChangeArrowheads="1"/>
          </p:cNvSpPr>
          <p:nvPr/>
        </p:nvSpPr>
        <p:spPr bwMode="auto">
          <a:xfrm rot="18471160">
            <a:off x="2570163" y="3776662"/>
            <a:ext cx="803275"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Utilisation</a:t>
            </a:r>
            <a:endParaRPr lang="en-GB" sz="1000" b="1" dirty="0"/>
          </a:p>
        </p:txBody>
      </p:sp>
      <p:sp>
        <p:nvSpPr>
          <p:cNvPr id="14412" name="Rectangle 32"/>
          <p:cNvSpPr>
            <a:spLocks noChangeArrowheads="1"/>
          </p:cNvSpPr>
          <p:nvPr/>
        </p:nvSpPr>
        <p:spPr bwMode="auto">
          <a:xfrm>
            <a:off x="1673226" y="4665663"/>
            <a:ext cx="257175" cy="40005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413" name="Rectangle 33"/>
          <p:cNvSpPr>
            <a:spLocks noChangeArrowheads="1"/>
          </p:cNvSpPr>
          <p:nvPr/>
        </p:nvSpPr>
        <p:spPr bwMode="auto">
          <a:xfrm>
            <a:off x="2162176" y="4846638"/>
            <a:ext cx="257175" cy="219075"/>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414" name="Rectangle 34"/>
          <p:cNvSpPr>
            <a:spLocks noChangeArrowheads="1"/>
          </p:cNvSpPr>
          <p:nvPr/>
        </p:nvSpPr>
        <p:spPr bwMode="auto">
          <a:xfrm>
            <a:off x="2686051" y="4242429"/>
            <a:ext cx="230188" cy="812800"/>
          </a:xfrm>
          <a:prstGeom prst="rect">
            <a:avLst/>
          </a:prstGeom>
          <a:solidFill>
            <a:srgbClr val="FFCC00">
              <a:alpha val="70195"/>
            </a:srgbClr>
          </a:solidFill>
          <a:ln w="9525">
            <a:solidFill>
              <a:schemeClr val="tx1"/>
            </a:solidFill>
            <a:miter lim="800000"/>
            <a:headEnd/>
            <a:tailEnd/>
          </a:ln>
        </p:spPr>
        <p:txBody>
          <a:bodyPr wrap="square" anchor="ctr">
            <a:spAutoFit/>
          </a:bodyPr>
          <a:lstStyle/>
          <a:p>
            <a:pPr eaLnBrk="0" hangingPunct="0">
              <a:spcBef>
                <a:spcPct val="20000"/>
              </a:spcBef>
              <a:spcAft>
                <a:spcPct val="20000"/>
              </a:spcAft>
              <a:buClr>
                <a:srgbClr val="009B9B"/>
              </a:buClr>
              <a:buSzPct val="80000"/>
              <a:buFont typeface="Wingdings" pitchFamily="2" charset="2"/>
              <a:buNone/>
            </a:pPr>
            <a:endParaRPr lang="en-GB" sz="900" dirty="0" smtClean="0"/>
          </a:p>
          <a:p>
            <a:pPr eaLnBrk="0" hangingPunct="0">
              <a:spcBef>
                <a:spcPct val="20000"/>
              </a:spcBef>
              <a:spcAft>
                <a:spcPct val="20000"/>
              </a:spcAft>
              <a:buClr>
                <a:srgbClr val="009B9B"/>
              </a:buClr>
              <a:buSzPct val="80000"/>
              <a:buFont typeface="Wingdings" pitchFamily="2" charset="2"/>
              <a:buNone/>
            </a:pPr>
            <a:endParaRPr lang="en-GB" sz="900" dirty="0" smtClean="0"/>
          </a:p>
          <a:p>
            <a:pPr eaLnBrk="0" hangingPunct="0">
              <a:spcBef>
                <a:spcPct val="20000"/>
              </a:spcBef>
              <a:spcAft>
                <a:spcPct val="20000"/>
              </a:spcAft>
              <a:buClr>
                <a:srgbClr val="009B9B"/>
              </a:buClr>
              <a:buSzPct val="80000"/>
              <a:buFont typeface="Wingdings" pitchFamily="2" charset="2"/>
              <a:buNone/>
            </a:pPr>
            <a:endParaRPr lang="en-GB" sz="900" dirty="0" smtClean="0"/>
          </a:p>
          <a:p>
            <a:pPr eaLnBrk="0" hangingPunct="0">
              <a:spcBef>
                <a:spcPct val="20000"/>
              </a:spcBef>
              <a:spcAft>
                <a:spcPct val="20000"/>
              </a:spcAft>
              <a:buClr>
                <a:srgbClr val="009B9B"/>
              </a:buClr>
              <a:buSzPct val="80000"/>
              <a:buFont typeface="Wingdings" pitchFamily="2" charset="2"/>
              <a:buNone/>
            </a:pPr>
            <a:endParaRPr lang="en-GB" sz="900" dirty="0"/>
          </a:p>
        </p:txBody>
      </p:sp>
      <p:sp>
        <p:nvSpPr>
          <p:cNvPr id="14415" name="Rectangle 36"/>
          <p:cNvSpPr>
            <a:spLocks noChangeArrowheads="1"/>
          </p:cNvSpPr>
          <p:nvPr/>
        </p:nvSpPr>
        <p:spPr bwMode="auto">
          <a:xfrm>
            <a:off x="3197226" y="5019675"/>
            <a:ext cx="257175" cy="42863"/>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416" name="Rectangle 37"/>
          <p:cNvSpPr>
            <a:spLocks noChangeArrowheads="1"/>
          </p:cNvSpPr>
          <p:nvPr/>
        </p:nvSpPr>
        <p:spPr bwMode="auto">
          <a:xfrm>
            <a:off x="1143001" y="3779838"/>
            <a:ext cx="257175" cy="1285875"/>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417" name="Line 69"/>
          <p:cNvSpPr>
            <a:spLocks noChangeShapeType="1"/>
          </p:cNvSpPr>
          <p:nvPr/>
        </p:nvSpPr>
        <p:spPr bwMode="auto">
          <a:xfrm flipV="1">
            <a:off x="3841751" y="2954338"/>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418" name="Text Box 70"/>
          <p:cNvSpPr txBox="1">
            <a:spLocks noChangeArrowheads="1"/>
          </p:cNvSpPr>
          <p:nvPr/>
        </p:nvSpPr>
        <p:spPr bwMode="auto">
          <a:xfrm rot="18471160">
            <a:off x="3563938" y="4618037"/>
            <a:ext cx="831850"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err="1" smtClean="0"/>
              <a:t>Crédit</a:t>
            </a:r>
            <a:r>
              <a:rPr lang="en-GB" sz="1000" b="1" dirty="0" smtClean="0"/>
              <a:t> </a:t>
            </a:r>
            <a:r>
              <a:rPr lang="en-GB" sz="1000" b="1" dirty="0" err="1" smtClean="0"/>
              <a:t>FdV</a:t>
            </a:r>
            <a:endParaRPr lang="en-GB" sz="1000" b="1" dirty="0"/>
          </a:p>
        </p:txBody>
      </p:sp>
      <p:sp>
        <p:nvSpPr>
          <p:cNvPr id="14419" name="Rectangle 35" descr="Wide downward diagonal"/>
          <p:cNvSpPr>
            <a:spLocks noChangeArrowheads="1"/>
          </p:cNvSpPr>
          <p:nvPr/>
        </p:nvSpPr>
        <p:spPr bwMode="auto">
          <a:xfrm>
            <a:off x="3705226" y="5065713"/>
            <a:ext cx="257175" cy="209550"/>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420" name="Line 38"/>
          <p:cNvSpPr>
            <a:spLocks noChangeShapeType="1"/>
          </p:cNvSpPr>
          <p:nvPr/>
        </p:nvSpPr>
        <p:spPr bwMode="auto">
          <a:xfrm>
            <a:off x="762001" y="5065713"/>
            <a:ext cx="3581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411" name="Text Box 31"/>
          <p:cNvSpPr txBox="1">
            <a:spLocks noChangeArrowheads="1"/>
          </p:cNvSpPr>
          <p:nvPr/>
        </p:nvSpPr>
        <p:spPr bwMode="auto">
          <a:xfrm rot="18471160">
            <a:off x="3049588" y="4518025"/>
            <a:ext cx="874713"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Elimination</a:t>
            </a:r>
            <a:endParaRPr lang="en-GB" sz="1000" b="1" dirty="0"/>
          </a:p>
        </p:txBody>
      </p:sp>
      <p:grpSp>
        <p:nvGrpSpPr>
          <p:cNvPr id="3" name="Group 73"/>
          <p:cNvGrpSpPr>
            <a:grpSpLocks/>
          </p:cNvGrpSpPr>
          <p:nvPr/>
        </p:nvGrpSpPr>
        <p:grpSpPr bwMode="auto">
          <a:xfrm>
            <a:off x="4610100" y="2809875"/>
            <a:ext cx="4140200" cy="2787650"/>
            <a:chOff x="2904" y="1770"/>
            <a:chExt cx="2608" cy="1756"/>
          </a:xfrm>
        </p:grpSpPr>
        <p:sp>
          <p:nvSpPr>
            <p:cNvPr id="14359" name="Rectangle 40"/>
            <p:cNvSpPr>
              <a:spLocks noChangeArrowheads="1"/>
            </p:cNvSpPr>
            <p:nvPr/>
          </p:nvSpPr>
          <p:spPr bwMode="auto">
            <a:xfrm>
              <a:off x="3256" y="1847"/>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60" name="Line 41"/>
            <p:cNvSpPr>
              <a:spLocks noChangeShapeType="1"/>
            </p:cNvSpPr>
            <p:nvPr/>
          </p:nvSpPr>
          <p:spPr bwMode="auto">
            <a:xfrm>
              <a:off x="3260" y="3092"/>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61" name="Line 42"/>
            <p:cNvSpPr>
              <a:spLocks noChangeShapeType="1"/>
            </p:cNvSpPr>
            <p:nvPr/>
          </p:nvSpPr>
          <p:spPr bwMode="auto">
            <a:xfrm>
              <a:off x="3260" y="273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62" name="Line 43"/>
            <p:cNvSpPr>
              <a:spLocks noChangeShapeType="1"/>
            </p:cNvSpPr>
            <p:nvPr/>
          </p:nvSpPr>
          <p:spPr bwMode="auto">
            <a:xfrm>
              <a:off x="3260" y="2199"/>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63" name="Line 44"/>
            <p:cNvSpPr>
              <a:spLocks noChangeShapeType="1"/>
            </p:cNvSpPr>
            <p:nvPr/>
          </p:nvSpPr>
          <p:spPr bwMode="auto">
            <a:xfrm>
              <a:off x="3260" y="2021"/>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64" name="Line 45"/>
            <p:cNvSpPr>
              <a:spLocks noChangeShapeType="1"/>
            </p:cNvSpPr>
            <p:nvPr/>
          </p:nvSpPr>
          <p:spPr bwMode="auto">
            <a:xfrm>
              <a:off x="3260" y="2378"/>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65" name="Line 46"/>
            <p:cNvSpPr>
              <a:spLocks noChangeShapeType="1"/>
            </p:cNvSpPr>
            <p:nvPr/>
          </p:nvSpPr>
          <p:spPr bwMode="auto">
            <a:xfrm>
              <a:off x="3260" y="255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66" name="Line 47"/>
            <p:cNvSpPr>
              <a:spLocks noChangeShapeType="1"/>
            </p:cNvSpPr>
            <p:nvPr/>
          </p:nvSpPr>
          <p:spPr bwMode="auto">
            <a:xfrm flipV="1">
              <a:off x="3579" y="1849"/>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67" name="Line 48"/>
            <p:cNvSpPr>
              <a:spLocks noChangeShapeType="1"/>
            </p:cNvSpPr>
            <p:nvPr/>
          </p:nvSpPr>
          <p:spPr bwMode="auto">
            <a:xfrm flipV="1">
              <a:off x="3900" y="1849"/>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68" name="Line 49"/>
            <p:cNvSpPr>
              <a:spLocks noChangeShapeType="1"/>
            </p:cNvSpPr>
            <p:nvPr/>
          </p:nvSpPr>
          <p:spPr bwMode="auto">
            <a:xfrm flipV="1">
              <a:off x="4542" y="1849"/>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69" name="Line 50"/>
            <p:cNvSpPr>
              <a:spLocks noChangeShapeType="1"/>
            </p:cNvSpPr>
            <p:nvPr/>
          </p:nvSpPr>
          <p:spPr bwMode="auto">
            <a:xfrm flipV="1">
              <a:off x="4863" y="1849"/>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70" name="Line 51"/>
            <p:cNvSpPr>
              <a:spLocks noChangeShapeType="1"/>
            </p:cNvSpPr>
            <p:nvPr/>
          </p:nvSpPr>
          <p:spPr bwMode="auto">
            <a:xfrm flipV="1">
              <a:off x="5184" y="1849"/>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71" name="Text Box 53"/>
            <p:cNvSpPr txBox="1">
              <a:spLocks noChangeArrowheads="1"/>
            </p:cNvSpPr>
            <p:nvPr/>
          </p:nvSpPr>
          <p:spPr bwMode="auto">
            <a:xfrm>
              <a:off x="3048" y="1770"/>
              <a:ext cx="226" cy="1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5000"/>
                </a:spcBef>
                <a:spcAft>
                  <a:spcPct val="60000"/>
                </a:spcAft>
                <a:buClr>
                  <a:srgbClr val="009B9B"/>
                </a:buClr>
                <a:buSzPct val="80000"/>
                <a:buFont typeface="Wingdings" pitchFamily="2" charset="2"/>
                <a:buNone/>
              </a:pPr>
              <a:r>
                <a:rPr lang="en-GB" sz="1000" b="1"/>
                <a:t> 16</a:t>
              </a:r>
            </a:p>
            <a:p>
              <a:pPr algn="r">
                <a:spcBef>
                  <a:spcPct val="25000"/>
                </a:spcBef>
                <a:spcAft>
                  <a:spcPct val="60000"/>
                </a:spcAft>
                <a:buClr>
                  <a:srgbClr val="009B9B"/>
                </a:buClr>
                <a:buSzPct val="80000"/>
                <a:buFont typeface="Wingdings" pitchFamily="2" charset="2"/>
                <a:buNone/>
              </a:pPr>
              <a:r>
                <a:rPr lang="en-GB" sz="1000" b="1"/>
                <a:t>14</a:t>
              </a:r>
            </a:p>
            <a:p>
              <a:pPr algn="r">
                <a:spcBef>
                  <a:spcPct val="25000"/>
                </a:spcBef>
                <a:spcAft>
                  <a:spcPct val="60000"/>
                </a:spcAft>
                <a:buClr>
                  <a:srgbClr val="009B9B"/>
                </a:buClr>
                <a:buSzPct val="80000"/>
                <a:buFont typeface="Wingdings" pitchFamily="2" charset="2"/>
                <a:buNone/>
              </a:pPr>
              <a:r>
                <a:rPr lang="en-GB" sz="1000" b="1"/>
                <a:t>12</a:t>
              </a:r>
            </a:p>
            <a:p>
              <a:pPr algn="r">
                <a:spcBef>
                  <a:spcPct val="25000"/>
                </a:spcBef>
                <a:spcAft>
                  <a:spcPct val="60000"/>
                </a:spcAft>
                <a:buClr>
                  <a:srgbClr val="009B9B"/>
                </a:buClr>
                <a:buSzPct val="80000"/>
                <a:buFont typeface="Wingdings" pitchFamily="2" charset="2"/>
                <a:buNone/>
              </a:pPr>
              <a:r>
                <a:rPr lang="en-GB" sz="1000" b="1"/>
                <a:t>10</a:t>
              </a:r>
            </a:p>
            <a:p>
              <a:pPr algn="r">
                <a:spcBef>
                  <a:spcPct val="25000"/>
                </a:spcBef>
                <a:spcAft>
                  <a:spcPct val="60000"/>
                </a:spcAft>
                <a:buClr>
                  <a:srgbClr val="009B9B"/>
                </a:buClr>
                <a:buSzPct val="80000"/>
                <a:buFont typeface="Wingdings" pitchFamily="2" charset="2"/>
                <a:buNone/>
              </a:pPr>
              <a:r>
                <a:rPr lang="en-GB" sz="1000" b="1"/>
                <a:t>8</a:t>
              </a:r>
            </a:p>
            <a:p>
              <a:pPr algn="r">
                <a:spcBef>
                  <a:spcPct val="25000"/>
                </a:spcBef>
                <a:spcAft>
                  <a:spcPct val="60000"/>
                </a:spcAft>
                <a:buClr>
                  <a:srgbClr val="009B9B"/>
                </a:buClr>
                <a:buSzPct val="80000"/>
                <a:buFont typeface="Wingdings" pitchFamily="2" charset="2"/>
                <a:buNone/>
              </a:pPr>
              <a:r>
                <a:rPr lang="en-GB" sz="1000" b="1"/>
                <a:t>6</a:t>
              </a:r>
            </a:p>
            <a:p>
              <a:pPr algn="r">
                <a:spcBef>
                  <a:spcPct val="25000"/>
                </a:spcBef>
                <a:spcAft>
                  <a:spcPct val="60000"/>
                </a:spcAft>
                <a:buClr>
                  <a:srgbClr val="009B9B"/>
                </a:buClr>
                <a:buSzPct val="80000"/>
                <a:buFont typeface="Wingdings" pitchFamily="2" charset="2"/>
                <a:buNone/>
              </a:pPr>
              <a:r>
                <a:rPr lang="en-GB" sz="1000" b="1"/>
                <a:t>4</a:t>
              </a:r>
            </a:p>
            <a:p>
              <a:pPr algn="r">
                <a:spcBef>
                  <a:spcPct val="25000"/>
                </a:spcBef>
                <a:spcAft>
                  <a:spcPct val="60000"/>
                </a:spcAft>
                <a:buClr>
                  <a:srgbClr val="009B9B"/>
                </a:buClr>
                <a:buSzPct val="80000"/>
                <a:buFont typeface="Wingdings" pitchFamily="2" charset="2"/>
                <a:buNone/>
              </a:pPr>
              <a:r>
                <a:rPr lang="en-GB" sz="1000" b="1"/>
                <a:t>2</a:t>
              </a:r>
            </a:p>
            <a:p>
              <a:pPr algn="r">
                <a:spcBef>
                  <a:spcPct val="25000"/>
                </a:spcBef>
                <a:spcAft>
                  <a:spcPct val="60000"/>
                </a:spcAft>
                <a:buClr>
                  <a:srgbClr val="009B9B"/>
                </a:buClr>
                <a:buSzPct val="80000"/>
                <a:buFont typeface="Wingdings" pitchFamily="2" charset="2"/>
                <a:buNone/>
              </a:pPr>
              <a:r>
                <a:rPr lang="en-GB" sz="1000" b="1"/>
                <a:t>0</a:t>
              </a:r>
            </a:p>
            <a:p>
              <a:pPr algn="r">
                <a:spcBef>
                  <a:spcPct val="25000"/>
                </a:spcBef>
                <a:spcAft>
                  <a:spcPct val="60000"/>
                </a:spcAft>
                <a:buClr>
                  <a:srgbClr val="009B9B"/>
                </a:buClr>
                <a:buSzPct val="80000"/>
                <a:buFont typeface="Wingdings" pitchFamily="2" charset="2"/>
                <a:buNone/>
              </a:pPr>
              <a:r>
                <a:rPr lang="en-GB" sz="1000" b="1"/>
                <a:t>-2</a:t>
              </a:r>
            </a:p>
          </p:txBody>
        </p:sp>
        <p:sp>
          <p:nvSpPr>
            <p:cNvPr id="14372" name="Text Box 54"/>
            <p:cNvSpPr txBox="1">
              <a:spLocks noChangeArrowheads="1"/>
            </p:cNvSpPr>
            <p:nvPr/>
          </p:nvSpPr>
          <p:spPr bwMode="auto">
            <a:xfrm rot="16200000">
              <a:off x="2457" y="2492"/>
              <a:ext cx="1087"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dirty="0" smtClean="0"/>
                <a:t>Equivalent C0</a:t>
              </a:r>
              <a:r>
                <a:rPr lang="en-GB" sz="1400" baseline="-25000" dirty="0" smtClean="0"/>
                <a:t>2</a:t>
              </a:r>
              <a:r>
                <a:rPr lang="en-GB" sz="1400" dirty="0" smtClean="0"/>
                <a:t> (</a:t>
              </a:r>
              <a:r>
                <a:rPr lang="en-GB" sz="1400" dirty="0"/>
                <a:t>kg)</a:t>
              </a:r>
            </a:p>
          </p:txBody>
        </p:sp>
        <p:sp>
          <p:nvSpPr>
            <p:cNvPr id="14379" name="Rectangle 61"/>
            <p:cNvSpPr>
              <a:spLocks noChangeArrowheads="1"/>
            </p:cNvSpPr>
            <p:nvPr/>
          </p:nvSpPr>
          <p:spPr bwMode="auto">
            <a:xfrm>
              <a:off x="3824" y="2638"/>
              <a:ext cx="162" cy="63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80" name="Rectangle 62"/>
            <p:cNvSpPr>
              <a:spLocks noChangeArrowheads="1"/>
            </p:cNvSpPr>
            <p:nvPr/>
          </p:nvSpPr>
          <p:spPr bwMode="auto">
            <a:xfrm>
              <a:off x="4144" y="2963"/>
              <a:ext cx="162" cy="31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81" name="Rectangle 64"/>
            <p:cNvSpPr>
              <a:spLocks noChangeArrowheads="1"/>
            </p:cNvSpPr>
            <p:nvPr/>
          </p:nvSpPr>
          <p:spPr bwMode="auto">
            <a:xfrm>
              <a:off x="4778" y="3231"/>
              <a:ext cx="162" cy="36"/>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82" name="Line 65"/>
            <p:cNvSpPr>
              <a:spLocks noChangeShapeType="1"/>
            </p:cNvSpPr>
            <p:nvPr/>
          </p:nvSpPr>
          <p:spPr bwMode="auto">
            <a:xfrm>
              <a:off x="3258" y="290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83" name="Rectangle 66"/>
            <p:cNvSpPr>
              <a:spLocks noChangeArrowheads="1"/>
            </p:cNvSpPr>
            <p:nvPr/>
          </p:nvSpPr>
          <p:spPr bwMode="auto">
            <a:xfrm>
              <a:off x="4468" y="2369"/>
              <a:ext cx="162" cy="906"/>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84" name="Line 71"/>
            <p:cNvSpPr>
              <a:spLocks noChangeShapeType="1"/>
            </p:cNvSpPr>
            <p:nvPr/>
          </p:nvSpPr>
          <p:spPr bwMode="auto">
            <a:xfrm flipV="1">
              <a:off x="4221" y="1849"/>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86" name="Rectangle 63" descr="Wide downward diagonal"/>
            <p:cNvSpPr>
              <a:spLocks noChangeArrowheads="1"/>
            </p:cNvSpPr>
            <p:nvPr/>
          </p:nvSpPr>
          <p:spPr bwMode="auto">
            <a:xfrm>
              <a:off x="5104" y="3275"/>
              <a:ext cx="162" cy="138"/>
            </a:xfrm>
            <a:prstGeom prst="rect">
              <a:avLst/>
            </a:prstGeom>
            <a:pattFill prst="wdDnDiag">
              <a:fgClr>
                <a:srgbClr val="FF99FF"/>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87" name="Line 67"/>
            <p:cNvSpPr>
              <a:spLocks noChangeShapeType="1"/>
            </p:cNvSpPr>
            <p:nvPr/>
          </p:nvSpPr>
          <p:spPr bwMode="auto">
            <a:xfrm>
              <a:off x="3250" y="3273"/>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14352" name="AutoShape 75"/>
          <p:cNvSpPr>
            <a:spLocks noChangeArrowheads="1"/>
          </p:cNvSpPr>
          <p:nvPr/>
        </p:nvSpPr>
        <p:spPr bwMode="auto">
          <a:xfrm>
            <a:off x="942975" y="2990850"/>
            <a:ext cx="2686050" cy="2171700"/>
          </a:xfrm>
          <a:prstGeom prst="roundRect">
            <a:avLst>
              <a:gd name="adj" fmla="val 2972"/>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53" name="AutoShape 76"/>
          <p:cNvSpPr>
            <a:spLocks noChangeArrowheads="1"/>
          </p:cNvSpPr>
          <p:nvPr/>
        </p:nvSpPr>
        <p:spPr bwMode="auto">
          <a:xfrm>
            <a:off x="5349875" y="2997200"/>
            <a:ext cx="2686050" cy="2266950"/>
          </a:xfrm>
          <a:prstGeom prst="roundRect">
            <a:avLst>
              <a:gd name="adj" fmla="val 2972"/>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54" name="Line 78"/>
          <p:cNvSpPr>
            <a:spLocks noChangeShapeType="1"/>
          </p:cNvSpPr>
          <p:nvPr/>
        </p:nvSpPr>
        <p:spPr bwMode="auto">
          <a:xfrm>
            <a:off x="2305050" y="5172075"/>
            <a:ext cx="352425" cy="714375"/>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55" name="Line 79"/>
          <p:cNvSpPr>
            <a:spLocks noChangeShapeType="1"/>
          </p:cNvSpPr>
          <p:nvPr/>
        </p:nvSpPr>
        <p:spPr bwMode="auto">
          <a:xfrm flipH="1">
            <a:off x="4511675" y="5254625"/>
            <a:ext cx="838200" cy="666750"/>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46" name="AutoShape 84"/>
          <p:cNvSpPr>
            <a:spLocks noChangeArrowheads="1"/>
          </p:cNvSpPr>
          <p:nvPr/>
        </p:nvSpPr>
        <p:spPr bwMode="auto">
          <a:xfrm>
            <a:off x="3600450" y="4391025"/>
            <a:ext cx="762000" cy="1000125"/>
          </a:xfrm>
          <a:prstGeom prst="roundRect">
            <a:avLst>
              <a:gd name="adj" fmla="val 7144"/>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47" name="AutoShape 85"/>
          <p:cNvSpPr>
            <a:spLocks noChangeArrowheads="1"/>
          </p:cNvSpPr>
          <p:nvPr/>
        </p:nvSpPr>
        <p:spPr bwMode="auto">
          <a:xfrm>
            <a:off x="7988300" y="4492625"/>
            <a:ext cx="742950" cy="1000125"/>
          </a:xfrm>
          <a:prstGeom prst="roundRect">
            <a:avLst>
              <a:gd name="adj" fmla="val 7144"/>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4350" name="Line 88"/>
          <p:cNvSpPr>
            <a:spLocks noChangeShapeType="1"/>
          </p:cNvSpPr>
          <p:nvPr/>
        </p:nvSpPr>
        <p:spPr bwMode="auto">
          <a:xfrm>
            <a:off x="4359275" y="5372100"/>
            <a:ext cx="600075" cy="552450"/>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4351" name="Line 89"/>
          <p:cNvSpPr>
            <a:spLocks noChangeShapeType="1"/>
          </p:cNvSpPr>
          <p:nvPr/>
        </p:nvSpPr>
        <p:spPr bwMode="auto">
          <a:xfrm flipH="1">
            <a:off x="7404100" y="5461000"/>
            <a:ext cx="581025" cy="438150"/>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85" name="Text Box 27"/>
          <p:cNvSpPr txBox="1">
            <a:spLocks noChangeArrowheads="1"/>
          </p:cNvSpPr>
          <p:nvPr/>
        </p:nvSpPr>
        <p:spPr bwMode="auto">
          <a:xfrm rot="18471160">
            <a:off x="5454438" y="3113699"/>
            <a:ext cx="780983"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err="1" smtClean="0"/>
              <a:t>Matériaux</a:t>
            </a:r>
            <a:endParaRPr lang="en-GB" sz="1000" b="1" dirty="0"/>
          </a:p>
        </p:txBody>
      </p:sp>
      <p:sp>
        <p:nvSpPr>
          <p:cNvPr id="86" name="Text Box 28"/>
          <p:cNvSpPr txBox="1">
            <a:spLocks noChangeArrowheads="1"/>
          </p:cNvSpPr>
          <p:nvPr/>
        </p:nvSpPr>
        <p:spPr bwMode="auto">
          <a:xfrm rot="18471160">
            <a:off x="5947208" y="3654461"/>
            <a:ext cx="873957"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Fabrication</a:t>
            </a:r>
            <a:endParaRPr lang="en-GB" sz="1000" b="1" dirty="0"/>
          </a:p>
        </p:txBody>
      </p:sp>
      <p:sp>
        <p:nvSpPr>
          <p:cNvPr id="87" name="Text Box 29"/>
          <p:cNvSpPr txBox="1">
            <a:spLocks noChangeArrowheads="1"/>
          </p:cNvSpPr>
          <p:nvPr/>
        </p:nvSpPr>
        <p:spPr bwMode="auto">
          <a:xfrm rot="18471160">
            <a:off x="6442130" y="4120295"/>
            <a:ext cx="776288" cy="2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a:t>Transport</a:t>
            </a:r>
          </a:p>
        </p:txBody>
      </p:sp>
      <p:sp>
        <p:nvSpPr>
          <p:cNvPr id="88" name="Text Box 30"/>
          <p:cNvSpPr txBox="1">
            <a:spLocks noChangeArrowheads="1"/>
          </p:cNvSpPr>
          <p:nvPr/>
        </p:nvSpPr>
        <p:spPr bwMode="auto">
          <a:xfrm rot="18471160">
            <a:off x="6987850" y="3194567"/>
            <a:ext cx="803425"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Utilisation</a:t>
            </a:r>
            <a:endParaRPr lang="en-GB" sz="1000" b="1" dirty="0"/>
          </a:p>
        </p:txBody>
      </p:sp>
      <p:sp>
        <p:nvSpPr>
          <p:cNvPr id="89" name="Text Box 70"/>
          <p:cNvSpPr txBox="1">
            <a:spLocks noChangeArrowheads="1"/>
          </p:cNvSpPr>
          <p:nvPr/>
        </p:nvSpPr>
        <p:spPr bwMode="auto">
          <a:xfrm rot="18471160">
            <a:off x="7981790" y="4646119"/>
            <a:ext cx="832279"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err="1" smtClean="0"/>
              <a:t>Crédit</a:t>
            </a:r>
            <a:r>
              <a:rPr lang="en-GB" sz="1000" b="1" dirty="0" smtClean="0"/>
              <a:t> </a:t>
            </a:r>
            <a:r>
              <a:rPr lang="en-GB" sz="1000" b="1" dirty="0" err="1" smtClean="0"/>
              <a:t>FdV</a:t>
            </a:r>
            <a:endParaRPr lang="en-GB" sz="1000" b="1" dirty="0"/>
          </a:p>
        </p:txBody>
      </p:sp>
      <p:sp>
        <p:nvSpPr>
          <p:cNvPr id="90" name="Text Box 31"/>
          <p:cNvSpPr txBox="1">
            <a:spLocks noChangeArrowheads="1"/>
          </p:cNvSpPr>
          <p:nvPr/>
        </p:nvSpPr>
        <p:spPr bwMode="auto">
          <a:xfrm rot="18471160">
            <a:off x="7467657" y="4541494"/>
            <a:ext cx="873957"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Elimination</a:t>
            </a:r>
            <a:endParaRPr lang="en-GB" sz="1000" b="1" dirty="0"/>
          </a:p>
        </p:txBody>
      </p:sp>
      <p:sp>
        <p:nvSpPr>
          <p:cNvPr id="91" name="Text Box 31"/>
          <p:cNvSpPr txBox="1">
            <a:spLocks noChangeArrowheads="1"/>
          </p:cNvSpPr>
          <p:nvPr/>
        </p:nvSpPr>
        <p:spPr bwMode="auto">
          <a:xfrm rot="18471160">
            <a:off x="3060213" y="4471057"/>
            <a:ext cx="873957"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Elimination</a:t>
            </a:r>
            <a:endParaRPr lang="en-GB" sz="1000" b="1" dirty="0"/>
          </a:p>
        </p:txBody>
      </p:sp>
      <p:sp>
        <p:nvSpPr>
          <p:cNvPr id="92" name="Rectangle 60"/>
          <p:cNvSpPr>
            <a:spLocks noChangeArrowheads="1"/>
          </p:cNvSpPr>
          <p:nvPr/>
        </p:nvSpPr>
        <p:spPr bwMode="auto">
          <a:xfrm>
            <a:off x="5580112" y="3522274"/>
            <a:ext cx="257175" cy="1666875"/>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93" name="Text Box 3"/>
          <p:cNvSpPr txBox="1">
            <a:spLocks noChangeArrowheads="1"/>
          </p:cNvSpPr>
          <p:nvPr/>
        </p:nvSpPr>
        <p:spPr bwMode="auto">
          <a:xfrm>
            <a:off x="641170" y="838453"/>
            <a:ext cx="88273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pPr>
              <a:spcBef>
                <a:spcPct val="50000"/>
              </a:spcBef>
              <a:buClr>
                <a:schemeClr val="accent1"/>
              </a:buClr>
            </a:pPr>
            <a:r>
              <a:rPr lang="fr-FR" b="1" dirty="0" smtClean="0"/>
              <a:t>Besoin:</a:t>
            </a:r>
            <a:r>
              <a:rPr lang="fr-FR" b="1" dirty="0" smtClean="0">
                <a:solidFill>
                  <a:schemeClr val="accent1"/>
                </a:solidFill>
              </a:rPr>
              <a:t> </a:t>
            </a:r>
            <a:r>
              <a:rPr lang="fr-FR" dirty="0" smtClean="0"/>
              <a:t> Un </a:t>
            </a:r>
            <a:r>
              <a:rPr lang="fr-FR" b="1" dirty="0" smtClean="0">
                <a:solidFill>
                  <a:srgbClr val="CC0000"/>
                </a:solidFill>
              </a:rPr>
              <a:t>Eco-audit</a:t>
            </a:r>
            <a:r>
              <a:rPr lang="fr-FR" dirty="0" smtClean="0"/>
              <a:t> rapide et suffisamment précis pour aider à la 	 	  	  prise de décision.</a:t>
            </a:r>
          </a:p>
        </p:txBody>
      </p:sp>
      <p:sp>
        <p:nvSpPr>
          <p:cNvPr id="94" name="Text Box 5"/>
          <p:cNvSpPr txBox="1">
            <a:spLocks noChangeArrowheads="1"/>
          </p:cNvSpPr>
          <p:nvPr/>
        </p:nvSpPr>
        <p:spPr bwMode="auto">
          <a:xfrm>
            <a:off x="2020675" y="2177106"/>
            <a:ext cx="4844954"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pPr>
              <a:lnSpc>
                <a:spcPct val="120000"/>
              </a:lnSpc>
              <a:spcBef>
                <a:spcPct val="0"/>
              </a:spcBef>
              <a:spcAft>
                <a:spcPct val="0"/>
              </a:spcAft>
              <a:buClr>
                <a:srgbClr val="CC0000"/>
              </a:buClr>
              <a:buSzPct val="105000"/>
              <a:buFont typeface="Wingdings" pitchFamily="2" charset="2"/>
              <a:buChar char="§"/>
            </a:pPr>
            <a:r>
              <a:rPr lang="fr-FR" b="1" dirty="0" smtClean="0">
                <a:solidFill>
                  <a:srgbClr val="CC0000"/>
                </a:solidFill>
              </a:rPr>
              <a:t>   Distinguer les phases de vie du produit</a:t>
            </a:r>
            <a:endParaRPr lang="fr-FR" i="1" dirty="0"/>
          </a:p>
        </p:txBody>
      </p:sp>
      <p:sp>
        <p:nvSpPr>
          <p:cNvPr id="95" name="Rectangle 94"/>
          <p:cNvSpPr/>
          <p:nvPr/>
        </p:nvSpPr>
        <p:spPr>
          <a:xfrm>
            <a:off x="611560" y="1735931"/>
            <a:ext cx="2295821" cy="369332"/>
          </a:xfrm>
          <a:prstGeom prst="rect">
            <a:avLst/>
          </a:prstGeom>
        </p:spPr>
        <p:txBody>
          <a:bodyPr wrap="none">
            <a:spAutoFit/>
          </a:bodyPr>
          <a:lstStyle/>
          <a:p>
            <a:pPr>
              <a:buClr>
                <a:srgbClr val="FF0000"/>
              </a:buClr>
              <a:buFont typeface="Wingdings" pitchFamily="2" charset="2"/>
              <a:buChar char="§"/>
            </a:pPr>
            <a:r>
              <a:rPr lang="fr-FR" dirty="0" smtClean="0"/>
              <a:t> Ressource – </a:t>
            </a:r>
            <a:r>
              <a:rPr lang="fr-FR" i="1" dirty="0" smtClean="0">
                <a:solidFill>
                  <a:srgbClr val="CC0000"/>
                </a:solidFill>
              </a:rPr>
              <a:t>énergie</a:t>
            </a:r>
            <a:endParaRPr lang="fr-FR" dirty="0"/>
          </a:p>
        </p:txBody>
      </p:sp>
      <p:sp>
        <p:nvSpPr>
          <p:cNvPr id="96" name="Rectangle 95"/>
          <p:cNvSpPr/>
          <p:nvPr/>
        </p:nvSpPr>
        <p:spPr>
          <a:xfrm>
            <a:off x="4896958" y="1722283"/>
            <a:ext cx="2945615" cy="369332"/>
          </a:xfrm>
          <a:prstGeom prst="rect">
            <a:avLst/>
          </a:prstGeom>
        </p:spPr>
        <p:txBody>
          <a:bodyPr wrap="none">
            <a:spAutoFit/>
          </a:bodyPr>
          <a:lstStyle/>
          <a:p>
            <a:pPr>
              <a:buClr>
                <a:srgbClr val="FF0000"/>
              </a:buClr>
              <a:buFont typeface="Wingdings" pitchFamily="2" charset="2"/>
              <a:buChar char="§"/>
            </a:pPr>
            <a:r>
              <a:rPr lang="fr-FR" dirty="0" smtClean="0"/>
              <a:t>  Emission </a:t>
            </a:r>
            <a:r>
              <a:rPr lang="fr-FR" i="1" dirty="0" smtClean="0"/>
              <a:t>– </a:t>
            </a:r>
            <a:r>
              <a:rPr lang="fr-FR" i="1" dirty="0" smtClean="0">
                <a:solidFill>
                  <a:srgbClr val="CC0000"/>
                </a:solidFill>
              </a:rPr>
              <a:t>L’équivalent CO</a:t>
            </a:r>
            <a:r>
              <a:rPr lang="fr-FR" i="1" baseline="-25000" dirty="0" smtClean="0">
                <a:solidFill>
                  <a:srgbClr val="CC0000"/>
                </a:solidFill>
              </a:rPr>
              <a:t>2</a:t>
            </a:r>
            <a:endParaRPr lang="fr-FR" dirty="0"/>
          </a:p>
        </p:txBody>
      </p:sp>
      <p:sp>
        <p:nvSpPr>
          <p:cNvPr id="97" name="AutoShape 81"/>
          <p:cNvSpPr>
            <a:spLocks noChangeArrowheads="1"/>
          </p:cNvSpPr>
          <p:nvPr/>
        </p:nvSpPr>
        <p:spPr bwMode="auto">
          <a:xfrm>
            <a:off x="1187624" y="5922420"/>
            <a:ext cx="3456384" cy="818948"/>
          </a:xfrm>
          <a:prstGeom prst="roundRect">
            <a:avLst>
              <a:gd name="adj" fmla="val 16667"/>
            </a:avLst>
          </a:prstGeom>
          <a:noFill/>
          <a:ln w="28575">
            <a:solidFill>
              <a:srgbClr val="33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0"/>
              </a:spcBef>
              <a:spcAft>
                <a:spcPct val="15000"/>
              </a:spcAft>
            </a:pPr>
            <a:r>
              <a:rPr lang="fr-FR" sz="1400" dirty="0" smtClean="0"/>
              <a:t>Ces graphiques présentent l’énergie et le CO</a:t>
            </a:r>
            <a:r>
              <a:rPr lang="fr-FR" sz="1400" baseline="-25000" dirty="0" smtClean="0"/>
              <a:t>2</a:t>
            </a:r>
            <a:r>
              <a:rPr lang="fr-FR" sz="1400" dirty="0" smtClean="0"/>
              <a:t> consommé durant la vie du produit.</a:t>
            </a:r>
          </a:p>
          <a:p>
            <a:pPr>
              <a:spcBef>
                <a:spcPct val="0"/>
              </a:spcBef>
              <a:spcAft>
                <a:spcPct val="15000"/>
              </a:spcAft>
            </a:pPr>
            <a:r>
              <a:rPr lang="fr-FR" sz="1100" dirty="0" smtClean="0"/>
              <a:t>(Comme prescrit dans l’ISO 14040 &amp; la PAS 2050)</a:t>
            </a:r>
          </a:p>
        </p:txBody>
      </p:sp>
      <p:sp>
        <p:nvSpPr>
          <p:cNvPr id="98" name="AutoShape 86"/>
          <p:cNvSpPr>
            <a:spLocks noChangeArrowheads="1"/>
          </p:cNvSpPr>
          <p:nvPr/>
        </p:nvSpPr>
        <p:spPr bwMode="auto">
          <a:xfrm>
            <a:off x="4784917" y="5934339"/>
            <a:ext cx="3243467" cy="807029"/>
          </a:xfrm>
          <a:prstGeom prst="roundRect">
            <a:avLst>
              <a:gd name="adj" fmla="val 16667"/>
            </a:avLst>
          </a:prstGeom>
          <a:noFill/>
          <a:ln w="28575">
            <a:solidFill>
              <a:srgbClr val="33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0"/>
              </a:spcBef>
              <a:spcAft>
                <a:spcPct val="10000"/>
              </a:spcAft>
            </a:pPr>
            <a:r>
              <a:rPr lang="fr-FR" sz="1400" dirty="0" smtClean="0"/>
              <a:t>Ces parties représentent les bénéfices potentiels en fin de vie du produit.</a:t>
            </a:r>
          </a:p>
          <a:p>
            <a:pPr>
              <a:spcBef>
                <a:spcPct val="0"/>
              </a:spcBef>
              <a:spcAft>
                <a:spcPct val="10000"/>
              </a:spcAft>
            </a:pPr>
            <a:r>
              <a:rPr lang="fr-FR" sz="1100" dirty="0" smtClean="0"/>
              <a:t>(Ce qui peut être potentiellement récupérable)</a:t>
            </a:r>
          </a:p>
        </p:txBody>
      </p:sp>
    </p:spTree>
    <p:extLst>
      <p:ext uri="{BB962C8B-B14F-4D97-AF65-F5344CB8AC3E}">
        <p14:creationId xmlns:p14="http://schemas.microsoft.com/office/powerpoint/2010/main" val="138082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5"/>
                                        </p:tgtEl>
                                        <p:attrNameLst>
                                          <p:attrName>style.visibility</p:attrName>
                                        </p:attrNameLst>
                                      </p:cBhvr>
                                      <p:to>
                                        <p:strVal val="visible"/>
                                      </p:to>
                                    </p:set>
                                    <p:anim calcmode="lin" valueType="num">
                                      <p:cBhvr additive="base">
                                        <p:cTn id="13" dur="500" fill="hold"/>
                                        <p:tgtEl>
                                          <p:spTgt spid="95"/>
                                        </p:tgtEl>
                                        <p:attrNameLst>
                                          <p:attrName>ppt_x</p:attrName>
                                        </p:attrNameLst>
                                      </p:cBhvr>
                                      <p:tavLst>
                                        <p:tav tm="0">
                                          <p:val>
                                            <p:strVal val="#ppt_x"/>
                                          </p:val>
                                        </p:tav>
                                        <p:tav tm="100000">
                                          <p:val>
                                            <p:strVal val="#ppt_x"/>
                                          </p:val>
                                        </p:tav>
                                      </p:tavLst>
                                    </p:anim>
                                    <p:anim calcmode="lin" valueType="num">
                                      <p:cBhvr additive="base">
                                        <p:cTn id="14"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6"/>
                                        </p:tgtEl>
                                        <p:attrNameLst>
                                          <p:attrName>style.visibility</p:attrName>
                                        </p:attrNameLst>
                                      </p:cBhvr>
                                      <p:to>
                                        <p:strVal val="visible"/>
                                      </p:to>
                                    </p:set>
                                    <p:anim calcmode="lin" valueType="num">
                                      <p:cBhvr additive="base">
                                        <p:cTn id="19" dur="500" fill="hold"/>
                                        <p:tgtEl>
                                          <p:spTgt spid="96"/>
                                        </p:tgtEl>
                                        <p:attrNameLst>
                                          <p:attrName>ppt_x</p:attrName>
                                        </p:attrNameLst>
                                      </p:cBhvr>
                                      <p:tavLst>
                                        <p:tav tm="0">
                                          <p:val>
                                            <p:strVal val="#ppt_x"/>
                                          </p:val>
                                        </p:tav>
                                        <p:tav tm="100000">
                                          <p:val>
                                            <p:strVal val="#ppt_x"/>
                                          </p:val>
                                        </p:tav>
                                      </p:tavLst>
                                    </p:anim>
                                    <p:anim calcmode="lin" valueType="num">
                                      <p:cBhvr additive="base">
                                        <p:cTn id="20"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additive="base">
                                        <p:cTn id="25" dur="500" fill="hold"/>
                                        <p:tgtEl>
                                          <p:spTgt spid="94"/>
                                        </p:tgtEl>
                                        <p:attrNameLst>
                                          <p:attrName>ppt_x</p:attrName>
                                        </p:attrNameLst>
                                      </p:cBhvr>
                                      <p:tavLst>
                                        <p:tav tm="0">
                                          <p:val>
                                            <p:strVal val="#ppt_x"/>
                                          </p:val>
                                        </p:tav>
                                        <p:tav tm="100000">
                                          <p:val>
                                            <p:strVal val="#ppt_x"/>
                                          </p:val>
                                        </p:tav>
                                      </p:tavLst>
                                    </p:anim>
                                    <p:anim calcmode="lin" valueType="num">
                                      <p:cBhvr additive="base">
                                        <p:cTn id="26"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4388"/>
                                        </p:tgtEl>
                                        <p:attrNameLst>
                                          <p:attrName>style.visibility</p:attrName>
                                        </p:attrNameLst>
                                      </p:cBhvr>
                                      <p:to>
                                        <p:strVal val="visible"/>
                                      </p:to>
                                    </p:set>
                                    <p:anim calcmode="lin" valueType="num">
                                      <p:cBhvr>
                                        <p:cTn id="31" dur="500" fill="hold"/>
                                        <p:tgtEl>
                                          <p:spTgt spid="14388"/>
                                        </p:tgtEl>
                                        <p:attrNameLst>
                                          <p:attrName>ppt_w</p:attrName>
                                        </p:attrNameLst>
                                      </p:cBhvr>
                                      <p:tavLst>
                                        <p:tav tm="0">
                                          <p:val>
                                            <p:fltVal val="0"/>
                                          </p:val>
                                        </p:tav>
                                        <p:tav tm="100000">
                                          <p:val>
                                            <p:strVal val="#ppt_w"/>
                                          </p:val>
                                        </p:tav>
                                      </p:tavLst>
                                    </p:anim>
                                    <p:anim calcmode="lin" valueType="num">
                                      <p:cBhvr>
                                        <p:cTn id="32" dur="500" fill="hold"/>
                                        <p:tgtEl>
                                          <p:spTgt spid="14388"/>
                                        </p:tgtEl>
                                        <p:attrNameLst>
                                          <p:attrName>ppt_h</p:attrName>
                                        </p:attrNameLst>
                                      </p:cBhvr>
                                      <p:tavLst>
                                        <p:tav tm="0">
                                          <p:val>
                                            <p:fltVal val="0"/>
                                          </p:val>
                                        </p:tav>
                                        <p:tav tm="100000">
                                          <p:val>
                                            <p:strVal val="#ppt_h"/>
                                          </p:val>
                                        </p:tav>
                                      </p:tavLst>
                                    </p:anim>
                                    <p:animEffect transition="in" filter="fade">
                                      <p:cBhvr>
                                        <p:cTn id="33" dur="500"/>
                                        <p:tgtEl>
                                          <p:spTgt spid="1438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4389"/>
                                        </p:tgtEl>
                                        <p:attrNameLst>
                                          <p:attrName>style.visibility</p:attrName>
                                        </p:attrNameLst>
                                      </p:cBhvr>
                                      <p:to>
                                        <p:strVal val="visible"/>
                                      </p:to>
                                    </p:set>
                                    <p:anim calcmode="lin" valueType="num">
                                      <p:cBhvr>
                                        <p:cTn id="36" dur="500" fill="hold"/>
                                        <p:tgtEl>
                                          <p:spTgt spid="14389"/>
                                        </p:tgtEl>
                                        <p:attrNameLst>
                                          <p:attrName>ppt_w</p:attrName>
                                        </p:attrNameLst>
                                      </p:cBhvr>
                                      <p:tavLst>
                                        <p:tav tm="0">
                                          <p:val>
                                            <p:fltVal val="0"/>
                                          </p:val>
                                        </p:tav>
                                        <p:tav tm="100000">
                                          <p:val>
                                            <p:strVal val="#ppt_w"/>
                                          </p:val>
                                        </p:tav>
                                      </p:tavLst>
                                    </p:anim>
                                    <p:anim calcmode="lin" valueType="num">
                                      <p:cBhvr>
                                        <p:cTn id="37" dur="500" fill="hold"/>
                                        <p:tgtEl>
                                          <p:spTgt spid="14389"/>
                                        </p:tgtEl>
                                        <p:attrNameLst>
                                          <p:attrName>ppt_h</p:attrName>
                                        </p:attrNameLst>
                                      </p:cBhvr>
                                      <p:tavLst>
                                        <p:tav tm="0">
                                          <p:val>
                                            <p:fltVal val="0"/>
                                          </p:val>
                                        </p:tav>
                                        <p:tav tm="100000">
                                          <p:val>
                                            <p:strVal val="#ppt_h"/>
                                          </p:val>
                                        </p:tav>
                                      </p:tavLst>
                                    </p:anim>
                                    <p:animEffect transition="in" filter="fade">
                                      <p:cBhvr>
                                        <p:cTn id="38" dur="500"/>
                                        <p:tgtEl>
                                          <p:spTgt spid="1438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390"/>
                                        </p:tgtEl>
                                        <p:attrNameLst>
                                          <p:attrName>style.visibility</p:attrName>
                                        </p:attrNameLst>
                                      </p:cBhvr>
                                      <p:to>
                                        <p:strVal val="visible"/>
                                      </p:to>
                                    </p:set>
                                    <p:anim calcmode="lin" valueType="num">
                                      <p:cBhvr>
                                        <p:cTn id="41" dur="500" fill="hold"/>
                                        <p:tgtEl>
                                          <p:spTgt spid="14390"/>
                                        </p:tgtEl>
                                        <p:attrNameLst>
                                          <p:attrName>ppt_w</p:attrName>
                                        </p:attrNameLst>
                                      </p:cBhvr>
                                      <p:tavLst>
                                        <p:tav tm="0">
                                          <p:val>
                                            <p:fltVal val="0"/>
                                          </p:val>
                                        </p:tav>
                                        <p:tav tm="100000">
                                          <p:val>
                                            <p:strVal val="#ppt_w"/>
                                          </p:val>
                                        </p:tav>
                                      </p:tavLst>
                                    </p:anim>
                                    <p:anim calcmode="lin" valueType="num">
                                      <p:cBhvr>
                                        <p:cTn id="42" dur="500" fill="hold"/>
                                        <p:tgtEl>
                                          <p:spTgt spid="14390"/>
                                        </p:tgtEl>
                                        <p:attrNameLst>
                                          <p:attrName>ppt_h</p:attrName>
                                        </p:attrNameLst>
                                      </p:cBhvr>
                                      <p:tavLst>
                                        <p:tav tm="0">
                                          <p:val>
                                            <p:fltVal val="0"/>
                                          </p:val>
                                        </p:tav>
                                        <p:tav tm="100000">
                                          <p:val>
                                            <p:strVal val="#ppt_h"/>
                                          </p:val>
                                        </p:tav>
                                      </p:tavLst>
                                    </p:anim>
                                    <p:animEffect transition="in" filter="fade">
                                      <p:cBhvr>
                                        <p:cTn id="43" dur="500"/>
                                        <p:tgtEl>
                                          <p:spTgt spid="1439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391"/>
                                        </p:tgtEl>
                                        <p:attrNameLst>
                                          <p:attrName>style.visibility</p:attrName>
                                        </p:attrNameLst>
                                      </p:cBhvr>
                                      <p:to>
                                        <p:strVal val="visible"/>
                                      </p:to>
                                    </p:set>
                                    <p:anim calcmode="lin" valueType="num">
                                      <p:cBhvr>
                                        <p:cTn id="46" dur="500" fill="hold"/>
                                        <p:tgtEl>
                                          <p:spTgt spid="14391"/>
                                        </p:tgtEl>
                                        <p:attrNameLst>
                                          <p:attrName>ppt_w</p:attrName>
                                        </p:attrNameLst>
                                      </p:cBhvr>
                                      <p:tavLst>
                                        <p:tav tm="0">
                                          <p:val>
                                            <p:fltVal val="0"/>
                                          </p:val>
                                        </p:tav>
                                        <p:tav tm="100000">
                                          <p:val>
                                            <p:strVal val="#ppt_w"/>
                                          </p:val>
                                        </p:tav>
                                      </p:tavLst>
                                    </p:anim>
                                    <p:anim calcmode="lin" valueType="num">
                                      <p:cBhvr>
                                        <p:cTn id="47" dur="500" fill="hold"/>
                                        <p:tgtEl>
                                          <p:spTgt spid="14391"/>
                                        </p:tgtEl>
                                        <p:attrNameLst>
                                          <p:attrName>ppt_h</p:attrName>
                                        </p:attrNameLst>
                                      </p:cBhvr>
                                      <p:tavLst>
                                        <p:tav tm="0">
                                          <p:val>
                                            <p:fltVal val="0"/>
                                          </p:val>
                                        </p:tav>
                                        <p:tav tm="100000">
                                          <p:val>
                                            <p:strVal val="#ppt_h"/>
                                          </p:val>
                                        </p:tav>
                                      </p:tavLst>
                                    </p:anim>
                                    <p:animEffect transition="in" filter="fade">
                                      <p:cBhvr>
                                        <p:cTn id="48" dur="500"/>
                                        <p:tgtEl>
                                          <p:spTgt spid="1439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392"/>
                                        </p:tgtEl>
                                        <p:attrNameLst>
                                          <p:attrName>style.visibility</p:attrName>
                                        </p:attrNameLst>
                                      </p:cBhvr>
                                      <p:to>
                                        <p:strVal val="visible"/>
                                      </p:to>
                                    </p:set>
                                    <p:anim calcmode="lin" valueType="num">
                                      <p:cBhvr>
                                        <p:cTn id="51" dur="500" fill="hold"/>
                                        <p:tgtEl>
                                          <p:spTgt spid="14392"/>
                                        </p:tgtEl>
                                        <p:attrNameLst>
                                          <p:attrName>ppt_w</p:attrName>
                                        </p:attrNameLst>
                                      </p:cBhvr>
                                      <p:tavLst>
                                        <p:tav tm="0">
                                          <p:val>
                                            <p:fltVal val="0"/>
                                          </p:val>
                                        </p:tav>
                                        <p:tav tm="100000">
                                          <p:val>
                                            <p:strVal val="#ppt_w"/>
                                          </p:val>
                                        </p:tav>
                                      </p:tavLst>
                                    </p:anim>
                                    <p:anim calcmode="lin" valueType="num">
                                      <p:cBhvr>
                                        <p:cTn id="52" dur="500" fill="hold"/>
                                        <p:tgtEl>
                                          <p:spTgt spid="14392"/>
                                        </p:tgtEl>
                                        <p:attrNameLst>
                                          <p:attrName>ppt_h</p:attrName>
                                        </p:attrNameLst>
                                      </p:cBhvr>
                                      <p:tavLst>
                                        <p:tav tm="0">
                                          <p:val>
                                            <p:fltVal val="0"/>
                                          </p:val>
                                        </p:tav>
                                        <p:tav tm="100000">
                                          <p:val>
                                            <p:strVal val="#ppt_h"/>
                                          </p:val>
                                        </p:tav>
                                      </p:tavLst>
                                    </p:anim>
                                    <p:animEffect transition="in" filter="fade">
                                      <p:cBhvr>
                                        <p:cTn id="53" dur="500"/>
                                        <p:tgtEl>
                                          <p:spTgt spid="1439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4393"/>
                                        </p:tgtEl>
                                        <p:attrNameLst>
                                          <p:attrName>style.visibility</p:attrName>
                                        </p:attrNameLst>
                                      </p:cBhvr>
                                      <p:to>
                                        <p:strVal val="visible"/>
                                      </p:to>
                                    </p:set>
                                    <p:anim calcmode="lin" valueType="num">
                                      <p:cBhvr>
                                        <p:cTn id="56" dur="500" fill="hold"/>
                                        <p:tgtEl>
                                          <p:spTgt spid="14393"/>
                                        </p:tgtEl>
                                        <p:attrNameLst>
                                          <p:attrName>ppt_w</p:attrName>
                                        </p:attrNameLst>
                                      </p:cBhvr>
                                      <p:tavLst>
                                        <p:tav tm="0">
                                          <p:val>
                                            <p:fltVal val="0"/>
                                          </p:val>
                                        </p:tav>
                                        <p:tav tm="100000">
                                          <p:val>
                                            <p:strVal val="#ppt_w"/>
                                          </p:val>
                                        </p:tav>
                                      </p:tavLst>
                                    </p:anim>
                                    <p:anim calcmode="lin" valueType="num">
                                      <p:cBhvr>
                                        <p:cTn id="57" dur="500" fill="hold"/>
                                        <p:tgtEl>
                                          <p:spTgt spid="14393"/>
                                        </p:tgtEl>
                                        <p:attrNameLst>
                                          <p:attrName>ppt_h</p:attrName>
                                        </p:attrNameLst>
                                      </p:cBhvr>
                                      <p:tavLst>
                                        <p:tav tm="0">
                                          <p:val>
                                            <p:fltVal val="0"/>
                                          </p:val>
                                        </p:tav>
                                        <p:tav tm="100000">
                                          <p:val>
                                            <p:strVal val="#ppt_h"/>
                                          </p:val>
                                        </p:tav>
                                      </p:tavLst>
                                    </p:anim>
                                    <p:animEffect transition="in" filter="fade">
                                      <p:cBhvr>
                                        <p:cTn id="58" dur="500"/>
                                        <p:tgtEl>
                                          <p:spTgt spid="1439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4394"/>
                                        </p:tgtEl>
                                        <p:attrNameLst>
                                          <p:attrName>style.visibility</p:attrName>
                                        </p:attrNameLst>
                                      </p:cBhvr>
                                      <p:to>
                                        <p:strVal val="visible"/>
                                      </p:to>
                                    </p:set>
                                    <p:anim calcmode="lin" valueType="num">
                                      <p:cBhvr>
                                        <p:cTn id="61" dur="500" fill="hold"/>
                                        <p:tgtEl>
                                          <p:spTgt spid="14394"/>
                                        </p:tgtEl>
                                        <p:attrNameLst>
                                          <p:attrName>ppt_w</p:attrName>
                                        </p:attrNameLst>
                                      </p:cBhvr>
                                      <p:tavLst>
                                        <p:tav tm="0">
                                          <p:val>
                                            <p:fltVal val="0"/>
                                          </p:val>
                                        </p:tav>
                                        <p:tav tm="100000">
                                          <p:val>
                                            <p:strVal val="#ppt_w"/>
                                          </p:val>
                                        </p:tav>
                                      </p:tavLst>
                                    </p:anim>
                                    <p:anim calcmode="lin" valueType="num">
                                      <p:cBhvr>
                                        <p:cTn id="62" dur="500" fill="hold"/>
                                        <p:tgtEl>
                                          <p:spTgt spid="14394"/>
                                        </p:tgtEl>
                                        <p:attrNameLst>
                                          <p:attrName>ppt_h</p:attrName>
                                        </p:attrNameLst>
                                      </p:cBhvr>
                                      <p:tavLst>
                                        <p:tav tm="0">
                                          <p:val>
                                            <p:fltVal val="0"/>
                                          </p:val>
                                        </p:tav>
                                        <p:tav tm="100000">
                                          <p:val>
                                            <p:strVal val="#ppt_h"/>
                                          </p:val>
                                        </p:tav>
                                      </p:tavLst>
                                    </p:anim>
                                    <p:animEffect transition="in" filter="fade">
                                      <p:cBhvr>
                                        <p:cTn id="63" dur="500"/>
                                        <p:tgtEl>
                                          <p:spTgt spid="14394"/>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4395"/>
                                        </p:tgtEl>
                                        <p:attrNameLst>
                                          <p:attrName>style.visibility</p:attrName>
                                        </p:attrNameLst>
                                      </p:cBhvr>
                                      <p:to>
                                        <p:strVal val="visible"/>
                                      </p:to>
                                    </p:set>
                                    <p:anim calcmode="lin" valueType="num">
                                      <p:cBhvr>
                                        <p:cTn id="66" dur="500" fill="hold"/>
                                        <p:tgtEl>
                                          <p:spTgt spid="14395"/>
                                        </p:tgtEl>
                                        <p:attrNameLst>
                                          <p:attrName>ppt_w</p:attrName>
                                        </p:attrNameLst>
                                      </p:cBhvr>
                                      <p:tavLst>
                                        <p:tav tm="0">
                                          <p:val>
                                            <p:fltVal val="0"/>
                                          </p:val>
                                        </p:tav>
                                        <p:tav tm="100000">
                                          <p:val>
                                            <p:strVal val="#ppt_w"/>
                                          </p:val>
                                        </p:tav>
                                      </p:tavLst>
                                    </p:anim>
                                    <p:anim calcmode="lin" valueType="num">
                                      <p:cBhvr>
                                        <p:cTn id="67" dur="500" fill="hold"/>
                                        <p:tgtEl>
                                          <p:spTgt spid="14395"/>
                                        </p:tgtEl>
                                        <p:attrNameLst>
                                          <p:attrName>ppt_h</p:attrName>
                                        </p:attrNameLst>
                                      </p:cBhvr>
                                      <p:tavLst>
                                        <p:tav tm="0">
                                          <p:val>
                                            <p:fltVal val="0"/>
                                          </p:val>
                                        </p:tav>
                                        <p:tav tm="100000">
                                          <p:val>
                                            <p:strVal val="#ppt_h"/>
                                          </p:val>
                                        </p:tav>
                                      </p:tavLst>
                                    </p:anim>
                                    <p:animEffect transition="in" filter="fade">
                                      <p:cBhvr>
                                        <p:cTn id="68" dur="500"/>
                                        <p:tgtEl>
                                          <p:spTgt spid="14395"/>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4396"/>
                                        </p:tgtEl>
                                        <p:attrNameLst>
                                          <p:attrName>style.visibility</p:attrName>
                                        </p:attrNameLst>
                                      </p:cBhvr>
                                      <p:to>
                                        <p:strVal val="visible"/>
                                      </p:to>
                                    </p:set>
                                    <p:anim calcmode="lin" valueType="num">
                                      <p:cBhvr>
                                        <p:cTn id="71" dur="500" fill="hold"/>
                                        <p:tgtEl>
                                          <p:spTgt spid="14396"/>
                                        </p:tgtEl>
                                        <p:attrNameLst>
                                          <p:attrName>ppt_w</p:attrName>
                                        </p:attrNameLst>
                                      </p:cBhvr>
                                      <p:tavLst>
                                        <p:tav tm="0">
                                          <p:val>
                                            <p:fltVal val="0"/>
                                          </p:val>
                                        </p:tav>
                                        <p:tav tm="100000">
                                          <p:val>
                                            <p:strVal val="#ppt_w"/>
                                          </p:val>
                                        </p:tav>
                                      </p:tavLst>
                                    </p:anim>
                                    <p:anim calcmode="lin" valueType="num">
                                      <p:cBhvr>
                                        <p:cTn id="72" dur="500" fill="hold"/>
                                        <p:tgtEl>
                                          <p:spTgt spid="14396"/>
                                        </p:tgtEl>
                                        <p:attrNameLst>
                                          <p:attrName>ppt_h</p:attrName>
                                        </p:attrNameLst>
                                      </p:cBhvr>
                                      <p:tavLst>
                                        <p:tav tm="0">
                                          <p:val>
                                            <p:fltVal val="0"/>
                                          </p:val>
                                        </p:tav>
                                        <p:tav tm="100000">
                                          <p:val>
                                            <p:strVal val="#ppt_h"/>
                                          </p:val>
                                        </p:tav>
                                      </p:tavLst>
                                    </p:anim>
                                    <p:animEffect transition="in" filter="fade">
                                      <p:cBhvr>
                                        <p:cTn id="73" dur="500"/>
                                        <p:tgtEl>
                                          <p:spTgt spid="1439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4397"/>
                                        </p:tgtEl>
                                        <p:attrNameLst>
                                          <p:attrName>style.visibility</p:attrName>
                                        </p:attrNameLst>
                                      </p:cBhvr>
                                      <p:to>
                                        <p:strVal val="visible"/>
                                      </p:to>
                                    </p:set>
                                    <p:anim calcmode="lin" valueType="num">
                                      <p:cBhvr>
                                        <p:cTn id="76" dur="500" fill="hold"/>
                                        <p:tgtEl>
                                          <p:spTgt spid="14397"/>
                                        </p:tgtEl>
                                        <p:attrNameLst>
                                          <p:attrName>ppt_w</p:attrName>
                                        </p:attrNameLst>
                                      </p:cBhvr>
                                      <p:tavLst>
                                        <p:tav tm="0">
                                          <p:val>
                                            <p:fltVal val="0"/>
                                          </p:val>
                                        </p:tav>
                                        <p:tav tm="100000">
                                          <p:val>
                                            <p:strVal val="#ppt_w"/>
                                          </p:val>
                                        </p:tav>
                                      </p:tavLst>
                                    </p:anim>
                                    <p:anim calcmode="lin" valueType="num">
                                      <p:cBhvr>
                                        <p:cTn id="77" dur="500" fill="hold"/>
                                        <p:tgtEl>
                                          <p:spTgt spid="14397"/>
                                        </p:tgtEl>
                                        <p:attrNameLst>
                                          <p:attrName>ppt_h</p:attrName>
                                        </p:attrNameLst>
                                      </p:cBhvr>
                                      <p:tavLst>
                                        <p:tav tm="0">
                                          <p:val>
                                            <p:fltVal val="0"/>
                                          </p:val>
                                        </p:tav>
                                        <p:tav tm="100000">
                                          <p:val>
                                            <p:strVal val="#ppt_h"/>
                                          </p:val>
                                        </p:tav>
                                      </p:tavLst>
                                    </p:anim>
                                    <p:animEffect transition="in" filter="fade">
                                      <p:cBhvr>
                                        <p:cTn id="78" dur="500"/>
                                        <p:tgtEl>
                                          <p:spTgt spid="14397"/>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14398"/>
                                        </p:tgtEl>
                                        <p:attrNameLst>
                                          <p:attrName>style.visibility</p:attrName>
                                        </p:attrNameLst>
                                      </p:cBhvr>
                                      <p:to>
                                        <p:strVal val="visible"/>
                                      </p:to>
                                    </p:set>
                                    <p:anim calcmode="lin" valueType="num">
                                      <p:cBhvr>
                                        <p:cTn id="81" dur="500" fill="hold"/>
                                        <p:tgtEl>
                                          <p:spTgt spid="14398"/>
                                        </p:tgtEl>
                                        <p:attrNameLst>
                                          <p:attrName>ppt_w</p:attrName>
                                        </p:attrNameLst>
                                      </p:cBhvr>
                                      <p:tavLst>
                                        <p:tav tm="0">
                                          <p:val>
                                            <p:fltVal val="0"/>
                                          </p:val>
                                        </p:tav>
                                        <p:tav tm="100000">
                                          <p:val>
                                            <p:strVal val="#ppt_w"/>
                                          </p:val>
                                        </p:tav>
                                      </p:tavLst>
                                    </p:anim>
                                    <p:anim calcmode="lin" valueType="num">
                                      <p:cBhvr>
                                        <p:cTn id="82" dur="500" fill="hold"/>
                                        <p:tgtEl>
                                          <p:spTgt spid="14398"/>
                                        </p:tgtEl>
                                        <p:attrNameLst>
                                          <p:attrName>ppt_h</p:attrName>
                                        </p:attrNameLst>
                                      </p:cBhvr>
                                      <p:tavLst>
                                        <p:tav tm="0">
                                          <p:val>
                                            <p:fltVal val="0"/>
                                          </p:val>
                                        </p:tav>
                                        <p:tav tm="100000">
                                          <p:val>
                                            <p:strVal val="#ppt_h"/>
                                          </p:val>
                                        </p:tav>
                                      </p:tavLst>
                                    </p:anim>
                                    <p:animEffect transition="in" filter="fade">
                                      <p:cBhvr>
                                        <p:cTn id="83" dur="500"/>
                                        <p:tgtEl>
                                          <p:spTgt spid="1439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14399"/>
                                        </p:tgtEl>
                                        <p:attrNameLst>
                                          <p:attrName>style.visibility</p:attrName>
                                        </p:attrNameLst>
                                      </p:cBhvr>
                                      <p:to>
                                        <p:strVal val="visible"/>
                                      </p:to>
                                    </p:set>
                                    <p:anim calcmode="lin" valueType="num">
                                      <p:cBhvr>
                                        <p:cTn id="86" dur="500" fill="hold"/>
                                        <p:tgtEl>
                                          <p:spTgt spid="14399"/>
                                        </p:tgtEl>
                                        <p:attrNameLst>
                                          <p:attrName>ppt_w</p:attrName>
                                        </p:attrNameLst>
                                      </p:cBhvr>
                                      <p:tavLst>
                                        <p:tav tm="0">
                                          <p:val>
                                            <p:fltVal val="0"/>
                                          </p:val>
                                        </p:tav>
                                        <p:tav tm="100000">
                                          <p:val>
                                            <p:strVal val="#ppt_w"/>
                                          </p:val>
                                        </p:tav>
                                      </p:tavLst>
                                    </p:anim>
                                    <p:anim calcmode="lin" valueType="num">
                                      <p:cBhvr>
                                        <p:cTn id="87" dur="500" fill="hold"/>
                                        <p:tgtEl>
                                          <p:spTgt spid="14399"/>
                                        </p:tgtEl>
                                        <p:attrNameLst>
                                          <p:attrName>ppt_h</p:attrName>
                                        </p:attrNameLst>
                                      </p:cBhvr>
                                      <p:tavLst>
                                        <p:tav tm="0">
                                          <p:val>
                                            <p:fltVal val="0"/>
                                          </p:val>
                                        </p:tav>
                                        <p:tav tm="100000">
                                          <p:val>
                                            <p:strVal val="#ppt_h"/>
                                          </p:val>
                                        </p:tav>
                                      </p:tavLst>
                                    </p:anim>
                                    <p:animEffect transition="in" filter="fade">
                                      <p:cBhvr>
                                        <p:cTn id="88" dur="500"/>
                                        <p:tgtEl>
                                          <p:spTgt spid="1439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14400"/>
                                        </p:tgtEl>
                                        <p:attrNameLst>
                                          <p:attrName>style.visibility</p:attrName>
                                        </p:attrNameLst>
                                      </p:cBhvr>
                                      <p:to>
                                        <p:strVal val="visible"/>
                                      </p:to>
                                    </p:set>
                                    <p:anim calcmode="lin" valueType="num">
                                      <p:cBhvr>
                                        <p:cTn id="91" dur="500" fill="hold"/>
                                        <p:tgtEl>
                                          <p:spTgt spid="14400"/>
                                        </p:tgtEl>
                                        <p:attrNameLst>
                                          <p:attrName>ppt_w</p:attrName>
                                        </p:attrNameLst>
                                      </p:cBhvr>
                                      <p:tavLst>
                                        <p:tav tm="0">
                                          <p:val>
                                            <p:fltVal val="0"/>
                                          </p:val>
                                        </p:tav>
                                        <p:tav tm="100000">
                                          <p:val>
                                            <p:strVal val="#ppt_w"/>
                                          </p:val>
                                        </p:tav>
                                      </p:tavLst>
                                    </p:anim>
                                    <p:anim calcmode="lin" valueType="num">
                                      <p:cBhvr>
                                        <p:cTn id="92" dur="500" fill="hold"/>
                                        <p:tgtEl>
                                          <p:spTgt spid="14400"/>
                                        </p:tgtEl>
                                        <p:attrNameLst>
                                          <p:attrName>ppt_h</p:attrName>
                                        </p:attrNameLst>
                                      </p:cBhvr>
                                      <p:tavLst>
                                        <p:tav tm="0">
                                          <p:val>
                                            <p:fltVal val="0"/>
                                          </p:val>
                                        </p:tav>
                                        <p:tav tm="100000">
                                          <p:val>
                                            <p:strVal val="#ppt_h"/>
                                          </p:val>
                                        </p:tav>
                                      </p:tavLst>
                                    </p:anim>
                                    <p:animEffect transition="in" filter="fade">
                                      <p:cBhvr>
                                        <p:cTn id="93" dur="500"/>
                                        <p:tgtEl>
                                          <p:spTgt spid="14400"/>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4401"/>
                                        </p:tgtEl>
                                        <p:attrNameLst>
                                          <p:attrName>style.visibility</p:attrName>
                                        </p:attrNameLst>
                                      </p:cBhvr>
                                      <p:to>
                                        <p:strVal val="visible"/>
                                      </p:to>
                                    </p:set>
                                    <p:anim calcmode="lin" valueType="num">
                                      <p:cBhvr>
                                        <p:cTn id="96" dur="500" fill="hold"/>
                                        <p:tgtEl>
                                          <p:spTgt spid="14401"/>
                                        </p:tgtEl>
                                        <p:attrNameLst>
                                          <p:attrName>ppt_w</p:attrName>
                                        </p:attrNameLst>
                                      </p:cBhvr>
                                      <p:tavLst>
                                        <p:tav tm="0">
                                          <p:val>
                                            <p:fltVal val="0"/>
                                          </p:val>
                                        </p:tav>
                                        <p:tav tm="100000">
                                          <p:val>
                                            <p:strVal val="#ppt_w"/>
                                          </p:val>
                                        </p:tav>
                                      </p:tavLst>
                                    </p:anim>
                                    <p:anim calcmode="lin" valueType="num">
                                      <p:cBhvr>
                                        <p:cTn id="97" dur="500" fill="hold"/>
                                        <p:tgtEl>
                                          <p:spTgt spid="14401"/>
                                        </p:tgtEl>
                                        <p:attrNameLst>
                                          <p:attrName>ppt_h</p:attrName>
                                        </p:attrNameLst>
                                      </p:cBhvr>
                                      <p:tavLst>
                                        <p:tav tm="0">
                                          <p:val>
                                            <p:fltVal val="0"/>
                                          </p:val>
                                        </p:tav>
                                        <p:tav tm="100000">
                                          <p:val>
                                            <p:strVal val="#ppt_h"/>
                                          </p:val>
                                        </p:tav>
                                      </p:tavLst>
                                    </p:anim>
                                    <p:animEffect transition="in" filter="fade">
                                      <p:cBhvr>
                                        <p:cTn id="98" dur="500"/>
                                        <p:tgtEl>
                                          <p:spTgt spid="14401"/>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14402"/>
                                        </p:tgtEl>
                                        <p:attrNameLst>
                                          <p:attrName>style.visibility</p:attrName>
                                        </p:attrNameLst>
                                      </p:cBhvr>
                                      <p:to>
                                        <p:strVal val="visible"/>
                                      </p:to>
                                    </p:set>
                                    <p:anim calcmode="lin" valueType="num">
                                      <p:cBhvr>
                                        <p:cTn id="101" dur="500" fill="hold"/>
                                        <p:tgtEl>
                                          <p:spTgt spid="14402"/>
                                        </p:tgtEl>
                                        <p:attrNameLst>
                                          <p:attrName>ppt_w</p:attrName>
                                        </p:attrNameLst>
                                      </p:cBhvr>
                                      <p:tavLst>
                                        <p:tav tm="0">
                                          <p:val>
                                            <p:fltVal val="0"/>
                                          </p:val>
                                        </p:tav>
                                        <p:tav tm="100000">
                                          <p:val>
                                            <p:strVal val="#ppt_w"/>
                                          </p:val>
                                        </p:tav>
                                      </p:tavLst>
                                    </p:anim>
                                    <p:anim calcmode="lin" valueType="num">
                                      <p:cBhvr>
                                        <p:cTn id="102" dur="500" fill="hold"/>
                                        <p:tgtEl>
                                          <p:spTgt spid="14402"/>
                                        </p:tgtEl>
                                        <p:attrNameLst>
                                          <p:attrName>ppt_h</p:attrName>
                                        </p:attrNameLst>
                                      </p:cBhvr>
                                      <p:tavLst>
                                        <p:tav tm="0">
                                          <p:val>
                                            <p:fltVal val="0"/>
                                          </p:val>
                                        </p:tav>
                                        <p:tav tm="100000">
                                          <p:val>
                                            <p:strVal val="#ppt_h"/>
                                          </p:val>
                                        </p:tav>
                                      </p:tavLst>
                                    </p:anim>
                                    <p:animEffect transition="in" filter="fade">
                                      <p:cBhvr>
                                        <p:cTn id="103" dur="500"/>
                                        <p:tgtEl>
                                          <p:spTgt spid="1440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14403"/>
                                        </p:tgtEl>
                                        <p:attrNameLst>
                                          <p:attrName>style.visibility</p:attrName>
                                        </p:attrNameLst>
                                      </p:cBhvr>
                                      <p:to>
                                        <p:strVal val="visible"/>
                                      </p:to>
                                    </p:set>
                                    <p:anim calcmode="lin" valueType="num">
                                      <p:cBhvr>
                                        <p:cTn id="106" dur="500" fill="hold"/>
                                        <p:tgtEl>
                                          <p:spTgt spid="14403"/>
                                        </p:tgtEl>
                                        <p:attrNameLst>
                                          <p:attrName>ppt_w</p:attrName>
                                        </p:attrNameLst>
                                      </p:cBhvr>
                                      <p:tavLst>
                                        <p:tav tm="0">
                                          <p:val>
                                            <p:fltVal val="0"/>
                                          </p:val>
                                        </p:tav>
                                        <p:tav tm="100000">
                                          <p:val>
                                            <p:strVal val="#ppt_w"/>
                                          </p:val>
                                        </p:tav>
                                      </p:tavLst>
                                    </p:anim>
                                    <p:anim calcmode="lin" valueType="num">
                                      <p:cBhvr>
                                        <p:cTn id="107" dur="500" fill="hold"/>
                                        <p:tgtEl>
                                          <p:spTgt spid="14403"/>
                                        </p:tgtEl>
                                        <p:attrNameLst>
                                          <p:attrName>ppt_h</p:attrName>
                                        </p:attrNameLst>
                                      </p:cBhvr>
                                      <p:tavLst>
                                        <p:tav tm="0">
                                          <p:val>
                                            <p:fltVal val="0"/>
                                          </p:val>
                                        </p:tav>
                                        <p:tav tm="100000">
                                          <p:val>
                                            <p:strVal val="#ppt_h"/>
                                          </p:val>
                                        </p:tav>
                                      </p:tavLst>
                                    </p:anim>
                                    <p:animEffect transition="in" filter="fade">
                                      <p:cBhvr>
                                        <p:cTn id="108" dur="500"/>
                                        <p:tgtEl>
                                          <p:spTgt spid="14403"/>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14404"/>
                                        </p:tgtEl>
                                        <p:attrNameLst>
                                          <p:attrName>style.visibility</p:attrName>
                                        </p:attrNameLst>
                                      </p:cBhvr>
                                      <p:to>
                                        <p:strVal val="visible"/>
                                      </p:to>
                                    </p:set>
                                    <p:anim calcmode="lin" valueType="num">
                                      <p:cBhvr>
                                        <p:cTn id="111" dur="500" fill="hold"/>
                                        <p:tgtEl>
                                          <p:spTgt spid="14404"/>
                                        </p:tgtEl>
                                        <p:attrNameLst>
                                          <p:attrName>ppt_w</p:attrName>
                                        </p:attrNameLst>
                                      </p:cBhvr>
                                      <p:tavLst>
                                        <p:tav tm="0">
                                          <p:val>
                                            <p:fltVal val="0"/>
                                          </p:val>
                                        </p:tav>
                                        <p:tav tm="100000">
                                          <p:val>
                                            <p:strVal val="#ppt_w"/>
                                          </p:val>
                                        </p:tav>
                                      </p:tavLst>
                                    </p:anim>
                                    <p:anim calcmode="lin" valueType="num">
                                      <p:cBhvr>
                                        <p:cTn id="112" dur="500" fill="hold"/>
                                        <p:tgtEl>
                                          <p:spTgt spid="14404"/>
                                        </p:tgtEl>
                                        <p:attrNameLst>
                                          <p:attrName>ppt_h</p:attrName>
                                        </p:attrNameLst>
                                      </p:cBhvr>
                                      <p:tavLst>
                                        <p:tav tm="0">
                                          <p:val>
                                            <p:fltVal val="0"/>
                                          </p:val>
                                        </p:tav>
                                        <p:tav tm="100000">
                                          <p:val>
                                            <p:strVal val="#ppt_h"/>
                                          </p:val>
                                        </p:tav>
                                      </p:tavLst>
                                    </p:anim>
                                    <p:animEffect transition="in" filter="fade">
                                      <p:cBhvr>
                                        <p:cTn id="113" dur="500"/>
                                        <p:tgtEl>
                                          <p:spTgt spid="14404"/>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14405"/>
                                        </p:tgtEl>
                                        <p:attrNameLst>
                                          <p:attrName>style.visibility</p:attrName>
                                        </p:attrNameLst>
                                      </p:cBhvr>
                                      <p:to>
                                        <p:strVal val="visible"/>
                                      </p:to>
                                    </p:set>
                                    <p:anim calcmode="lin" valueType="num">
                                      <p:cBhvr>
                                        <p:cTn id="116" dur="500" fill="hold"/>
                                        <p:tgtEl>
                                          <p:spTgt spid="14405"/>
                                        </p:tgtEl>
                                        <p:attrNameLst>
                                          <p:attrName>ppt_w</p:attrName>
                                        </p:attrNameLst>
                                      </p:cBhvr>
                                      <p:tavLst>
                                        <p:tav tm="0">
                                          <p:val>
                                            <p:fltVal val="0"/>
                                          </p:val>
                                        </p:tav>
                                        <p:tav tm="100000">
                                          <p:val>
                                            <p:strVal val="#ppt_w"/>
                                          </p:val>
                                        </p:tav>
                                      </p:tavLst>
                                    </p:anim>
                                    <p:anim calcmode="lin" valueType="num">
                                      <p:cBhvr>
                                        <p:cTn id="117" dur="500" fill="hold"/>
                                        <p:tgtEl>
                                          <p:spTgt spid="14405"/>
                                        </p:tgtEl>
                                        <p:attrNameLst>
                                          <p:attrName>ppt_h</p:attrName>
                                        </p:attrNameLst>
                                      </p:cBhvr>
                                      <p:tavLst>
                                        <p:tav tm="0">
                                          <p:val>
                                            <p:fltVal val="0"/>
                                          </p:val>
                                        </p:tav>
                                        <p:tav tm="100000">
                                          <p:val>
                                            <p:strVal val="#ppt_h"/>
                                          </p:val>
                                        </p:tav>
                                      </p:tavLst>
                                    </p:anim>
                                    <p:animEffect transition="in" filter="fade">
                                      <p:cBhvr>
                                        <p:cTn id="118" dur="500"/>
                                        <p:tgtEl>
                                          <p:spTgt spid="14405"/>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14406"/>
                                        </p:tgtEl>
                                        <p:attrNameLst>
                                          <p:attrName>style.visibility</p:attrName>
                                        </p:attrNameLst>
                                      </p:cBhvr>
                                      <p:to>
                                        <p:strVal val="visible"/>
                                      </p:to>
                                    </p:set>
                                    <p:anim calcmode="lin" valueType="num">
                                      <p:cBhvr>
                                        <p:cTn id="121" dur="500" fill="hold"/>
                                        <p:tgtEl>
                                          <p:spTgt spid="14406"/>
                                        </p:tgtEl>
                                        <p:attrNameLst>
                                          <p:attrName>ppt_w</p:attrName>
                                        </p:attrNameLst>
                                      </p:cBhvr>
                                      <p:tavLst>
                                        <p:tav tm="0">
                                          <p:val>
                                            <p:fltVal val="0"/>
                                          </p:val>
                                        </p:tav>
                                        <p:tav tm="100000">
                                          <p:val>
                                            <p:strVal val="#ppt_w"/>
                                          </p:val>
                                        </p:tav>
                                      </p:tavLst>
                                    </p:anim>
                                    <p:anim calcmode="lin" valueType="num">
                                      <p:cBhvr>
                                        <p:cTn id="122" dur="500" fill="hold"/>
                                        <p:tgtEl>
                                          <p:spTgt spid="14406"/>
                                        </p:tgtEl>
                                        <p:attrNameLst>
                                          <p:attrName>ppt_h</p:attrName>
                                        </p:attrNameLst>
                                      </p:cBhvr>
                                      <p:tavLst>
                                        <p:tav tm="0">
                                          <p:val>
                                            <p:fltVal val="0"/>
                                          </p:val>
                                        </p:tav>
                                        <p:tav tm="100000">
                                          <p:val>
                                            <p:strVal val="#ppt_h"/>
                                          </p:val>
                                        </p:tav>
                                      </p:tavLst>
                                    </p:anim>
                                    <p:animEffect transition="in" filter="fade">
                                      <p:cBhvr>
                                        <p:cTn id="123" dur="500"/>
                                        <p:tgtEl>
                                          <p:spTgt spid="14406"/>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14407"/>
                                        </p:tgtEl>
                                        <p:attrNameLst>
                                          <p:attrName>style.visibility</p:attrName>
                                        </p:attrNameLst>
                                      </p:cBhvr>
                                      <p:to>
                                        <p:strVal val="visible"/>
                                      </p:to>
                                    </p:set>
                                    <p:anim calcmode="lin" valueType="num">
                                      <p:cBhvr>
                                        <p:cTn id="126" dur="500" fill="hold"/>
                                        <p:tgtEl>
                                          <p:spTgt spid="14407"/>
                                        </p:tgtEl>
                                        <p:attrNameLst>
                                          <p:attrName>ppt_w</p:attrName>
                                        </p:attrNameLst>
                                      </p:cBhvr>
                                      <p:tavLst>
                                        <p:tav tm="0">
                                          <p:val>
                                            <p:fltVal val="0"/>
                                          </p:val>
                                        </p:tav>
                                        <p:tav tm="100000">
                                          <p:val>
                                            <p:strVal val="#ppt_w"/>
                                          </p:val>
                                        </p:tav>
                                      </p:tavLst>
                                    </p:anim>
                                    <p:anim calcmode="lin" valueType="num">
                                      <p:cBhvr>
                                        <p:cTn id="127" dur="500" fill="hold"/>
                                        <p:tgtEl>
                                          <p:spTgt spid="14407"/>
                                        </p:tgtEl>
                                        <p:attrNameLst>
                                          <p:attrName>ppt_h</p:attrName>
                                        </p:attrNameLst>
                                      </p:cBhvr>
                                      <p:tavLst>
                                        <p:tav tm="0">
                                          <p:val>
                                            <p:fltVal val="0"/>
                                          </p:val>
                                        </p:tav>
                                        <p:tav tm="100000">
                                          <p:val>
                                            <p:strVal val="#ppt_h"/>
                                          </p:val>
                                        </p:tav>
                                      </p:tavLst>
                                    </p:anim>
                                    <p:animEffect transition="in" filter="fade">
                                      <p:cBhvr>
                                        <p:cTn id="128" dur="500"/>
                                        <p:tgtEl>
                                          <p:spTgt spid="14407"/>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14408"/>
                                        </p:tgtEl>
                                        <p:attrNameLst>
                                          <p:attrName>style.visibility</p:attrName>
                                        </p:attrNameLst>
                                      </p:cBhvr>
                                      <p:to>
                                        <p:strVal val="visible"/>
                                      </p:to>
                                    </p:set>
                                    <p:anim calcmode="lin" valueType="num">
                                      <p:cBhvr>
                                        <p:cTn id="131" dur="500" fill="hold"/>
                                        <p:tgtEl>
                                          <p:spTgt spid="14408"/>
                                        </p:tgtEl>
                                        <p:attrNameLst>
                                          <p:attrName>ppt_w</p:attrName>
                                        </p:attrNameLst>
                                      </p:cBhvr>
                                      <p:tavLst>
                                        <p:tav tm="0">
                                          <p:val>
                                            <p:fltVal val="0"/>
                                          </p:val>
                                        </p:tav>
                                        <p:tav tm="100000">
                                          <p:val>
                                            <p:strVal val="#ppt_w"/>
                                          </p:val>
                                        </p:tav>
                                      </p:tavLst>
                                    </p:anim>
                                    <p:anim calcmode="lin" valueType="num">
                                      <p:cBhvr>
                                        <p:cTn id="132" dur="500" fill="hold"/>
                                        <p:tgtEl>
                                          <p:spTgt spid="14408"/>
                                        </p:tgtEl>
                                        <p:attrNameLst>
                                          <p:attrName>ppt_h</p:attrName>
                                        </p:attrNameLst>
                                      </p:cBhvr>
                                      <p:tavLst>
                                        <p:tav tm="0">
                                          <p:val>
                                            <p:fltVal val="0"/>
                                          </p:val>
                                        </p:tav>
                                        <p:tav tm="100000">
                                          <p:val>
                                            <p:strVal val="#ppt_h"/>
                                          </p:val>
                                        </p:tav>
                                      </p:tavLst>
                                    </p:anim>
                                    <p:animEffect transition="in" filter="fade">
                                      <p:cBhvr>
                                        <p:cTn id="133" dur="500"/>
                                        <p:tgtEl>
                                          <p:spTgt spid="14408"/>
                                        </p:tgtEl>
                                      </p:cBhvr>
                                    </p:animEffect>
                                  </p:childTnLst>
                                </p:cTn>
                              </p:par>
                              <p:par>
                                <p:cTn id="134" presetID="53" presetClass="entr" presetSubtype="16" fill="hold" grpId="0" nodeType="withEffect">
                                  <p:stCondLst>
                                    <p:cond delay="0"/>
                                  </p:stCondLst>
                                  <p:childTnLst>
                                    <p:set>
                                      <p:cBhvr>
                                        <p:cTn id="135" dur="1" fill="hold">
                                          <p:stCondLst>
                                            <p:cond delay="0"/>
                                          </p:stCondLst>
                                        </p:cTn>
                                        <p:tgtEl>
                                          <p:spTgt spid="14409"/>
                                        </p:tgtEl>
                                        <p:attrNameLst>
                                          <p:attrName>style.visibility</p:attrName>
                                        </p:attrNameLst>
                                      </p:cBhvr>
                                      <p:to>
                                        <p:strVal val="visible"/>
                                      </p:to>
                                    </p:set>
                                    <p:anim calcmode="lin" valueType="num">
                                      <p:cBhvr>
                                        <p:cTn id="136" dur="500" fill="hold"/>
                                        <p:tgtEl>
                                          <p:spTgt spid="14409"/>
                                        </p:tgtEl>
                                        <p:attrNameLst>
                                          <p:attrName>ppt_w</p:attrName>
                                        </p:attrNameLst>
                                      </p:cBhvr>
                                      <p:tavLst>
                                        <p:tav tm="0">
                                          <p:val>
                                            <p:fltVal val="0"/>
                                          </p:val>
                                        </p:tav>
                                        <p:tav tm="100000">
                                          <p:val>
                                            <p:strVal val="#ppt_w"/>
                                          </p:val>
                                        </p:tav>
                                      </p:tavLst>
                                    </p:anim>
                                    <p:anim calcmode="lin" valueType="num">
                                      <p:cBhvr>
                                        <p:cTn id="137" dur="500" fill="hold"/>
                                        <p:tgtEl>
                                          <p:spTgt spid="14409"/>
                                        </p:tgtEl>
                                        <p:attrNameLst>
                                          <p:attrName>ppt_h</p:attrName>
                                        </p:attrNameLst>
                                      </p:cBhvr>
                                      <p:tavLst>
                                        <p:tav tm="0">
                                          <p:val>
                                            <p:fltVal val="0"/>
                                          </p:val>
                                        </p:tav>
                                        <p:tav tm="100000">
                                          <p:val>
                                            <p:strVal val="#ppt_h"/>
                                          </p:val>
                                        </p:tav>
                                      </p:tavLst>
                                    </p:anim>
                                    <p:animEffect transition="in" filter="fade">
                                      <p:cBhvr>
                                        <p:cTn id="138" dur="500"/>
                                        <p:tgtEl>
                                          <p:spTgt spid="14409"/>
                                        </p:tgtEl>
                                      </p:cBhvr>
                                    </p:animEffect>
                                  </p:childTnLst>
                                </p:cTn>
                              </p:par>
                              <p:par>
                                <p:cTn id="139" presetID="53" presetClass="entr" presetSubtype="16" fill="hold" grpId="0" nodeType="withEffect">
                                  <p:stCondLst>
                                    <p:cond delay="0"/>
                                  </p:stCondLst>
                                  <p:childTnLst>
                                    <p:set>
                                      <p:cBhvr>
                                        <p:cTn id="140" dur="1" fill="hold">
                                          <p:stCondLst>
                                            <p:cond delay="0"/>
                                          </p:stCondLst>
                                        </p:cTn>
                                        <p:tgtEl>
                                          <p:spTgt spid="14410"/>
                                        </p:tgtEl>
                                        <p:attrNameLst>
                                          <p:attrName>style.visibility</p:attrName>
                                        </p:attrNameLst>
                                      </p:cBhvr>
                                      <p:to>
                                        <p:strVal val="visible"/>
                                      </p:to>
                                    </p:set>
                                    <p:anim calcmode="lin" valueType="num">
                                      <p:cBhvr>
                                        <p:cTn id="141" dur="500" fill="hold"/>
                                        <p:tgtEl>
                                          <p:spTgt spid="14410"/>
                                        </p:tgtEl>
                                        <p:attrNameLst>
                                          <p:attrName>ppt_w</p:attrName>
                                        </p:attrNameLst>
                                      </p:cBhvr>
                                      <p:tavLst>
                                        <p:tav tm="0">
                                          <p:val>
                                            <p:fltVal val="0"/>
                                          </p:val>
                                        </p:tav>
                                        <p:tav tm="100000">
                                          <p:val>
                                            <p:strVal val="#ppt_w"/>
                                          </p:val>
                                        </p:tav>
                                      </p:tavLst>
                                    </p:anim>
                                    <p:anim calcmode="lin" valueType="num">
                                      <p:cBhvr>
                                        <p:cTn id="142" dur="500" fill="hold"/>
                                        <p:tgtEl>
                                          <p:spTgt spid="14410"/>
                                        </p:tgtEl>
                                        <p:attrNameLst>
                                          <p:attrName>ppt_h</p:attrName>
                                        </p:attrNameLst>
                                      </p:cBhvr>
                                      <p:tavLst>
                                        <p:tav tm="0">
                                          <p:val>
                                            <p:fltVal val="0"/>
                                          </p:val>
                                        </p:tav>
                                        <p:tav tm="100000">
                                          <p:val>
                                            <p:strVal val="#ppt_h"/>
                                          </p:val>
                                        </p:tav>
                                      </p:tavLst>
                                    </p:anim>
                                    <p:animEffect transition="in" filter="fade">
                                      <p:cBhvr>
                                        <p:cTn id="143" dur="500"/>
                                        <p:tgtEl>
                                          <p:spTgt spid="14410"/>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14412"/>
                                        </p:tgtEl>
                                        <p:attrNameLst>
                                          <p:attrName>style.visibility</p:attrName>
                                        </p:attrNameLst>
                                      </p:cBhvr>
                                      <p:to>
                                        <p:strVal val="visible"/>
                                      </p:to>
                                    </p:set>
                                    <p:anim calcmode="lin" valueType="num">
                                      <p:cBhvr>
                                        <p:cTn id="146" dur="500" fill="hold"/>
                                        <p:tgtEl>
                                          <p:spTgt spid="14412"/>
                                        </p:tgtEl>
                                        <p:attrNameLst>
                                          <p:attrName>ppt_w</p:attrName>
                                        </p:attrNameLst>
                                      </p:cBhvr>
                                      <p:tavLst>
                                        <p:tav tm="0">
                                          <p:val>
                                            <p:fltVal val="0"/>
                                          </p:val>
                                        </p:tav>
                                        <p:tav tm="100000">
                                          <p:val>
                                            <p:strVal val="#ppt_w"/>
                                          </p:val>
                                        </p:tav>
                                      </p:tavLst>
                                    </p:anim>
                                    <p:anim calcmode="lin" valueType="num">
                                      <p:cBhvr>
                                        <p:cTn id="147" dur="500" fill="hold"/>
                                        <p:tgtEl>
                                          <p:spTgt spid="14412"/>
                                        </p:tgtEl>
                                        <p:attrNameLst>
                                          <p:attrName>ppt_h</p:attrName>
                                        </p:attrNameLst>
                                      </p:cBhvr>
                                      <p:tavLst>
                                        <p:tav tm="0">
                                          <p:val>
                                            <p:fltVal val="0"/>
                                          </p:val>
                                        </p:tav>
                                        <p:tav tm="100000">
                                          <p:val>
                                            <p:strVal val="#ppt_h"/>
                                          </p:val>
                                        </p:tav>
                                      </p:tavLst>
                                    </p:anim>
                                    <p:animEffect transition="in" filter="fade">
                                      <p:cBhvr>
                                        <p:cTn id="148" dur="500"/>
                                        <p:tgtEl>
                                          <p:spTgt spid="14412"/>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14413"/>
                                        </p:tgtEl>
                                        <p:attrNameLst>
                                          <p:attrName>style.visibility</p:attrName>
                                        </p:attrNameLst>
                                      </p:cBhvr>
                                      <p:to>
                                        <p:strVal val="visible"/>
                                      </p:to>
                                    </p:set>
                                    <p:anim calcmode="lin" valueType="num">
                                      <p:cBhvr>
                                        <p:cTn id="151" dur="500" fill="hold"/>
                                        <p:tgtEl>
                                          <p:spTgt spid="14413"/>
                                        </p:tgtEl>
                                        <p:attrNameLst>
                                          <p:attrName>ppt_w</p:attrName>
                                        </p:attrNameLst>
                                      </p:cBhvr>
                                      <p:tavLst>
                                        <p:tav tm="0">
                                          <p:val>
                                            <p:fltVal val="0"/>
                                          </p:val>
                                        </p:tav>
                                        <p:tav tm="100000">
                                          <p:val>
                                            <p:strVal val="#ppt_w"/>
                                          </p:val>
                                        </p:tav>
                                      </p:tavLst>
                                    </p:anim>
                                    <p:anim calcmode="lin" valueType="num">
                                      <p:cBhvr>
                                        <p:cTn id="152" dur="500" fill="hold"/>
                                        <p:tgtEl>
                                          <p:spTgt spid="14413"/>
                                        </p:tgtEl>
                                        <p:attrNameLst>
                                          <p:attrName>ppt_h</p:attrName>
                                        </p:attrNameLst>
                                      </p:cBhvr>
                                      <p:tavLst>
                                        <p:tav tm="0">
                                          <p:val>
                                            <p:fltVal val="0"/>
                                          </p:val>
                                        </p:tav>
                                        <p:tav tm="100000">
                                          <p:val>
                                            <p:strVal val="#ppt_h"/>
                                          </p:val>
                                        </p:tav>
                                      </p:tavLst>
                                    </p:anim>
                                    <p:animEffect transition="in" filter="fade">
                                      <p:cBhvr>
                                        <p:cTn id="153" dur="500"/>
                                        <p:tgtEl>
                                          <p:spTgt spid="14413"/>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14414"/>
                                        </p:tgtEl>
                                        <p:attrNameLst>
                                          <p:attrName>style.visibility</p:attrName>
                                        </p:attrNameLst>
                                      </p:cBhvr>
                                      <p:to>
                                        <p:strVal val="visible"/>
                                      </p:to>
                                    </p:set>
                                    <p:anim calcmode="lin" valueType="num">
                                      <p:cBhvr>
                                        <p:cTn id="156" dur="500" fill="hold"/>
                                        <p:tgtEl>
                                          <p:spTgt spid="14414"/>
                                        </p:tgtEl>
                                        <p:attrNameLst>
                                          <p:attrName>ppt_w</p:attrName>
                                        </p:attrNameLst>
                                      </p:cBhvr>
                                      <p:tavLst>
                                        <p:tav tm="0">
                                          <p:val>
                                            <p:fltVal val="0"/>
                                          </p:val>
                                        </p:tav>
                                        <p:tav tm="100000">
                                          <p:val>
                                            <p:strVal val="#ppt_w"/>
                                          </p:val>
                                        </p:tav>
                                      </p:tavLst>
                                    </p:anim>
                                    <p:anim calcmode="lin" valueType="num">
                                      <p:cBhvr>
                                        <p:cTn id="157" dur="500" fill="hold"/>
                                        <p:tgtEl>
                                          <p:spTgt spid="14414"/>
                                        </p:tgtEl>
                                        <p:attrNameLst>
                                          <p:attrName>ppt_h</p:attrName>
                                        </p:attrNameLst>
                                      </p:cBhvr>
                                      <p:tavLst>
                                        <p:tav tm="0">
                                          <p:val>
                                            <p:fltVal val="0"/>
                                          </p:val>
                                        </p:tav>
                                        <p:tav tm="100000">
                                          <p:val>
                                            <p:strVal val="#ppt_h"/>
                                          </p:val>
                                        </p:tav>
                                      </p:tavLst>
                                    </p:anim>
                                    <p:animEffect transition="in" filter="fade">
                                      <p:cBhvr>
                                        <p:cTn id="158" dur="500"/>
                                        <p:tgtEl>
                                          <p:spTgt spid="14414"/>
                                        </p:tgtEl>
                                      </p:cBhvr>
                                    </p:animEffect>
                                  </p:childTnLst>
                                </p:cTn>
                              </p:par>
                              <p:par>
                                <p:cTn id="159" presetID="53" presetClass="entr" presetSubtype="16" fill="hold" grpId="0" nodeType="withEffect">
                                  <p:stCondLst>
                                    <p:cond delay="0"/>
                                  </p:stCondLst>
                                  <p:childTnLst>
                                    <p:set>
                                      <p:cBhvr>
                                        <p:cTn id="160" dur="1" fill="hold">
                                          <p:stCondLst>
                                            <p:cond delay="0"/>
                                          </p:stCondLst>
                                        </p:cTn>
                                        <p:tgtEl>
                                          <p:spTgt spid="14415"/>
                                        </p:tgtEl>
                                        <p:attrNameLst>
                                          <p:attrName>style.visibility</p:attrName>
                                        </p:attrNameLst>
                                      </p:cBhvr>
                                      <p:to>
                                        <p:strVal val="visible"/>
                                      </p:to>
                                    </p:set>
                                    <p:anim calcmode="lin" valueType="num">
                                      <p:cBhvr>
                                        <p:cTn id="161" dur="500" fill="hold"/>
                                        <p:tgtEl>
                                          <p:spTgt spid="14415"/>
                                        </p:tgtEl>
                                        <p:attrNameLst>
                                          <p:attrName>ppt_w</p:attrName>
                                        </p:attrNameLst>
                                      </p:cBhvr>
                                      <p:tavLst>
                                        <p:tav tm="0">
                                          <p:val>
                                            <p:fltVal val="0"/>
                                          </p:val>
                                        </p:tav>
                                        <p:tav tm="100000">
                                          <p:val>
                                            <p:strVal val="#ppt_w"/>
                                          </p:val>
                                        </p:tav>
                                      </p:tavLst>
                                    </p:anim>
                                    <p:anim calcmode="lin" valueType="num">
                                      <p:cBhvr>
                                        <p:cTn id="162" dur="500" fill="hold"/>
                                        <p:tgtEl>
                                          <p:spTgt spid="14415"/>
                                        </p:tgtEl>
                                        <p:attrNameLst>
                                          <p:attrName>ppt_h</p:attrName>
                                        </p:attrNameLst>
                                      </p:cBhvr>
                                      <p:tavLst>
                                        <p:tav tm="0">
                                          <p:val>
                                            <p:fltVal val="0"/>
                                          </p:val>
                                        </p:tav>
                                        <p:tav tm="100000">
                                          <p:val>
                                            <p:strVal val="#ppt_h"/>
                                          </p:val>
                                        </p:tav>
                                      </p:tavLst>
                                    </p:anim>
                                    <p:animEffect transition="in" filter="fade">
                                      <p:cBhvr>
                                        <p:cTn id="163" dur="500"/>
                                        <p:tgtEl>
                                          <p:spTgt spid="14415"/>
                                        </p:tgtEl>
                                      </p:cBhvr>
                                    </p:animEffect>
                                  </p:childTnLst>
                                </p:cTn>
                              </p:par>
                              <p:par>
                                <p:cTn id="164" presetID="53" presetClass="entr" presetSubtype="16" fill="hold" grpId="0" nodeType="withEffect">
                                  <p:stCondLst>
                                    <p:cond delay="0"/>
                                  </p:stCondLst>
                                  <p:childTnLst>
                                    <p:set>
                                      <p:cBhvr>
                                        <p:cTn id="165" dur="1" fill="hold">
                                          <p:stCondLst>
                                            <p:cond delay="0"/>
                                          </p:stCondLst>
                                        </p:cTn>
                                        <p:tgtEl>
                                          <p:spTgt spid="14416"/>
                                        </p:tgtEl>
                                        <p:attrNameLst>
                                          <p:attrName>style.visibility</p:attrName>
                                        </p:attrNameLst>
                                      </p:cBhvr>
                                      <p:to>
                                        <p:strVal val="visible"/>
                                      </p:to>
                                    </p:set>
                                    <p:anim calcmode="lin" valueType="num">
                                      <p:cBhvr>
                                        <p:cTn id="166" dur="500" fill="hold"/>
                                        <p:tgtEl>
                                          <p:spTgt spid="14416"/>
                                        </p:tgtEl>
                                        <p:attrNameLst>
                                          <p:attrName>ppt_w</p:attrName>
                                        </p:attrNameLst>
                                      </p:cBhvr>
                                      <p:tavLst>
                                        <p:tav tm="0">
                                          <p:val>
                                            <p:fltVal val="0"/>
                                          </p:val>
                                        </p:tav>
                                        <p:tav tm="100000">
                                          <p:val>
                                            <p:strVal val="#ppt_w"/>
                                          </p:val>
                                        </p:tav>
                                      </p:tavLst>
                                    </p:anim>
                                    <p:anim calcmode="lin" valueType="num">
                                      <p:cBhvr>
                                        <p:cTn id="167" dur="500" fill="hold"/>
                                        <p:tgtEl>
                                          <p:spTgt spid="14416"/>
                                        </p:tgtEl>
                                        <p:attrNameLst>
                                          <p:attrName>ppt_h</p:attrName>
                                        </p:attrNameLst>
                                      </p:cBhvr>
                                      <p:tavLst>
                                        <p:tav tm="0">
                                          <p:val>
                                            <p:fltVal val="0"/>
                                          </p:val>
                                        </p:tav>
                                        <p:tav tm="100000">
                                          <p:val>
                                            <p:strVal val="#ppt_h"/>
                                          </p:val>
                                        </p:tav>
                                      </p:tavLst>
                                    </p:anim>
                                    <p:animEffect transition="in" filter="fade">
                                      <p:cBhvr>
                                        <p:cTn id="168" dur="500"/>
                                        <p:tgtEl>
                                          <p:spTgt spid="14416"/>
                                        </p:tgtEl>
                                      </p:cBhvr>
                                    </p:animEffect>
                                  </p:childTnLst>
                                </p:cTn>
                              </p:par>
                              <p:par>
                                <p:cTn id="169" presetID="53" presetClass="entr" presetSubtype="16" fill="hold" grpId="0" nodeType="withEffect">
                                  <p:stCondLst>
                                    <p:cond delay="0"/>
                                  </p:stCondLst>
                                  <p:childTnLst>
                                    <p:set>
                                      <p:cBhvr>
                                        <p:cTn id="170" dur="1" fill="hold">
                                          <p:stCondLst>
                                            <p:cond delay="0"/>
                                          </p:stCondLst>
                                        </p:cTn>
                                        <p:tgtEl>
                                          <p:spTgt spid="14417"/>
                                        </p:tgtEl>
                                        <p:attrNameLst>
                                          <p:attrName>style.visibility</p:attrName>
                                        </p:attrNameLst>
                                      </p:cBhvr>
                                      <p:to>
                                        <p:strVal val="visible"/>
                                      </p:to>
                                    </p:set>
                                    <p:anim calcmode="lin" valueType="num">
                                      <p:cBhvr>
                                        <p:cTn id="171" dur="500" fill="hold"/>
                                        <p:tgtEl>
                                          <p:spTgt spid="14417"/>
                                        </p:tgtEl>
                                        <p:attrNameLst>
                                          <p:attrName>ppt_w</p:attrName>
                                        </p:attrNameLst>
                                      </p:cBhvr>
                                      <p:tavLst>
                                        <p:tav tm="0">
                                          <p:val>
                                            <p:fltVal val="0"/>
                                          </p:val>
                                        </p:tav>
                                        <p:tav tm="100000">
                                          <p:val>
                                            <p:strVal val="#ppt_w"/>
                                          </p:val>
                                        </p:tav>
                                      </p:tavLst>
                                    </p:anim>
                                    <p:anim calcmode="lin" valueType="num">
                                      <p:cBhvr>
                                        <p:cTn id="172" dur="500" fill="hold"/>
                                        <p:tgtEl>
                                          <p:spTgt spid="14417"/>
                                        </p:tgtEl>
                                        <p:attrNameLst>
                                          <p:attrName>ppt_h</p:attrName>
                                        </p:attrNameLst>
                                      </p:cBhvr>
                                      <p:tavLst>
                                        <p:tav tm="0">
                                          <p:val>
                                            <p:fltVal val="0"/>
                                          </p:val>
                                        </p:tav>
                                        <p:tav tm="100000">
                                          <p:val>
                                            <p:strVal val="#ppt_h"/>
                                          </p:val>
                                        </p:tav>
                                      </p:tavLst>
                                    </p:anim>
                                    <p:animEffect transition="in" filter="fade">
                                      <p:cBhvr>
                                        <p:cTn id="173" dur="500"/>
                                        <p:tgtEl>
                                          <p:spTgt spid="14417"/>
                                        </p:tgtEl>
                                      </p:cBhvr>
                                    </p:animEffect>
                                  </p:childTnLst>
                                </p:cTn>
                              </p:par>
                              <p:par>
                                <p:cTn id="174" presetID="53" presetClass="entr" presetSubtype="16" fill="hold" grpId="0" nodeType="withEffect">
                                  <p:stCondLst>
                                    <p:cond delay="0"/>
                                  </p:stCondLst>
                                  <p:childTnLst>
                                    <p:set>
                                      <p:cBhvr>
                                        <p:cTn id="175" dur="1" fill="hold">
                                          <p:stCondLst>
                                            <p:cond delay="0"/>
                                          </p:stCondLst>
                                        </p:cTn>
                                        <p:tgtEl>
                                          <p:spTgt spid="14418"/>
                                        </p:tgtEl>
                                        <p:attrNameLst>
                                          <p:attrName>style.visibility</p:attrName>
                                        </p:attrNameLst>
                                      </p:cBhvr>
                                      <p:to>
                                        <p:strVal val="visible"/>
                                      </p:to>
                                    </p:set>
                                    <p:anim calcmode="lin" valueType="num">
                                      <p:cBhvr>
                                        <p:cTn id="176" dur="500" fill="hold"/>
                                        <p:tgtEl>
                                          <p:spTgt spid="14418"/>
                                        </p:tgtEl>
                                        <p:attrNameLst>
                                          <p:attrName>ppt_w</p:attrName>
                                        </p:attrNameLst>
                                      </p:cBhvr>
                                      <p:tavLst>
                                        <p:tav tm="0">
                                          <p:val>
                                            <p:fltVal val="0"/>
                                          </p:val>
                                        </p:tav>
                                        <p:tav tm="100000">
                                          <p:val>
                                            <p:strVal val="#ppt_w"/>
                                          </p:val>
                                        </p:tav>
                                      </p:tavLst>
                                    </p:anim>
                                    <p:anim calcmode="lin" valueType="num">
                                      <p:cBhvr>
                                        <p:cTn id="177" dur="500" fill="hold"/>
                                        <p:tgtEl>
                                          <p:spTgt spid="14418"/>
                                        </p:tgtEl>
                                        <p:attrNameLst>
                                          <p:attrName>ppt_h</p:attrName>
                                        </p:attrNameLst>
                                      </p:cBhvr>
                                      <p:tavLst>
                                        <p:tav tm="0">
                                          <p:val>
                                            <p:fltVal val="0"/>
                                          </p:val>
                                        </p:tav>
                                        <p:tav tm="100000">
                                          <p:val>
                                            <p:strVal val="#ppt_h"/>
                                          </p:val>
                                        </p:tav>
                                      </p:tavLst>
                                    </p:anim>
                                    <p:animEffect transition="in" filter="fade">
                                      <p:cBhvr>
                                        <p:cTn id="178" dur="500"/>
                                        <p:tgtEl>
                                          <p:spTgt spid="14418"/>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14419"/>
                                        </p:tgtEl>
                                        <p:attrNameLst>
                                          <p:attrName>style.visibility</p:attrName>
                                        </p:attrNameLst>
                                      </p:cBhvr>
                                      <p:to>
                                        <p:strVal val="visible"/>
                                      </p:to>
                                    </p:set>
                                    <p:anim calcmode="lin" valueType="num">
                                      <p:cBhvr>
                                        <p:cTn id="181" dur="500" fill="hold"/>
                                        <p:tgtEl>
                                          <p:spTgt spid="14419"/>
                                        </p:tgtEl>
                                        <p:attrNameLst>
                                          <p:attrName>ppt_w</p:attrName>
                                        </p:attrNameLst>
                                      </p:cBhvr>
                                      <p:tavLst>
                                        <p:tav tm="0">
                                          <p:val>
                                            <p:fltVal val="0"/>
                                          </p:val>
                                        </p:tav>
                                        <p:tav tm="100000">
                                          <p:val>
                                            <p:strVal val="#ppt_w"/>
                                          </p:val>
                                        </p:tav>
                                      </p:tavLst>
                                    </p:anim>
                                    <p:anim calcmode="lin" valueType="num">
                                      <p:cBhvr>
                                        <p:cTn id="182" dur="500" fill="hold"/>
                                        <p:tgtEl>
                                          <p:spTgt spid="14419"/>
                                        </p:tgtEl>
                                        <p:attrNameLst>
                                          <p:attrName>ppt_h</p:attrName>
                                        </p:attrNameLst>
                                      </p:cBhvr>
                                      <p:tavLst>
                                        <p:tav tm="0">
                                          <p:val>
                                            <p:fltVal val="0"/>
                                          </p:val>
                                        </p:tav>
                                        <p:tav tm="100000">
                                          <p:val>
                                            <p:strVal val="#ppt_h"/>
                                          </p:val>
                                        </p:tav>
                                      </p:tavLst>
                                    </p:anim>
                                    <p:animEffect transition="in" filter="fade">
                                      <p:cBhvr>
                                        <p:cTn id="183" dur="500"/>
                                        <p:tgtEl>
                                          <p:spTgt spid="14419"/>
                                        </p:tgtEl>
                                      </p:cBhvr>
                                    </p:animEffect>
                                  </p:childTnLst>
                                </p:cTn>
                              </p:par>
                              <p:par>
                                <p:cTn id="184" presetID="53" presetClass="entr" presetSubtype="16" fill="hold" grpId="0" nodeType="withEffect">
                                  <p:stCondLst>
                                    <p:cond delay="0"/>
                                  </p:stCondLst>
                                  <p:childTnLst>
                                    <p:set>
                                      <p:cBhvr>
                                        <p:cTn id="185" dur="1" fill="hold">
                                          <p:stCondLst>
                                            <p:cond delay="0"/>
                                          </p:stCondLst>
                                        </p:cTn>
                                        <p:tgtEl>
                                          <p:spTgt spid="14420"/>
                                        </p:tgtEl>
                                        <p:attrNameLst>
                                          <p:attrName>style.visibility</p:attrName>
                                        </p:attrNameLst>
                                      </p:cBhvr>
                                      <p:to>
                                        <p:strVal val="visible"/>
                                      </p:to>
                                    </p:set>
                                    <p:anim calcmode="lin" valueType="num">
                                      <p:cBhvr>
                                        <p:cTn id="186" dur="500" fill="hold"/>
                                        <p:tgtEl>
                                          <p:spTgt spid="14420"/>
                                        </p:tgtEl>
                                        <p:attrNameLst>
                                          <p:attrName>ppt_w</p:attrName>
                                        </p:attrNameLst>
                                      </p:cBhvr>
                                      <p:tavLst>
                                        <p:tav tm="0">
                                          <p:val>
                                            <p:fltVal val="0"/>
                                          </p:val>
                                        </p:tav>
                                        <p:tav tm="100000">
                                          <p:val>
                                            <p:strVal val="#ppt_w"/>
                                          </p:val>
                                        </p:tav>
                                      </p:tavLst>
                                    </p:anim>
                                    <p:anim calcmode="lin" valueType="num">
                                      <p:cBhvr>
                                        <p:cTn id="187" dur="500" fill="hold"/>
                                        <p:tgtEl>
                                          <p:spTgt spid="14420"/>
                                        </p:tgtEl>
                                        <p:attrNameLst>
                                          <p:attrName>ppt_h</p:attrName>
                                        </p:attrNameLst>
                                      </p:cBhvr>
                                      <p:tavLst>
                                        <p:tav tm="0">
                                          <p:val>
                                            <p:fltVal val="0"/>
                                          </p:val>
                                        </p:tav>
                                        <p:tav tm="100000">
                                          <p:val>
                                            <p:strVal val="#ppt_h"/>
                                          </p:val>
                                        </p:tav>
                                      </p:tavLst>
                                    </p:anim>
                                    <p:animEffect transition="in" filter="fade">
                                      <p:cBhvr>
                                        <p:cTn id="188" dur="500"/>
                                        <p:tgtEl>
                                          <p:spTgt spid="14420"/>
                                        </p:tgtEl>
                                      </p:cBhvr>
                                    </p:animEffect>
                                  </p:childTnLst>
                                </p:cTn>
                              </p:par>
                              <p:par>
                                <p:cTn id="189" presetID="53" presetClass="entr" presetSubtype="16" fill="hold" grpId="0" nodeType="withEffect">
                                  <p:stCondLst>
                                    <p:cond delay="0"/>
                                  </p:stCondLst>
                                  <p:childTnLst>
                                    <p:set>
                                      <p:cBhvr>
                                        <p:cTn id="190" dur="1" fill="hold">
                                          <p:stCondLst>
                                            <p:cond delay="0"/>
                                          </p:stCondLst>
                                        </p:cTn>
                                        <p:tgtEl>
                                          <p:spTgt spid="14411"/>
                                        </p:tgtEl>
                                        <p:attrNameLst>
                                          <p:attrName>style.visibility</p:attrName>
                                        </p:attrNameLst>
                                      </p:cBhvr>
                                      <p:to>
                                        <p:strVal val="visible"/>
                                      </p:to>
                                    </p:set>
                                    <p:anim calcmode="lin" valueType="num">
                                      <p:cBhvr>
                                        <p:cTn id="191" dur="500" fill="hold"/>
                                        <p:tgtEl>
                                          <p:spTgt spid="14411"/>
                                        </p:tgtEl>
                                        <p:attrNameLst>
                                          <p:attrName>ppt_w</p:attrName>
                                        </p:attrNameLst>
                                      </p:cBhvr>
                                      <p:tavLst>
                                        <p:tav tm="0">
                                          <p:val>
                                            <p:fltVal val="0"/>
                                          </p:val>
                                        </p:tav>
                                        <p:tav tm="100000">
                                          <p:val>
                                            <p:strVal val="#ppt_w"/>
                                          </p:val>
                                        </p:tav>
                                      </p:tavLst>
                                    </p:anim>
                                    <p:anim calcmode="lin" valueType="num">
                                      <p:cBhvr>
                                        <p:cTn id="192" dur="500" fill="hold"/>
                                        <p:tgtEl>
                                          <p:spTgt spid="14411"/>
                                        </p:tgtEl>
                                        <p:attrNameLst>
                                          <p:attrName>ppt_h</p:attrName>
                                        </p:attrNameLst>
                                      </p:cBhvr>
                                      <p:tavLst>
                                        <p:tav tm="0">
                                          <p:val>
                                            <p:fltVal val="0"/>
                                          </p:val>
                                        </p:tav>
                                        <p:tav tm="100000">
                                          <p:val>
                                            <p:strVal val="#ppt_h"/>
                                          </p:val>
                                        </p:tav>
                                      </p:tavLst>
                                    </p:anim>
                                    <p:animEffect transition="in" filter="fade">
                                      <p:cBhvr>
                                        <p:cTn id="193" dur="500"/>
                                        <p:tgtEl>
                                          <p:spTgt spid="14411"/>
                                        </p:tgtEl>
                                      </p:cBhvr>
                                    </p:animEffect>
                                  </p:childTnLst>
                                </p:cTn>
                              </p:par>
                              <p:par>
                                <p:cTn id="194" presetID="53" presetClass="entr" presetSubtype="16" fill="hold" grpId="0" nodeType="withEffect">
                                  <p:stCondLst>
                                    <p:cond delay="0"/>
                                  </p:stCondLst>
                                  <p:childTnLst>
                                    <p:set>
                                      <p:cBhvr>
                                        <p:cTn id="195" dur="1" fill="hold">
                                          <p:stCondLst>
                                            <p:cond delay="0"/>
                                          </p:stCondLst>
                                        </p:cTn>
                                        <p:tgtEl>
                                          <p:spTgt spid="91"/>
                                        </p:tgtEl>
                                        <p:attrNameLst>
                                          <p:attrName>style.visibility</p:attrName>
                                        </p:attrNameLst>
                                      </p:cBhvr>
                                      <p:to>
                                        <p:strVal val="visible"/>
                                      </p:to>
                                    </p:set>
                                    <p:anim calcmode="lin" valueType="num">
                                      <p:cBhvr>
                                        <p:cTn id="196" dur="500" fill="hold"/>
                                        <p:tgtEl>
                                          <p:spTgt spid="91"/>
                                        </p:tgtEl>
                                        <p:attrNameLst>
                                          <p:attrName>ppt_w</p:attrName>
                                        </p:attrNameLst>
                                      </p:cBhvr>
                                      <p:tavLst>
                                        <p:tav tm="0">
                                          <p:val>
                                            <p:fltVal val="0"/>
                                          </p:val>
                                        </p:tav>
                                        <p:tav tm="100000">
                                          <p:val>
                                            <p:strVal val="#ppt_w"/>
                                          </p:val>
                                        </p:tav>
                                      </p:tavLst>
                                    </p:anim>
                                    <p:anim calcmode="lin" valueType="num">
                                      <p:cBhvr>
                                        <p:cTn id="197" dur="500" fill="hold"/>
                                        <p:tgtEl>
                                          <p:spTgt spid="91"/>
                                        </p:tgtEl>
                                        <p:attrNameLst>
                                          <p:attrName>ppt_h</p:attrName>
                                        </p:attrNameLst>
                                      </p:cBhvr>
                                      <p:tavLst>
                                        <p:tav tm="0">
                                          <p:val>
                                            <p:fltVal val="0"/>
                                          </p:val>
                                        </p:tav>
                                        <p:tav tm="100000">
                                          <p:val>
                                            <p:strVal val="#ppt_h"/>
                                          </p:val>
                                        </p:tav>
                                      </p:tavLst>
                                    </p:anim>
                                    <p:animEffect transition="in" filter="fade">
                                      <p:cBhvr>
                                        <p:cTn id="198" dur="500"/>
                                        <p:tgtEl>
                                          <p:spTgt spid="91"/>
                                        </p:tgtEl>
                                      </p:cBhvr>
                                    </p:animEffect>
                                  </p:childTnLst>
                                </p:cTn>
                              </p:par>
                            </p:childTnLst>
                          </p:cTn>
                        </p:par>
                      </p:childTnLst>
                    </p:cTn>
                  </p:par>
                  <p:par>
                    <p:cTn id="199" fill="hold">
                      <p:stCondLst>
                        <p:cond delay="indefinite"/>
                      </p:stCondLst>
                      <p:childTnLst>
                        <p:par>
                          <p:cTn id="200" fill="hold">
                            <p:stCondLst>
                              <p:cond delay="0"/>
                            </p:stCondLst>
                            <p:childTnLst>
                              <p:par>
                                <p:cTn id="201" presetID="53" presetClass="entr" presetSubtype="16" fill="hold" nodeType="clickEffect">
                                  <p:stCondLst>
                                    <p:cond delay="0"/>
                                  </p:stCondLst>
                                  <p:childTnLst>
                                    <p:set>
                                      <p:cBhvr>
                                        <p:cTn id="202" dur="1" fill="hold">
                                          <p:stCondLst>
                                            <p:cond delay="0"/>
                                          </p:stCondLst>
                                        </p:cTn>
                                        <p:tgtEl>
                                          <p:spTgt spid="3"/>
                                        </p:tgtEl>
                                        <p:attrNameLst>
                                          <p:attrName>style.visibility</p:attrName>
                                        </p:attrNameLst>
                                      </p:cBhvr>
                                      <p:to>
                                        <p:strVal val="visible"/>
                                      </p:to>
                                    </p:set>
                                    <p:anim calcmode="lin" valueType="num">
                                      <p:cBhvr>
                                        <p:cTn id="203" dur="500" fill="hold"/>
                                        <p:tgtEl>
                                          <p:spTgt spid="3"/>
                                        </p:tgtEl>
                                        <p:attrNameLst>
                                          <p:attrName>ppt_w</p:attrName>
                                        </p:attrNameLst>
                                      </p:cBhvr>
                                      <p:tavLst>
                                        <p:tav tm="0">
                                          <p:val>
                                            <p:fltVal val="0"/>
                                          </p:val>
                                        </p:tav>
                                        <p:tav tm="100000">
                                          <p:val>
                                            <p:strVal val="#ppt_w"/>
                                          </p:val>
                                        </p:tav>
                                      </p:tavLst>
                                    </p:anim>
                                    <p:anim calcmode="lin" valueType="num">
                                      <p:cBhvr>
                                        <p:cTn id="204" dur="500" fill="hold"/>
                                        <p:tgtEl>
                                          <p:spTgt spid="3"/>
                                        </p:tgtEl>
                                        <p:attrNameLst>
                                          <p:attrName>ppt_h</p:attrName>
                                        </p:attrNameLst>
                                      </p:cBhvr>
                                      <p:tavLst>
                                        <p:tav tm="0">
                                          <p:val>
                                            <p:fltVal val="0"/>
                                          </p:val>
                                        </p:tav>
                                        <p:tav tm="100000">
                                          <p:val>
                                            <p:strVal val="#ppt_h"/>
                                          </p:val>
                                        </p:tav>
                                      </p:tavLst>
                                    </p:anim>
                                    <p:animEffect transition="in" filter="fade">
                                      <p:cBhvr>
                                        <p:cTn id="205" dur="500"/>
                                        <p:tgtEl>
                                          <p:spTgt spid="3"/>
                                        </p:tgtEl>
                                      </p:cBhvr>
                                    </p:animEffect>
                                  </p:childTnLst>
                                </p:cTn>
                              </p:par>
                              <p:par>
                                <p:cTn id="206" presetID="53" presetClass="entr" presetSubtype="16" fill="hold" grpId="0" nodeType="withEffect">
                                  <p:stCondLst>
                                    <p:cond delay="0"/>
                                  </p:stCondLst>
                                  <p:childTnLst>
                                    <p:set>
                                      <p:cBhvr>
                                        <p:cTn id="207" dur="1" fill="hold">
                                          <p:stCondLst>
                                            <p:cond delay="0"/>
                                          </p:stCondLst>
                                        </p:cTn>
                                        <p:tgtEl>
                                          <p:spTgt spid="85"/>
                                        </p:tgtEl>
                                        <p:attrNameLst>
                                          <p:attrName>style.visibility</p:attrName>
                                        </p:attrNameLst>
                                      </p:cBhvr>
                                      <p:to>
                                        <p:strVal val="visible"/>
                                      </p:to>
                                    </p:set>
                                    <p:anim calcmode="lin" valueType="num">
                                      <p:cBhvr>
                                        <p:cTn id="208" dur="500" fill="hold"/>
                                        <p:tgtEl>
                                          <p:spTgt spid="85"/>
                                        </p:tgtEl>
                                        <p:attrNameLst>
                                          <p:attrName>ppt_w</p:attrName>
                                        </p:attrNameLst>
                                      </p:cBhvr>
                                      <p:tavLst>
                                        <p:tav tm="0">
                                          <p:val>
                                            <p:fltVal val="0"/>
                                          </p:val>
                                        </p:tav>
                                        <p:tav tm="100000">
                                          <p:val>
                                            <p:strVal val="#ppt_w"/>
                                          </p:val>
                                        </p:tav>
                                      </p:tavLst>
                                    </p:anim>
                                    <p:anim calcmode="lin" valueType="num">
                                      <p:cBhvr>
                                        <p:cTn id="209" dur="500" fill="hold"/>
                                        <p:tgtEl>
                                          <p:spTgt spid="85"/>
                                        </p:tgtEl>
                                        <p:attrNameLst>
                                          <p:attrName>ppt_h</p:attrName>
                                        </p:attrNameLst>
                                      </p:cBhvr>
                                      <p:tavLst>
                                        <p:tav tm="0">
                                          <p:val>
                                            <p:fltVal val="0"/>
                                          </p:val>
                                        </p:tav>
                                        <p:tav tm="100000">
                                          <p:val>
                                            <p:strVal val="#ppt_h"/>
                                          </p:val>
                                        </p:tav>
                                      </p:tavLst>
                                    </p:anim>
                                    <p:animEffect transition="in" filter="fade">
                                      <p:cBhvr>
                                        <p:cTn id="210" dur="500"/>
                                        <p:tgtEl>
                                          <p:spTgt spid="85"/>
                                        </p:tgtEl>
                                      </p:cBhvr>
                                    </p:animEffect>
                                  </p:childTnLst>
                                </p:cTn>
                              </p:par>
                              <p:par>
                                <p:cTn id="211" presetID="53" presetClass="entr" presetSubtype="16" fill="hold" grpId="0" nodeType="withEffect">
                                  <p:stCondLst>
                                    <p:cond delay="0"/>
                                  </p:stCondLst>
                                  <p:childTnLst>
                                    <p:set>
                                      <p:cBhvr>
                                        <p:cTn id="212" dur="1" fill="hold">
                                          <p:stCondLst>
                                            <p:cond delay="0"/>
                                          </p:stCondLst>
                                        </p:cTn>
                                        <p:tgtEl>
                                          <p:spTgt spid="86"/>
                                        </p:tgtEl>
                                        <p:attrNameLst>
                                          <p:attrName>style.visibility</p:attrName>
                                        </p:attrNameLst>
                                      </p:cBhvr>
                                      <p:to>
                                        <p:strVal val="visible"/>
                                      </p:to>
                                    </p:set>
                                    <p:anim calcmode="lin" valueType="num">
                                      <p:cBhvr>
                                        <p:cTn id="213" dur="500" fill="hold"/>
                                        <p:tgtEl>
                                          <p:spTgt spid="86"/>
                                        </p:tgtEl>
                                        <p:attrNameLst>
                                          <p:attrName>ppt_w</p:attrName>
                                        </p:attrNameLst>
                                      </p:cBhvr>
                                      <p:tavLst>
                                        <p:tav tm="0">
                                          <p:val>
                                            <p:fltVal val="0"/>
                                          </p:val>
                                        </p:tav>
                                        <p:tav tm="100000">
                                          <p:val>
                                            <p:strVal val="#ppt_w"/>
                                          </p:val>
                                        </p:tav>
                                      </p:tavLst>
                                    </p:anim>
                                    <p:anim calcmode="lin" valueType="num">
                                      <p:cBhvr>
                                        <p:cTn id="214" dur="500" fill="hold"/>
                                        <p:tgtEl>
                                          <p:spTgt spid="86"/>
                                        </p:tgtEl>
                                        <p:attrNameLst>
                                          <p:attrName>ppt_h</p:attrName>
                                        </p:attrNameLst>
                                      </p:cBhvr>
                                      <p:tavLst>
                                        <p:tav tm="0">
                                          <p:val>
                                            <p:fltVal val="0"/>
                                          </p:val>
                                        </p:tav>
                                        <p:tav tm="100000">
                                          <p:val>
                                            <p:strVal val="#ppt_h"/>
                                          </p:val>
                                        </p:tav>
                                      </p:tavLst>
                                    </p:anim>
                                    <p:animEffect transition="in" filter="fade">
                                      <p:cBhvr>
                                        <p:cTn id="215" dur="500"/>
                                        <p:tgtEl>
                                          <p:spTgt spid="86"/>
                                        </p:tgtEl>
                                      </p:cBhvr>
                                    </p:animEffect>
                                  </p:childTnLst>
                                </p:cTn>
                              </p:par>
                              <p:par>
                                <p:cTn id="216" presetID="53" presetClass="entr" presetSubtype="16" fill="hold" grpId="0" nodeType="withEffect">
                                  <p:stCondLst>
                                    <p:cond delay="0"/>
                                  </p:stCondLst>
                                  <p:childTnLst>
                                    <p:set>
                                      <p:cBhvr>
                                        <p:cTn id="217" dur="1" fill="hold">
                                          <p:stCondLst>
                                            <p:cond delay="0"/>
                                          </p:stCondLst>
                                        </p:cTn>
                                        <p:tgtEl>
                                          <p:spTgt spid="87"/>
                                        </p:tgtEl>
                                        <p:attrNameLst>
                                          <p:attrName>style.visibility</p:attrName>
                                        </p:attrNameLst>
                                      </p:cBhvr>
                                      <p:to>
                                        <p:strVal val="visible"/>
                                      </p:to>
                                    </p:set>
                                    <p:anim calcmode="lin" valueType="num">
                                      <p:cBhvr>
                                        <p:cTn id="218" dur="500" fill="hold"/>
                                        <p:tgtEl>
                                          <p:spTgt spid="87"/>
                                        </p:tgtEl>
                                        <p:attrNameLst>
                                          <p:attrName>ppt_w</p:attrName>
                                        </p:attrNameLst>
                                      </p:cBhvr>
                                      <p:tavLst>
                                        <p:tav tm="0">
                                          <p:val>
                                            <p:fltVal val="0"/>
                                          </p:val>
                                        </p:tav>
                                        <p:tav tm="100000">
                                          <p:val>
                                            <p:strVal val="#ppt_w"/>
                                          </p:val>
                                        </p:tav>
                                      </p:tavLst>
                                    </p:anim>
                                    <p:anim calcmode="lin" valueType="num">
                                      <p:cBhvr>
                                        <p:cTn id="219" dur="500" fill="hold"/>
                                        <p:tgtEl>
                                          <p:spTgt spid="87"/>
                                        </p:tgtEl>
                                        <p:attrNameLst>
                                          <p:attrName>ppt_h</p:attrName>
                                        </p:attrNameLst>
                                      </p:cBhvr>
                                      <p:tavLst>
                                        <p:tav tm="0">
                                          <p:val>
                                            <p:fltVal val="0"/>
                                          </p:val>
                                        </p:tav>
                                        <p:tav tm="100000">
                                          <p:val>
                                            <p:strVal val="#ppt_h"/>
                                          </p:val>
                                        </p:tav>
                                      </p:tavLst>
                                    </p:anim>
                                    <p:animEffect transition="in" filter="fade">
                                      <p:cBhvr>
                                        <p:cTn id="220" dur="500"/>
                                        <p:tgtEl>
                                          <p:spTgt spid="87"/>
                                        </p:tgtEl>
                                      </p:cBhvr>
                                    </p:animEffect>
                                  </p:childTnLst>
                                </p:cTn>
                              </p:par>
                              <p:par>
                                <p:cTn id="221" presetID="53" presetClass="entr" presetSubtype="16" fill="hold" grpId="0" nodeType="withEffect">
                                  <p:stCondLst>
                                    <p:cond delay="0"/>
                                  </p:stCondLst>
                                  <p:childTnLst>
                                    <p:set>
                                      <p:cBhvr>
                                        <p:cTn id="222" dur="1" fill="hold">
                                          <p:stCondLst>
                                            <p:cond delay="0"/>
                                          </p:stCondLst>
                                        </p:cTn>
                                        <p:tgtEl>
                                          <p:spTgt spid="88"/>
                                        </p:tgtEl>
                                        <p:attrNameLst>
                                          <p:attrName>style.visibility</p:attrName>
                                        </p:attrNameLst>
                                      </p:cBhvr>
                                      <p:to>
                                        <p:strVal val="visible"/>
                                      </p:to>
                                    </p:set>
                                    <p:anim calcmode="lin" valueType="num">
                                      <p:cBhvr>
                                        <p:cTn id="223" dur="500" fill="hold"/>
                                        <p:tgtEl>
                                          <p:spTgt spid="88"/>
                                        </p:tgtEl>
                                        <p:attrNameLst>
                                          <p:attrName>ppt_w</p:attrName>
                                        </p:attrNameLst>
                                      </p:cBhvr>
                                      <p:tavLst>
                                        <p:tav tm="0">
                                          <p:val>
                                            <p:fltVal val="0"/>
                                          </p:val>
                                        </p:tav>
                                        <p:tav tm="100000">
                                          <p:val>
                                            <p:strVal val="#ppt_w"/>
                                          </p:val>
                                        </p:tav>
                                      </p:tavLst>
                                    </p:anim>
                                    <p:anim calcmode="lin" valueType="num">
                                      <p:cBhvr>
                                        <p:cTn id="224" dur="500" fill="hold"/>
                                        <p:tgtEl>
                                          <p:spTgt spid="88"/>
                                        </p:tgtEl>
                                        <p:attrNameLst>
                                          <p:attrName>ppt_h</p:attrName>
                                        </p:attrNameLst>
                                      </p:cBhvr>
                                      <p:tavLst>
                                        <p:tav tm="0">
                                          <p:val>
                                            <p:fltVal val="0"/>
                                          </p:val>
                                        </p:tav>
                                        <p:tav tm="100000">
                                          <p:val>
                                            <p:strVal val="#ppt_h"/>
                                          </p:val>
                                        </p:tav>
                                      </p:tavLst>
                                    </p:anim>
                                    <p:animEffect transition="in" filter="fade">
                                      <p:cBhvr>
                                        <p:cTn id="225" dur="500"/>
                                        <p:tgtEl>
                                          <p:spTgt spid="88"/>
                                        </p:tgtEl>
                                      </p:cBhvr>
                                    </p:animEffect>
                                  </p:childTnLst>
                                </p:cTn>
                              </p:par>
                              <p:par>
                                <p:cTn id="226" presetID="53" presetClass="entr" presetSubtype="16" fill="hold" grpId="0" nodeType="withEffect">
                                  <p:stCondLst>
                                    <p:cond delay="0"/>
                                  </p:stCondLst>
                                  <p:childTnLst>
                                    <p:set>
                                      <p:cBhvr>
                                        <p:cTn id="227" dur="1" fill="hold">
                                          <p:stCondLst>
                                            <p:cond delay="0"/>
                                          </p:stCondLst>
                                        </p:cTn>
                                        <p:tgtEl>
                                          <p:spTgt spid="89"/>
                                        </p:tgtEl>
                                        <p:attrNameLst>
                                          <p:attrName>style.visibility</p:attrName>
                                        </p:attrNameLst>
                                      </p:cBhvr>
                                      <p:to>
                                        <p:strVal val="visible"/>
                                      </p:to>
                                    </p:set>
                                    <p:anim calcmode="lin" valueType="num">
                                      <p:cBhvr>
                                        <p:cTn id="228" dur="500" fill="hold"/>
                                        <p:tgtEl>
                                          <p:spTgt spid="89"/>
                                        </p:tgtEl>
                                        <p:attrNameLst>
                                          <p:attrName>ppt_w</p:attrName>
                                        </p:attrNameLst>
                                      </p:cBhvr>
                                      <p:tavLst>
                                        <p:tav tm="0">
                                          <p:val>
                                            <p:fltVal val="0"/>
                                          </p:val>
                                        </p:tav>
                                        <p:tav tm="100000">
                                          <p:val>
                                            <p:strVal val="#ppt_w"/>
                                          </p:val>
                                        </p:tav>
                                      </p:tavLst>
                                    </p:anim>
                                    <p:anim calcmode="lin" valueType="num">
                                      <p:cBhvr>
                                        <p:cTn id="229" dur="500" fill="hold"/>
                                        <p:tgtEl>
                                          <p:spTgt spid="89"/>
                                        </p:tgtEl>
                                        <p:attrNameLst>
                                          <p:attrName>ppt_h</p:attrName>
                                        </p:attrNameLst>
                                      </p:cBhvr>
                                      <p:tavLst>
                                        <p:tav tm="0">
                                          <p:val>
                                            <p:fltVal val="0"/>
                                          </p:val>
                                        </p:tav>
                                        <p:tav tm="100000">
                                          <p:val>
                                            <p:strVal val="#ppt_h"/>
                                          </p:val>
                                        </p:tav>
                                      </p:tavLst>
                                    </p:anim>
                                    <p:animEffect transition="in" filter="fade">
                                      <p:cBhvr>
                                        <p:cTn id="230" dur="500"/>
                                        <p:tgtEl>
                                          <p:spTgt spid="89"/>
                                        </p:tgtEl>
                                      </p:cBhvr>
                                    </p:animEffect>
                                  </p:childTnLst>
                                </p:cTn>
                              </p:par>
                              <p:par>
                                <p:cTn id="231" presetID="53" presetClass="entr" presetSubtype="16" fill="hold" grpId="0" nodeType="withEffect">
                                  <p:stCondLst>
                                    <p:cond delay="0"/>
                                  </p:stCondLst>
                                  <p:childTnLst>
                                    <p:set>
                                      <p:cBhvr>
                                        <p:cTn id="232" dur="1" fill="hold">
                                          <p:stCondLst>
                                            <p:cond delay="0"/>
                                          </p:stCondLst>
                                        </p:cTn>
                                        <p:tgtEl>
                                          <p:spTgt spid="90"/>
                                        </p:tgtEl>
                                        <p:attrNameLst>
                                          <p:attrName>style.visibility</p:attrName>
                                        </p:attrNameLst>
                                      </p:cBhvr>
                                      <p:to>
                                        <p:strVal val="visible"/>
                                      </p:to>
                                    </p:set>
                                    <p:anim calcmode="lin" valueType="num">
                                      <p:cBhvr>
                                        <p:cTn id="233" dur="500" fill="hold"/>
                                        <p:tgtEl>
                                          <p:spTgt spid="90"/>
                                        </p:tgtEl>
                                        <p:attrNameLst>
                                          <p:attrName>ppt_w</p:attrName>
                                        </p:attrNameLst>
                                      </p:cBhvr>
                                      <p:tavLst>
                                        <p:tav tm="0">
                                          <p:val>
                                            <p:fltVal val="0"/>
                                          </p:val>
                                        </p:tav>
                                        <p:tav tm="100000">
                                          <p:val>
                                            <p:strVal val="#ppt_w"/>
                                          </p:val>
                                        </p:tav>
                                      </p:tavLst>
                                    </p:anim>
                                    <p:anim calcmode="lin" valueType="num">
                                      <p:cBhvr>
                                        <p:cTn id="234" dur="500" fill="hold"/>
                                        <p:tgtEl>
                                          <p:spTgt spid="90"/>
                                        </p:tgtEl>
                                        <p:attrNameLst>
                                          <p:attrName>ppt_h</p:attrName>
                                        </p:attrNameLst>
                                      </p:cBhvr>
                                      <p:tavLst>
                                        <p:tav tm="0">
                                          <p:val>
                                            <p:fltVal val="0"/>
                                          </p:val>
                                        </p:tav>
                                        <p:tav tm="100000">
                                          <p:val>
                                            <p:strVal val="#ppt_h"/>
                                          </p:val>
                                        </p:tav>
                                      </p:tavLst>
                                    </p:anim>
                                    <p:animEffect transition="in" filter="fade">
                                      <p:cBhvr>
                                        <p:cTn id="235" dur="500"/>
                                        <p:tgtEl>
                                          <p:spTgt spid="90"/>
                                        </p:tgtEl>
                                      </p:cBhvr>
                                    </p:animEffect>
                                  </p:childTnLst>
                                </p:cTn>
                              </p:par>
                              <p:par>
                                <p:cTn id="236" presetID="53" presetClass="entr" presetSubtype="16" fill="hold" grpId="0" nodeType="withEffect">
                                  <p:stCondLst>
                                    <p:cond delay="0"/>
                                  </p:stCondLst>
                                  <p:childTnLst>
                                    <p:set>
                                      <p:cBhvr>
                                        <p:cTn id="237" dur="1" fill="hold">
                                          <p:stCondLst>
                                            <p:cond delay="0"/>
                                          </p:stCondLst>
                                        </p:cTn>
                                        <p:tgtEl>
                                          <p:spTgt spid="92"/>
                                        </p:tgtEl>
                                        <p:attrNameLst>
                                          <p:attrName>style.visibility</p:attrName>
                                        </p:attrNameLst>
                                      </p:cBhvr>
                                      <p:to>
                                        <p:strVal val="visible"/>
                                      </p:to>
                                    </p:set>
                                    <p:anim calcmode="lin" valueType="num">
                                      <p:cBhvr>
                                        <p:cTn id="238" dur="500" fill="hold"/>
                                        <p:tgtEl>
                                          <p:spTgt spid="92"/>
                                        </p:tgtEl>
                                        <p:attrNameLst>
                                          <p:attrName>ppt_w</p:attrName>
                                        </p:attrNameLst>
                                      </p:cBhvr>
                                      <p:tavLst>
                                        <p:tav tm="0">
                                          <p:val>
                                            <p:fltVal val="0"/>
                                          </p:val>
                                        </p:tav>
                                        <p:tav tm="100000">
                                          <p:val>
                                            <p:strVal val="#ppt_w"/>
                                          </p:val>
                                        </p:tav>
                                      </p:tavLst>
                                    </p:anim>
                                    <p:anim calcmode="lin" valueType="num">
                                      <p:cBhvr>
                                        <p:cTn id="239" dur="500" fill="hold"/>
                                        <p:tgtEl>
                                          <p:spTgt spid="92"/>
                                        </p:tgtEl>
                                        <p:attrNameLst>
                                          <p:attrName>ppt_h</p:attrName>
                                        </p:attrNameLst>
                                      </p:cBhvr>
                                      <p:tavLst>
                                        <p:tav tm="0">
                                          <p:val>
                                            <p:fltVal val="0"/>
                                          </p:val>
                                        </p:tav>
                                        <p:tav tm="100000">
                                          <p:val>
                                            <p:strVal val="#ppt_h"/>
                                          </p:val>
                                        </p:tav>
                                      </p:tavLst>
                                    </p:anim>
                                    <p:animEffect transition="in" filter="fade">
                                      <p:cBhvr>
                                        <p:cTn id="240" dur="500"/>
                                        <p:tgtEl>
                                          <p:spTgt spid="92"/>
                                        </p:tgtEl>
                                      </p:cBhvr>
                                    </p:animEffect>
                                  </p:childTnLst>
                                </p:cTn>
                              </p:par>
                            </p:childTnLst>
                          </p:cTn>
                        </p:par>
                      </p:childTnLst>
                    </p:cTn>
                  </p:par>
                  <p:par>
                    <p:cTn id="241" fill="hold">
                      <p:stCondLst>
                        <p:cond delay="indefinite"/>
                      </p:stCondLst>
                      <p:childTnLst>
                        <p:par>
                          <p:cTn id="242" fill="hold">
                            <p:stCondLst>
                              <p:cond delay="0"/>
                            </p:stCondLst>
                            <p:childTnLst>
                              <p:par>
                                <p:cTn id="243" presetID="2" presetClass="entr" presetSubtype="4" fill="hold" grpId="0" nodeType="clickEffect">
                                  <p:stCondLst>
                                    <p:cond delay="0"/>
                                  </p:stCondLst>
                                  <p:childTnLst>
                                    <p:set>
                                      <p:cBhvr>
                                        <p:cTn id="244" dur="1" fill="hold">
                                          <p:stCondLst>
                                            <p:cond delay="0"/>
                                          </p:stCondLst>
                                        </p:cTn>
                                        <p:tgtEl>
                                          <p:spTgt spid="14352"/>
                                        </p:tgtEl>
                                        <p:attrNameLst>
                                          <p:attrName>style.visibility</p:attrName>
                                        </p:attrNameLst>
                                      </p:cBhvr>
                                      <p:to>
                                        <p:strVal val="visible"/>
                                      </p:to>
                                    </p:set>
                                    <p:anim calcmode="lin" valueType="num">
                                      <p:cBhvr additive="base">
                                        <p:cTn id="245" dur="500" fill="hold"/>
                                        <p:tgtEl>
                                          <p:spTgt spid="14352"/>
                                        </p:tgtEl>
                                        <p:attrNameLst>
                                          <p:attrName>ppt_x</p:attrName>
                                        </p:attrNameLst>
                                      </p:cBhvr>
                                      <p:tavLst>
                                        <p:tav tm="0">
                                          <p:val>
                                            <p:strVal val="#ppt_x"/>
                                          </p:val>
                                        </p:tav>
                                        <p:tav tm="100000">
                                          <p:val>
                                            <p:strVal val="#ppt_x"/>
                                          </p:val>
                                        </p:tav>
                                      </p:tavLst>
                                    </p:anim>
                                    <p:anim calcmode="lin" valueType="num">
                                      <p:cBhvr additive="base">
                                        <p:cTn id="246" dur="500" fill="hold"/>
                                        <p:tgtEl>
                                          <p:spTgt spid="14352"/>
                                        </p:tgtEl>
                                        <p:attrNameLst>
                                          <p:attrName>ppt_y</p:attrName>
                                        </p:attrNameLst>
                                      </p:cBhvr>
                                      <p:tavLst>
                                        <p:tav tm="0">
                                          <p:val>
                                            <p:strVal val="1+#ppt_h/2"/>
                                          </p:val>
                                        </p:tav>
                                        <p:tav tm="100000">
                                          <p:val>
                                            <p:strVal val="#ppt_y"/>
                                          </p:val>
                                        </p:tav>
                                      </p:tavLst>
                                    </p:anim>
                                  </p:childTnLst>
                                </p:cTn>
                              </p:par>
                              <p:par>
                                <p:cTn id="247" presetID="2" presetClass="entr" presetSubtype="4" fill="hold" grpId="0" nodeType="withEffect">
                                  <p:stCondLst>
                                    <p:cond delay="0"/>
                                  </p:stCondLst>
                                  <p:childTnLst>
                                    <p:set>
                                      <p:cBhvr>
                                        <p:cTn id="248" dur="1" fill="hold">
                                          <p:stCondLst>
                                            <p:cond delay="0"/>
                                          </p:stCondLst>
                                        </p:cTn>
                                        <p:tgtEl>
                                          <p:spTgt spid="14354"/>
                                        </p:tgtEl>
                                        <p:attrNameLst>
                                          <p:attrName>style.visibility</p:attrName>
                                        </p:attrNameLst>
                                      </p:cBhvr>
                                      <p:to>
                                        <p:strVal val="visible"/>
                                      </p:to>
                                    </p:set>
                                    <p:anim calcmode="lin" valueType="num">
                                      <p:cBhvr additive="base">
                                        <p:cTn id="249" dur="500" fill="hold"/>
                                        <p:tgtEl>
                                          <p:spTgt spid="14354"/>
                                        </p:tgtEl>
                                        <p:attrNameLst>
                                          <p:attrName>ppt_x</p:attrName>
                                        </p:attrNameLst>
                                      </p:cBhvr>
                                      <p:tavLst>
                                        <p:tav tm="0">
                                          <p:val>
                                            <p:strVal val="#ppt_x"/>
                                          </p:val>
                                        </p:tav>
                                        <p:tav tm="100000">
                                          <p:val>
                                            <p:strVal val="#ppt_x"/>
                                          </p:val>
                                        </p:tav>
                                      </p:tavLst>
                                    </p:anim>
                                    <p:anim calcmode="lin" valueType="num">
                                      <p:cBhvr additive="base">
                                        <p:cTn id="250" dur="500" fill="hold"/>
                                        <p:tgtEl>
                                          <p:spTgt spid="14354"/>
                                        </p:tgtEl>
                                        <p:attrNameLst>
                                          <p:attrName>ppt_y</p:attrName>
                                        </p:attrNameLst>
                                      </p:cBhvr>
                                      <p:tavLst>
                                        <p:tav tm="0">
                                          <p:val>
                                            <p:strVal val="1+#ppt_h/2"/>
                                          </p:val>
                                        </p:tav>
                                        <p:tav tm="100000">
                                          <p:val>
                                            <p:strVal val="#ppt_y"/>
                                          </p:val>
                                        </p:tav>
                                      </p:tavLst>
                                    </p:anim>
                                  </p:childTnLst>
                                </p:cTn>
                              </p:par>
                              <p:par>
                                <p:cTn id="251" presetID="2" presetClass="entr" presetSubtype="4" fill="hold" grpId="0" nodeType="withEffect">
                                  <p:stCondLst>
                                    <p:cond delay="0"/>
                                  </p:stCondLst>
                                  <p:childTnLst>
                                    <p:set>
                                      <p:cBhvr>
                                        <p:cTn id="252" dur="1" fill="hold">
                                          <p:stCondLst>
                                            <p:cond delay="0"/>
                                          </p:stCondLst>
                                        </p:cTn>
                                        <p:tgtEl>
                                          <p:spTgt spid="97"/>
                                        </p:tgtEl>
                                        <p:attrNameLst>
                                          <p:attrName>style.visibility</p:attrName>
                                        </p:attrNameLst>
                                      </p:cBhvr>
                                      <p:to>
                                        <p:strVal val="visible"/>
                                      </p:to>
                                    </p:set>
                                    <p:anim calcmode="lin" valueType="num">
                                      <p:cBhvr additive="base">
                                        <p:cTn id="253" dur="500" fill="hold"/>
                                        <p:tgtEl>
                                          <p:spTgt spid="97"/>
                                        </p:tgtEl>
                                        <p:attrNameLst>
                                          <p:attrName>ppt_x</p:attrName>
                                        </p:attrNameLst>
                                      </p:cBhvr>
                                      <p:tavLst>
                                        <p:tav tm="0">
                                          <p:val>
                                            <p:strVal val="#ppt_x"/>
                                          </p:val>
                                        </p:tav>
                                        <p:tav tm="100000">
                                          <p:val>
                                            <p:strVal val="#ppt_x"/>
                                          </p:val>
                                        </p:tav>
                                      </p:tavLst>
                                    </p:anim>
                                    <p:anim calcmode="lin" valueType="num">
                                      <p:cBhvr additive="base">
                                        <p:cTn id="254" dur="500" fill="hold"/>
                                        <p:tgtEl>
                                          <p:spTgt spid="97"/>
                                        </p:tgtEl>
                                        <p:attrNameLst>
                                          <p:attrName>ppt_y</p:attrName>
                                        </p:attrNameLst>
                                      </p:cBhvr>
                                      <p:tavLst>
                                        <p:tav tm="0">
                                          <p:val>
                                            <p:strVal val="1+#ppt_h/2"/>
                                          </p:val>
                                        </p:tav>
                                        <p:tav tm="100000">
                                          <p:val>
                                            <p:strVal val="#ppt_y"/>
                                          </p:val>
                                        </p:tav>
                                      </p:tavLst>
                                    </p:anim>
                                  </p:childTnLst>
                                </p:cTn>
                              </p:par>
                              <p:par>
                                <p:cTn id="255" presetID="2" presetClass="entr" presetSubtype="4" fill="hold" grpId="0" nodeType="withEffect">
                                  <p:stCondLst>
                                    <p:cond delay="0"/>
                                  </p:stCondLst>
                                  <p:childTnLst>
                                    <p:set>
                                      <p:cBhvr>
                                        <p:cTn id="256" dur="1" fill="hold">
                                          <p:stCondLst>
                                            <p:cond delay="0"/>
                                          </p:stCondLst>
                                        </p:cTn>
                                        <p:tgtEl>
                                          <p:spTgt spid="14355"/>
                                        </p:tgtEl>
                                        <p:attrNameLst>
                                          <p:attrName>style.visibility</p:attrName>
                                        </p:attrNameLst>
                                      </p:cBhvr>
                                      <p:to>
                                        <p:strVal val="visible"/>
                                      </p:to>
                                    </p:set>
                                    <p:anim calcmode="lin" valueType="num">
                                      <p:cBhvr additive="base">
                                        <p:cTn id="257" dur="500" fill="hold"/>
                                        <p:tgtEl>
                                          <p:spTgt spid="14355"/>
                                        </p:tgtEl>
                                        <p:attrNameLst>
                                          <p:attrName>ppt_x</p:attrName>
                                        </p:attrNameLst>
                                      </p:cBhvr>
                                      <p:tavLst>
                                        <p:tav tm="0">
                                          <p:val>
                                            <p:strVal val="#ppt_x"/>
                                          </p:val>
                                        </p:tav>
                                        <p:tav tm="100000">
                                          <p:val>
                                            <p:strVal val="#ppt_x"/>
                                          </p:val>
                                        </p:tav>
                                      </p:tavLst>
                                    </p:anim>
                                    <p:anim calcmode="lin" valueType="num">
                                      <p:cBhvr additive="base">
                                        <p:cTn id="258" dur="500" fill="hold"/>
                                        <p:tgtEl>
                                          <p:spTgt spid="14355"/>
                                        </p:tgtEl>
                                        <p:attrNameLst>
                                          <p:attrName>ppt_y</p:attrName>
                                        </p:attrNameLst>
                                      </p:cBhvr>
                                      <p:tavLst>
                                        <p:tav tm="0">
                                          <p:val>
                                            <p:strVal val="1+#ppt_h/2"/>
                                          </p:val>
                                        </p:tav>
                                        <p:tav tm="100000">
                                          <p:val>
                                            <p:strVal val="#ppt_y"/>
                                          </p:val>
                                        </p:tav>
                                      </p:tavLst>
                                    </p:anim>
                                  </p:childTnLst>
                                </p:cTn>
                              </p:par>
                              <p:par>
                                <p:cTn id="259" presetID="2" presetClass="entr" presetSubtype="4" fill="hold" grpId="0" nodeType="withEffect">
                                  <p:stCondLst>
                                    <p:cond delay="0"/>
                                  </p:stCondLst>
                                  <p:childTnLst>
                                    <p:set>
                                      <p:cBhvr>
                                        <p:cTn id="260" dur="1" fill="hold">
                                          <p:stCondLst>
                                            <p:cond delay="0"/>
                                          </p:stCondLst>
                                        </p:cTn>
                                        <p:tgtEl>
                                          <p:spTgt spid="14353"/>
                                        </p:tgtEl>
                                        <p:attrNameLst>
                                          <p:attrName>style.visibility</p:attrName>
                                        </p:attrNameLst>
                                      </p:cBhvr>
                                      <p:to>
                                        <p:strVal val="visible"/>
                                      </p:to>
                                    </p:set>
                                    <p:anim calcmode="lin" valueType="num">
                                      <p:cBhvr additive="base">
                                        <p:cTn id="261" dur="500" fill="hold"/>
                                        <p:tgtEl>
                                          <p:spTgt spid="14353"/>
                                        </p:tgtEl>
                                        <p:attrNameLst>
                                          <p:attrName>ppt_x</p:attrName>
                                        </p:attrNameLst>
                                      </p:cBhvr>
                                      <p:tavLst>
                                        <p:tav tm="0">
                                          <p:val>
                                            <p:strVal val="#ppt_x"/>
                                          </p:val>
                                        </p:tav>
                                        <p:tav tm="100000">
                                          <p:val>
                                            <p:strVal val="#ppt_x"/>
                                          </p:val>
                                        </p:tav>
                                      </p:tavLst>
                                    </p:anim>
                                    <p:anim calcmode="lin" valueType="num">
                                      <p:cBhvr additive="base">
                                        <p:cTn id="262" dur="500" fill="hold"/>
                                        <p:tgtEl>
                                          <p:spTgt spid="14353"/>
                                        </p:tgtEl>
                                        <p:attrNameLst>
                                          <p:attrName>ppt_y</p:attrName>
                                        </p:attrNameLst>
                                      </p:cBhvr>
                                      <p:tavLst>
                                        <p:tav tm="0">
                                          <p:val>
                                            <p:strVal val="1+#ppt_h/2"/>
                                          </p:val>
                                        </p:tav>
                                        <p:tav tm="100000">
                                          <p:val>
                                            <p:strVal val="#ppt_y"/>
                                          </p:val>
                                        </p:tav>
                                      </p:tavLst>
                                    </p:anim>
                                  </p:childTnLst>
                                </p:cTn>
                              </p:par>
                            </p:childTnLst>
                          </p:cTn>
                        </p:par>
                      </p:childTnLst>
                    </p:cTn>
                  </p:par>
                  <p:par>
                    <p:cTn id="263" fill="hold">
                      <p:stCondLst>
                        <p:cond delay="indefinite"/>
                      </p:stCondLst>
                      <p:childTnLst>
                        <p:par>
                          <p:cTn id="264" fill="hold">
                            <p:stCondLst>
                              <p:cond delay="0"/>
                            </p:stCondLst>
                            <p:childTnLst>
                              <p:par>
                                <p:cTn id="265" presetID="2" presetClass="entr" presetSubtype="4" fill="hold" grpId="0" nodeType="clickEffect">
                                  <p:stCondLst>
                                    <p:cond delay="0"/>
                                  </p:stCondLst>
                                  <p:childTnLst>
                                    <p:set>
                                      <p:cBhvr>
                                        <p:cTn id="266" dur="1" fill="hold">
                                          <p:stCondLst>
                                            <p:cond delay="0"/>
                                          </p:stCondLst>
                                        </p:cTn>
                                        <p:tgtEl>
                                          <p:spTgt spid="14350"/>
                                        </p:tgtEl>
                                        <p:attrNameLst>
                                          <p:attrName>style.visibility</p:attrName>
                                        </p:attrNameLst>
                                      </p:cBhvr>
                                      <p:to>
                                        <p:strVal val="visible"/>
                                      </p:to>
                                    </p:set>
                                    <p:anim calcmode="lin" valueType="num">
                                      <p:cBhvr additive="base">
                                        <p:cTn id="267" dur="500" fill="hold"/>
                                        <p:tgtEl>
                                          <p:spTgt spid="14350"/>
                                        </p:tgtEl>
                                        <p:attrNameLst>
                                          <p:attrName>ppt_x</p:attrName>
                                        </p:attrNameLst>
                                      </p:cBhvr>
                                      <p:tavLst>
                                        <p:tav tm="0">
                                          <p:val>
                                            <p:strVal val="#ppt_x"/>
                                          </p:val>
                                        </p:tav>
                                        <p:tav tm="100000">
                                          <p:val>
                                            <p:strVal val="#ppt_x"/>
                                          </p:val>
                                        </p:tav>
                                      </p:tavLst>
                                    </p:anim>
                                    <p:anim calcmode="lin" valueType="num">
                                      <p:cBhvr additive="base">
                                        <p:cTn id="268" dur="500" fill="hold"/>
                                        <p:tgtEl>
                                          <p:spTgt spid="14350"/>
                                        </p:tgtEl>
                                        <p:attrNameLst>
                                          <p:attrName>ppt_y</p:attrName>
                                        </p:attrNameLst>
                                      </p:cBhvr>
                                      <p:tavLst>
                                        <p:tav tm="0">
                                          <p:val>
                                            <p:strVal val="1+#ppt_h/2"/>
                                          </p:val>
                                        </p:tav>
                                        <p:tav tm="100000">
                                          <p:val>
                                            <p:strVal val="#ppt_y"/>
                                          </p:val>
                                        </p:tav>
                                      </p:tavLst>
                                    </p:anim>
                                  </p:childTnLst>
                                </p:cTn>
                              </p:par>
                              <p:par>
                                <p:cTn id="269" presetID="2" presetClass="entr" presetSubtype="4" fill="hold" grpId="0" nodeType="withEffect">
                                  <p:stCondLst>
                                    <p:cond delay="0"/>
                                  </p:stCondLst>
                                  <p:childTnLst>
                                    <p:set>
                                      <p:cBhvr>
                                        <p:cTn id="270" dur="1" fill="hold">
                                          <p:stCondLst>
                                            <p:cond delay="0"/>
                                          </p:stCondLst>
                                        </p:cTn>
                                        <p:tgtEl>
                                          <p:spTgt spid="98"/>
                                        </p:tgtEl>
                                        <p:attrNameLst>
                                          <p:attrName>style.visibility</p:attrName>
                                        </p:attrNameLst>
                                      </p:cBhvr>
                                      <p:to>
                                        <p:strVal val="visible"/>
                                      </p:to>
                                    </p:set>
                                    <p:anim calcmode="lin" valueType="num">
                                      <p:cBhvr additive="base">
                                        <p:cTn id="271" dur="500" fill="hold"/>
                                        <p:tgtEl>
                                          <p:spTgt spid="98"/>
                                        </p:tgtEl>
                                        <p:attrNameLst>
                                          <p:attrName>ppt_x</p:attrName>
                                        </p:attrNameLst>
                                      </p:cBhvr>
                                      <p:tavLst>
                                        <p:tav tm="0">
                                          <p:val>
                                            <p:strVal val="#ppt_x"/>
                                          </p:val>
                                        </p:tav>
                                        <p:tav tm="100000">
                                          <p:val>
                                            <p:strVal val="#ppt_x"/>
                                          </p:val>
                                        </p:tav>
                                      </p:tavLst>
                                    </p:anim>
                                    <p:anim calcmode="lin" valueType="num">
                                      <p:cBhvr additive="base">
                                        <p:cTn id="272" dur="500" fill="hold"/>
                                        <p:tgtEl>
                                          <p:spTgt spid="98"/>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14351"/>
                                        </p:tgtEl>
                                        <p:attrNameLst>
                                          <p:attrName>style.visibility</p:attrName>
                                        </p:attrNameLst>
                                      </p:cBhvr>
                                      <p:to>
                                        <p:strVal val="visible"/>
                                      </p:to>
                                    </p:set>
                                    <p:anim calcmode="lin" valueType="num">
                                      <p:cBhvr additive="base">
                                        <p:cTn id="275" dur="500" fill="hold"/>
                                        <p:tgtEl>
                                          <p:spTgt spid="14351"/>
                                        </p:tgtEl>
                                        <p:attrNameLst>
                                          <p:attrName>ppt_x</p:attrName>
                                        </p:attrNameLst>
                                      </p:cBhvr>
                                      <p:tavLst>
                                        <p:tav tm="0">
                                          <p:val>
                                            <p:strVal val="#ppt_x"/>
                                          </p:val>
                                        </p:tav>
                                        <p:tav tm="100000">
                                          <p:val>
                                            <p:strVal val="#ppt_x"/>
                                          </p:val>
                                        </p:tav>
                                      </p:tavLst>
                                    </p:anim>
                                    <p:anim calcmode="lin" valueType="num">
                                      <p:cBhvr additive="base">
                                        <p:cTn id="276" dur="500" fill="hold"/>
                                        <p:tgtEl>
                                          <p:spTgt spid="14351"/>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14346"/>
                                        </p:tgtEl>
                                        <p:attrNameLst>
                                          <p:attrName>style.visibility</p:attrName>
                                        </p:attrNameLst>
                                      </p:cBhvr>
                                      <p:to>
                                        <p:strVal val="visible"/>
                                      </p:to>
                                    </p:set>
                                    <p:anim calcmode="lin" valueType="num">
                                      <p:cBhvr additive="base">
                                        <p:cTn id="279" dur="500" fill="hold"/>
                                        <p:tgtEl>
                                          <p:spTgt spid="14346"/>
                                        </p:tgtEl>
                                        <p:attrNameLst>
                                          <p:attrName>ppt_x</p:attrName>
                                        </p:attrNameLst>
                                      </p:cBhvr>
                                      <p:tavLst>
                                        <p:tav tm="0">
                                          <p:val>
                                            <p:strVal val="#ppt_x"/>
                                          </p:val>
                                        </p:tav>
                                        <p:tav tm="100000">
                                          <p:val>
                                            <p:strVal val="#ppt_x"/>
                                          </p:val>
                                        </p:tav>
                                      </p:tavLst>
                                    </p:anim>
                                    <p:anim calcmode="lin" valueType="num">
                                      <p:cBhvr additive="base">
                                        <p:cTn id="280" dur="500" fill="hold"/>
                                        <p:tgtEl>
                                          <p:spTgt spid="14346"/>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14347"/>
                                        </p:tgtEl>
                                        <p:attrNameLst>
                                          <p:attrName>style.visibility</p:attrName>
                                        </p:attrNameLst>
                                      </p:cBhvr>
                                      <p:to>
                                        <p:strVal val="visible"/>
                                      </p:to>
                                    </p:set>
                                    <p:anim calcmode="lin" valueType="num">
                                      <p:cBhvr additive="base">
                                        <p:cTn id="283" dur="500" fill="hold"/>
                                        <p:tgtEl>
                                          <p:spTgt spid="14347"/>
                                        </p:tgtEl>
                                        <p:attrNameLst>
                                          <p:attrName>ppt_x</p:attrName>
                                        </p:attrNameLst>
                                      </p:cBhvr>
                                      <p:tavLst>
                                        <p:tav tm="0">
                                          <p:val>
                                            <p:strVal val="#ppt_x"/>
                                          </p:val>
                                        </p:tav>
                                        <p:tav tm="100000">
                                          <p:val>
                                            <p:strVal val="#ppt_x"/>
                                          </p:val>
                                        </p:tav>
                                      </p:tavLst>
                                    </p:anim>
                                    <p:anim calcmode="lin" valueType="num">
                                      <p:cBhvr additive="base">
                                        <p:cTn id="284" dur="500" fill="hold"/>
                                        <p:tgtEl>
                                          <p:spTgt spid="143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88" grpId="0" animBg="1"/>
      <p:bldP spid="14389" grpId="0" animBg="1"/>
      <p:bldP spid="14390" grpId="0" animBg="1"/>
      <p:bldP spid="14391" grpId="0" animBg="1"/>
      <p:bldP spid="14392" grpId="0" animBg="1"/>
      <p:bldP spid="14393" grpId="0" animBg="1"/>
      <p:bldP spid="14394" grpId="0" animBg="1"/>
      <p:bldP spid="14395" grpId="0" animBg="1"/>
      <p:bldP spid="14396" grpId="0" animBg="1"/>
      <p:bldP spid="14397" grpId="0" animBg="1"/>
      <p:bldP spid="14398" grpId="0" animBg="1"/>
      <p:bldP spid="14399" grpId="0" animBg="1"/>
      <p:bldP spid="14400" grpId="0" animBg="1"/>
      <p:bldP spid="14401" grpId="0" animBg="1"/>
      <p:bldP spid="14402" grpId="0" animBg="1"/>
      <p:bldP spid="14403" grpId="0" animBg="1"/>
      <p:bldP spid="14404" grpId="0" animBg="1"/>
      <p:bldP spid="14405" grpId="0"/>
      <p:bldP spid="14406" grpId="0"/>
      <p:bldP spid="14407" grpId="0" animBg="1"/>
      <p:bldP spid="14408" grpId="0" animBg="1"/>
      <p:bldP spid="14409" grpId="0" animBg="1"/>
      <p:bldP spid="14410" grpId="0" animBg="1"/>
      <p:bldP spid="14412" grpId="0" animBg="1"/>
      <p:bldP spid="14413" grpId="0" animBg="1"/>
      <p:bldP spid="14414" grpId="0" animBg="1"/>
      <p:bldP spid="14415" grpId="0" animBg="1"/>
      <p:bldP spid="14416" grpId="0" animBg="1"/>
      <p:bldP spid="14417" grpId="0" animBg="1"/>
      <p:bldP spid="14418" grpId="0" animBg="1"/>
      <p:bldP spid="14419" grpId="0" animBg="1"/>
      <p:bldP spid="14420" grpId="0" animBg="1"/>
      <p:bldP spid="14411" grpId="0" animBg="1"/>
      <p:bldP spid="14352" grpId="0" animBg="1"/>
      <p:bldP spid="14353" grpId="0" animBg="1"/>
      <p:bldP spid="14354" grpId="0" animBg="1"/>
      <p:bldP spid="14355" grpId="0" animBg="1"/>
      <p:bldP spid="14346" grpId="0" animBg="1"/>
      <p:bldP spid="14347" grpId="0" animBg="1"/>
      <p:bldP spid="14350" grpId="0" animBg="1"/>
      <p:bldP spid="14351" grpId="0" animBg="1"/>
      <p:bldP spid="85" grpId="0" animBg="1"/>
      <p:bldP spid="86" grpId="0" animBg="1"/>
      <p:bldP spid="87" grpId="0" animBg="1"/>
      <p:bldP spid="88" grpId="0" animBg="1"/>
      <p:bldP spid="89" grpId="0" animBg="1"/>
      <p:bldP spid="90" grpId="0" animBg="1"/>
      <p:bldP spid="91" grpId="0" animBg="1"/>
      <p:bldP spid="92" grpId="0" animBg="1"/>
      <p:bldP spid="93" grpId="0"/>
      <p:bldP spid="94" grpId="0"/>
      <p:bldP spid="95" grpId="0"/>
      <p:bldP spid="96" grpId="0"/>
      <p:bldP spid="97" grpId="0" animBg="1"/>
      <p:bldP spid="9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0"/>
          <p:cNvSpPr>
            <a:spLocks noGrp="1" noChangeArrowheads="1"/>
          </p:cNvSpPr>
          <p:nvPr>
            <p:ph type="title"/>
          </p:nvPr>
        </p:nvSpPr>
        <p:spPr>
          <a:xfrm>
            <a:off x="445325" y="-1"/>
            <a:ext cx="8229600" cy="1084522"/>
          </a:xfrm>
        </p:spPr>
        <p:txBody>
          <a:bodyPr>
            <a:noAutofit/>
          </a:bodyPr>
          <a:lstStyle/>
          <a:p>
            <a:r>
              <a:rPr lang="fr-FR" sz="3600" b="1" dirty="0" smtClean="0"/>
              <a:t>L’Eco-conscience pour la conception: </a:t>
            </a:r>
            <a:br>
              <a:rPr lang="fr-FR" sz="3600" b="1" dirty="0" smtClean="0"/>
            </a:br>
            <a:r>
              <a:rPr lang="fr-FR" sz="3600" b="1" dirty="0" smtClean="0"/>
              <a:t>                                        La stratégie (1)</a:t>
            </a:r>
          </a:p>
        </p:txBody>
      </p:sp>
      <p:sp>
        <p:nvSpPr>
          <p:cNvPr id="15414" name="Line 165"/>
          <p:cNvSpPr>
            <a:spLocks noChangeShapeType="1"/>
          </p:cNvSpPr>
          <p:nvPr/>
        </p:nvSpPr>
        <p:spPr bwMode="auto">
          <a:xfrm>
            <a:off x="2143125" y="2019300"/>
            <a:ext cx="0" cy="733425"/>
          </a:xfrm>
          <a:prstGeom prst="line">
            <a:avLst/>
          </a:prstGeom>
          <a:noFill/>
          <a:ln w="28575">
            <a:solidFill>
              <a:srgbClr val="3366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fr-FR"/>
          </a:p>
        </p:txBody>
      </p:sp>
      <p:sp>
        <p:nvSpPr>
          <p:cNvPr id="15417" name="Rectangle 259"/>
          <p:cNvSpPr>
            <a:spLocks noChangeArrowheads="1"/>
          </p:cNvSpPr>
          <p:nvPr/>
        </p:nvSpPr>
        <p:spPr bwMode="auto">
          <a:xfrm>
            <a:off x="733425" y="2798763"/>
            <a:ext cx="3581400" cy="25527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18" name="Line 260"/>
          <p:cNvSpPr>
            <a:spLocks noChangeShapeType="1"/>
          </p:cNvSpPr>
          <p:nvPr/>
        </p:nvSpPr>
        <p:spPr bwMode="auto">
          <a:xfrm>
            <a:off x="739775" y="4494213"/>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19" name="Line 261"/>
          <p:cNvSpPr>
            <a:spLocks noChangeShapeType="1"/>
          </p:cNvSpPr>
          <p:nvPr/>
        </p:nvSpPr>
        <p:spPr bwMode="auto">
          <a:xfrm>
            <a:off x="739775" y="470693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20" name="Line 262"/>
          <p:cNvSpPr>
            <a:spLocks noChangeShapeType="1"/>
          </p:cNvSpPr>
          <p:nvPr/>
        </p:nvSpPr>
        <p:spPr bwMode="auto">
          <a:xfrm>
            <a:off x="739775" y="4918075"/>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21" name="Line 263"/>
          <p:cNvSpPr>
            <a:spLocks noChangeShapeType="1"/>
          </p:cNvSpPr>
          <p:nvPr/>
        </p:nvSpPr>
        <p:spPr bwMode="auto">
          <a:xfrm>
            <a:off x="739775" y="5130800"/>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22" name="Line 264"/>
          <p:cNvSpPr>
            <a:spLocks noChangeShapeType="1"/>
          </p:cNvSpPr>
          <p:nvPr/>
        </p:nvSpPr>
        <p:spPr bwMode="auto">
          <a:xfrm>
            <a:off x="739775" y="4283075"/>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23" name="Line 265"/>
          <p:cNvSpPr>
            <a:spLocks noChangeShapeType="1"/>
          </p:cNvSpPr>
          <p:nvPr/>
        </p:nvSpPr>
        <p:spPr bwMode="auto">
          <a:xfrm>
            <a:off x="739775" y="364648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24" name="Line 266"/>
          <p:cNvSpPr>
            <a:spLocks noChangeShapeType="1"/>
          </p:cNvSpPr>
          <p:nvPr/>
        </p:nvSpPr>
        <p:spPr bwMode="auto">
          <a:xfrm>
            <a:off x="739775" y="3435350"/>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25" name="Line 267"/>
          <p:cNvSpPr>
            <a:spLocks noChangeShapeType="1"/>
          </p:cNvSpPr>
          <p:nvPr/>
        </p:nvSpPr>
        <p:spPr bwMode="auto">
          <a:xfrm>
            <a:off x="739775" y="3222625"/>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26" name="Line 268"/>
          <p:cNvSpPr>
            <a:spLocks noChangeShapeType="1"/>
          </p:cNvSpPr>
          <p:nvPr/>
        </p:nvSpPr>
        <p:spPr bwMode="auto">
          <a:xfrm>
            <a:off x="739775" y="301148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27" name="Line 269"/>
          <p:cNvSpPr>
            <a:spLocks noChangeShapeType="1"/>
          </p:cNvSpPr>
          <p:nvPr/>
        </p:nvSpPr>
        <p:spPr bwMode="auto">
          <a:xfrm>
            <a:off x="739775" y="3859213"/>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28" name="Line 270"/>
          <p:cNvSpPr>
            <a:spLocks noChangeShapeType="1"/>
          </p:cNvSpPr>
          <p:nvPr/>
        </p:nvSpPr>
        <p:spPr bwMode="auto">
          <a:xfrm>
            <a:off x="739775" y="4070350"/>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29" name="Line 271"/>
          <p:cNvSpPr>
            <a:spLocks noChangeShapeType="1"/>
          </p:cNvSpPr>
          <p:nvPr/>
        </p:nvSpPr>
        <p:spPr bwMode="auto">
          <a:xfrm flipV="1">
            <a:off x="1247775"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30" name="Line 272"/>
          <p:cNvSpPr>
            <a:spLocks noChangeShapeType="1"/>
          </p:cNvSpPr>
          <p:nvPr/>
        </p:nvSpPr>
        <p:spPr bwMode="auto">
          <a:xfrm flipV="1">
            <a:off x="1758950"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31" name="Line 273"/>
          <p:cNvSpPr>
            <a:spLocks noChangeShapeType="1"/>
          </p:cNvSpPr>
          <p:nvPr/>
        </p:nvSpPr>
        <p:spPr bwMode="auto">
          <a:xfrm flipV="1">
            <a:off x="2270125"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32" name="Line 274"/>
          <p:cNvSpPr>
            <a:spLocks noChangeShapeType="1"/>
          </p:cNvSpPr>
          <p:nvPr/>
        </p:nvSpPr>
        <p:spPr bwMode="auto">
          <a:xfrm flipV="1">
            <a:off x="2781300"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33" name="Line 275"/>
          <p:cNvSpPr>
            <a:spLocks noChangeShapeType="1"/>
          </p:cNvSpPr>
          <p:nvPr/>
        </p:nvSpPr>
        <p:spPr bwMode="auto">
          <a:xfrm flipV="1">
            <a:off x="3292475"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34" name="Text Box 276"/>
          <p:cNvSpPr txBox="1">
            <a:spLocks noChangeArrowheads="1"/>
          </p:cNvSpPr>
          <p:nvPr/>
        </p:nvSpPr>
        <p:spPr bwMode="auto">
          <a:xfrm>
            <a:off x="336550" y="2695575"/>
            <a:ext cx="43656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155000"/>
              </a:spcAft>
              <a:buClr>
                <a:srgbClr val="009B9B"/>
              </a:buClr>
              <a:buSzPct val="80000"/>
              <a:buFont typeface="Wingdings" pitchFamily="2" charset="2"/>
              <a:buNone/>
            </a:pPr>
            <a:r>
              <a:rPr lang="en-GB" sz="1000" b="1"/>
              <a:t>600</a:t>
            </a:r>
          </a:p>
          <a:p>
            <a:pPr algn="r">
              <a:spcBef>
                <a:spcPct val="20000"/>
              </a:spcBef>
              <a:spcAft>
                <a:spcPct val="155000"/>
              </a:spcAft>
              <a:buClr>
                <a:srgbClr val="009B9B"/>
              </a:buClr>
              <a:buSzPct val="80000"/>
              <a:buFont typeface="Wingdings" pitchFamily="2" charset="2"/>
              <a:buNone/>
            </a:pPr>
            <a:r>
              <a:rPr lang="en-GB" sz="1000" b="1"/>
              <a:t> 400</a:t>
            </a:r>
          </a:p>
          <a:p>
            <a:pPr algn="r">
              <a:spcBef>
                <a:spcPct val="20000"/>
              </a:spcBef>
              <a:spcAft>
                <a:spcPct val="155000"/>
              </a:spcAft>
              <a:buClr>
                <a:srgbClr val="009B9B"/>
              </a:buClr>
              <a:buSzPct val="80000"/>
              <a:buFont typeface="Wingdings" pitchFamily="2" charset="2"/>
              <a:buNone/>
            </a:pPr>
            <a:r>
              <a:rPr lang="en-GB" sz="1000" b="1"/>
              <a:t> 300</a:t>
            </a:r>
          </a:p>
          <a:p>
            <a:pPr algn="r">
              <a:spcBef>
                <a:spcPct val="20000"/>
              </a:spcBef>
              <a:spcAft>
                <a:spcPct val="155000"/>
              </a:spcAft>
              <a:buClr>
                <a:srgbClr val="009B9B"/>
              </a:buClr>
              <a:buSzPct val="80000"/>
              <a:buFont typeface="Wingdings" pitchFamily="2" charset="2"/>
              <a:buNone/>
            </a:pPr>
            <a:r>
              <a:rPr lang="en-GB" sz="1000" b="1"/>
              <a:t> 200</a:t>
            </a:r>
          </a:p>
          <a:p>
            <a:pPr algn="r">
              <a:spcBef>
                <a:spcPct val="20000"/>
              </a:spcBef>
              <a:spcAft>
                <a:spcPct val="155000"/>
              </a:spcAft>
              <a:buClr>
                <a:srgbClr val="009B9B"/>
              </a:buClr>
              <a:buSzPct val="80000"/>
              <a:buFont typeface="Wingdings" pitchFamily="2" charset="2"/>
              <a:buNone/>
            </a:pPr>
            <a:r>
              <a:rPr lang="en-GB" sz="1000" b="1"/>
              <a:t> 100</a:t>
            </a:r>
          </a:p>
          <a:p>
            <a:pPr algn="r">
              <a:spcBef>
                <a:spcPct val="20000"/>
              </a:spcBef>
              <a:spcAft>
                <a:spcPct val="155000"/>
              </a:spcAft>
              <a:buClr>
                <a:srgbClr val="009B9B"/>
              </a:buClr>
              <a:buSzPct val="80000"/>
              <a:buFont typeface="Wingdings" pitchFamily="2" charset="2"/>
              <a:buNone/>
            </a:pPr>
            <a:r>
              <a:rPr lang="en-GB" sz="1000" b="1"/>
              <a:t>    0</a:t>
            </a:r>
          </a:p>
          <a:p>
            <a:pPr algn="r">
              <a:spcBef>
                <a:spcPct val="20000"/>
              </a:spcBef>
              <a:spcAft>
                <a:spcPct val="155000"/>
              </a:spcAft>
              <a:buClr>
                <a:srgbClr val="009B9B"/>
              </a:buClr>
              <a:buSzPct val="80000"/>
              <a:buFont typeface="Wingdings" pitchFamily="2" charset="2"/>
              <a:buNone/>
            </a:pPr>
            <a:r>
              <a:rPr lang="en-GB" sz="1000" b="1"/>
              <a:t>-100</a:t>
            </a:r>
          </a:p>
        </p:txBody>
      </p:sp>
      <p:sp>
        <p:nvSpPr>
          <p:cNvPr id="15435" name="Text Box 277"/>
          <p:cNvSpPr txBox="1">
            <a:spLocks noChangeArrowheads="1"/>
          </p:cNvSpPr>
          <p:nvPr/>
        </p:nvSpPr>
        <p:spPr bwMode="auto">
          <a:xfrm rot="16200000">
            <a:off x="-296517" y="3957737"/>
            <a:ext cx="12089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dirty="0" err="1" smtClean="0"/>
              <a:t>Energie</a:t>
            </a:r>
            <a:r>
              <a:rPr lang="en-GB" sz="1400" dirty="0" smtClean="0"/>
              <a:t> </a:t>
            </a:r>
            <a:r>
              <a:rPr lang="en-GB" sz="1400" dirty="0"/>
              <a:t>(MJ)</a:t>
            </a:r>
          </a:p>
        </p:txBody>
      </p:sp>
      <p:sp>
        <p:nvSpPr>
          <p:cNvPr id="15441" name="Rectangle 283"/>
          <p:cNvSpPr>
            <a:spLocks noChangeArrowheads="1"/>
          </p:cNvSpPr>
          <p:nvPr/>
        </p:nvSpPr>
        <p:spPr bwMode="auto">
          <a:xfrm>
            <a:off x="1635125" y="4522788"/>
            <a:ext cx="257175" cy="40005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42" name="Rectangle 284"/>
          <p:cNvSpPr>
            <a:spLocks noChangeArrowheads="1"/>
          </p:cNvSpPr>
          <p:nvPr/>
        </p:nvSpPr>
        <p:spPr bwMode="auto">
          <a:xfrm>
            <a:off x="2124075" y="4703763"/>
            <a:ext cx="257175" cy="219075"/>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43" name="Rectangle 285"/>
          <p:cNvSpPr>
            <a:spLocks noChangeArrowheads="1"/>
          </p:cNvSpPr>
          <p:nvPr/>
        </p:nvSpPr>
        <p:spPr bwMode="auto">
          <a:xfrm>
            <a:off x="2647950" y="3636963"/>
            <a:ext cx="257175" cy="1285875"/>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44" name="Rectangle 286"/>
          <p:cNvSpPr>
            <a:spLocks noChangeArrowheads="1"/>
          </p:cNvSpPr>
          <p:nvPr/>
        </p:nvSpPr>
        <p:spPr bwMode="auto">
          <a:xfrm>
            <a:off x="3159125" y="4876800"/>
            <a:ext cx="257175" cy="42863"/>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45" name="Rectangle 287"/>
          <p:cNvSpPr>
            <a:spLocks noChangeArrowheads="1"/>
          </p:cNvSpPr>
          <p:nvPr/>
        </p:nvSpPr>
        <p:spPr bwMode="auto">
          <a:xfrm>
            <a:off x="1104900" y="3636963"/>
            <a:ext cx="257175" cy="1285875"/>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46" name="Line 288"/>
          <p:cNvSpPr>
            <a:spLocks noChangeShapeType="1"/>
          </p:cNvSpPr>
          <p:nvPr/>
        </p:nvSpPr>
        <p:spPr bwMode="auto">
          <a:xfrm flipV="1">
            <a:off x="3803650"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48" name="Rectangle 290" descr="Wide downward diagonal"/>
          <p:cNvSpPr>
            <a:spLocks noChangeArrowheads="1"/>
          </p:cNvSpPr>
          <p:nvPr/>
        </p:nvSpPr>
        <p:spPr bwMode="auto">
          <a:xfrm>
            <a:off x="3667125" y="4922838"/>
            <a:ext cx="257175" cy="352425"/>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49" name="Line 291"/>
          <p:cNvSpPr>
            <a:spLocks noChangeShapeType="1"/>
          </p:cNvSpPr>
          <p:nvPr/>
        </p:nvSpPr>
        <p:spPr bwMode="auto">
          <a:xfrm>
            <a:off x="723900" y="4922838"/>
            <a:ext cx="3581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16" name="Text Box 255"/>
          <p:cNvSpPr txBox="1">
            <a:spLocks noChangeArrowheads="1"/>
          </p:cNvSpPr>
          <p:nvPr/>
        </p:nvSpPr>
        <p:spPr bwMode="auto">
          <a:xfrm>
            <a:off x="2267744" y="2492896"/>
            <a:ext cx="1564852" cy="276999"/>
          </a:xfrm>
          <a:prstGeom prst="rect">
            <a:avLst/>
          </a:prstGeom>
          <a:solidFill>
            <a:schemeClr val="bg1"/>
          </a:solidFill>
          <a:ln w="9525">
            <a:solidFill>
              <a:schemeClr val="bg2"/>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b="1" i="1" dirty="0" smtClean="0"/>
              <a:t>Conception initiale</a:t>
            </a:r>
            <a:endParaRPr lang="fr-FR" sz="1200" b="1" i="1" dirty="0"/>
          </a:p>
        </p:txBody>
      </p:sp>
      <p:sp>
        <p:nvSpPr>
          <p:cNvPr id="15381" name="Rectangle 294"/>
          <p:cNvSpPr>
            <a:spLocks noChangeArrowheads="1"/>
          </p:cNvSpPr>
          <p:nvPr/>
        </p:nvSpPr>
        <p:spPr bwMode="auto">
          <a:xfrm>
            <a:off x="5245100" y="2798763"/>
            <a:ext cx="3581400" cy="25527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382" name="Line 295"/>
          <p:cNvSpPr>
            <a:spLocks noChangeShapeType="1"/>
          </p:cNvSpPr>
          <p:nvPr/>
        </p:nvSpPr>
        <p:spPr bwMode="auto">
          <a:xfrm>
            <a:off x="5251450" y="4494213"/>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83" name="Line 296"/>
          <p:cNvSpPr>
            <a:spLocks noChangeShapeType="1"/>
          </p:cNvSpPr>
          <p:nvPr/>
        </p:nvSpPr>
        <p:spPr bwMode="auto">
          <a:xfrm>
            <a:off x="5251450" y="470693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84" name="Line 297"/>
          <p:cNvSpPr>
            <a:spLocks noChangeShapeType="1"/>
          </p:cNvSpPr>
          <p:nvPr/>
        </p:nvSpPr>
        <p:spPr bwMode="auto">
          <a:xfrm>
            <a:off x="5251450" y="4918076"/>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85" name="Line 298"/>
          <p:cNvSpPr>
            <a:spLocks noChangeShapeType="1"/>
          </p:cNvSpPr>
          <p:nvPr/>
        </p:nvSpPr>
        <p:spPr bwMode="auto">
          <a:xfrm>
            <a:off x="5251450" y="5130801"/>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86" name="Line 299"/>
          <p:cNvSpPr>
            <a:spLocks noChangeShapeType="1"/>
          </p:cNvSpPr>
          <p:nvPr/>
        </p:nvSpPr>
        <p:spPr bwMode="auto">
          <a:xfrm>
            <a:off x="5251450" y="4283076"/>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87" name="Line 300"/>
          <p:cNvSpPr>
            <a:spLocks noChangeShapeType="1"/>
          </p:cNvSpPr>
          <p:nvPr/>
        </p:nvSpPr>
        <p:spPr bwMode="auto">
          <a:xfrm>
            <a:off x="5251450" y="364648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88" name="Line 301"/>
          <p:cNvSpPr>
            <a:spLocks noChangeShapeType="1"/>
          </p:cNvSpPr>
          <p:nvPr/>
        </p:nvSpPr>
        <p:spPr bwMode="auto">
          <a:xfrm>
            <a:off x="5251450" y="3435351"/>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89" name="Line 302"/>
          <p:cNvSpPr>
            <a:spLocks noChangeShapeType="1"/>
          </p:cNvSpPr>
          <p:nvPr/>
        </p:nvSpPr>
        <p:spPr bwMode="auto">
          <a:xfrm>
            <a:off x="5251450" y="3222626"/>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90" name="Line 303"/>
          <p:cNvSpPr>
            <a:spLocks noChangeShapeType="1"/>
          </p:cNvSpPr>
          <p:nvPr/>
        </p:nvSpPr>
        <p:spPr bwMode="auto">
          <a:xfrm>
            <a:off x="5251450" y="301148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91" name="Line 304"/>
          <p:cNvSpPr>
            <a:spLocks noChangeShapeType="1"/>
          </p:cNvSpPr>
          <p:nvPr/>
        </p:nvSpPr>
        <p:spPr bwMode="auto">
          <a:xfrm>
            <a:off x="5251450" y="3859213"/>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92" name="Line 305"/>
          <p:cNvSpPr>
            <a:spLocks noChangeShapeType="1"/>
          </p:cNvSpPr>
          <p:nvPr/>
        </p:nvSpPr>
        <p:spPr bwMode="auto">
          <a:xfrm>
            <a:off x="5251450" y="4070351"/>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93" name="Line 306"/>
          <p:cNvSpPr>
            <a:spLocks noChangeShapeType="1"/>
          </p:cNvSpPr>
          <p:nvPr/>
        </p:nvSpPr>
        <p:spPr bwMode="auto">
          <a:xfrm flipV="1">
            <a:off x="5759450"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94" name="Line 307"/>
          <p:cNvSpPr>
            <a:spLocks noChangeShapeType="1"/>
          </p:cNvSpPr>
          <p:nvPr/>
        </p:nvSpPr>
        <p:spPr bwMode="auto">
          <a:xfrm flipV="1">
            <a:off x="6270625"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95" name="Line 308"/>
          <p:cNvSpPr>
            <a:spLocks noChangeShapeType="1"/>
          </p:cNvSpPr>
          <p:nvPr/>
        </p:nvSpPr>
        <p:spPr bwMode="auto">
          <a:xfrm flipV="1">
            <a:off x="6781800"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96" name="Line 309"/>
          <p:cNvSpPr>
            <a:spLocks noChangeShapeType="1"/>
          </p:cNvSpPr>
          <p:nvPr/>
        </p:nvSpPr>
        <p:spPr bwMode="auto">
          <a:xfrm flipV="1">
            <a:off x="7292975"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97" name="Line 310"/>
          <p:cNvSpPr>
            <a:spLocks noChangeShapeType="1"/>
          </p:cNvSpPr>
          <p:nvPr/>
        </p:nvSpPr>
        <p:spPr bwMode="auto">
          <a:xfrm flipV="1">
            <a:off x="7804150"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98" name="Text Box 311"/>
          <p:cNvSpPr txBox="1">
            <a:spLocks noChangeArrowheads="1"/>
          </p:cNvSpPr>
          <p:nvPr/>
        </p:nvSpPr>
        <p:spPr bwMode="auto">
          <a:xfrm>
            <a:off x="4848225" y="2695576"/>
            <a:ext cx="43656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155000"/>
              </a:spcAft>
              <a:buClr>
                <a:srgbClr val="009B9B"/>
              </a:buClr>
              <a:buSzPct val="80000"/>
              <a:buFont typeface="Wingdings" pitchFamily="2" charset="2"/>
              <a:buNone/>
            </a:pPr>
            <a:r>
              <a:rPr lang="en-GB" sz="1000" b="1"/>
              <a:t>600</a:t>
            </a:r>
          </a:p>
          <a:p>
            <a:pPr algn="r">
              <a:spcBef>
                <a:spcPct val="20000"/>
              </a:spcBef>
              <a:spcAft>
                <a:spcPct val="155000"/>
              </a:spcAft>
              <a:buClr>
                <a:srgbClr val="009B9B"/>
              </a:buClr>
              <a:buSzPct val="80000"/>
              <a:buFont typeface="Wingdings" pitchFamily="2" charset="2"/>
              <a:buNone/>
            </a:pPr>
            <a:r>
              <a:rPr lang="en-GB" sz="1000" b="1"/>
              <a:t> 400</a:t>
            </a:r>
          </a:p>
          <a:p>
            <a:pPr algn="r">
              <a:spcBef>
                <a:spcPct val="20000"/>
              </a:spcBef>
              <a:spcAft>
                <a:spcPct val="155000"/>
              </a:spcAft>
              <a:buClr>
                <a:srgbClr val="009B9B"/>
              </a:buClr>
              <a:buSzPct val="80000"/>
              <a:buFont typeface="Wingdings" pitchFamily="2" charset="2"/>
              <a:buNone/>
            </a:pPr>
            <a:r>
              <a:rPr lang="en-GB" sz="1000" b="1"/>
              <a:t> 300</a:t>
            </a:r>
          </a:p>
          <a:p>
            <a:pPr algn="r">
              <a:spcBef>
                <a:spcPct val="20000"/>
              </a:spcBef>
              <a:spcAft>
                <a:spcPct val="155000"/>
              </a:spcAft>
              <a:buClr>
                <a:srgbClr val="009B9B"/>
              </a:buClr>
              <a:buSzPct val="80000"/>
              <a:buFont typeface="Wingdings" pitchFamily="2" charset="2"/>
              <a:buNone/>
            </a:pPr>
            <a:r>
              <a:rPr lang="en-GB" sz="1000" b="1"/>
              <a:t> 200</a:t>
            </a:r>
          </a:p>
          <a:p>
            <a:pPr algn="r">
              <a:spcBef>
                <a:spcPct val="20000"/>
              </a:spcBef>
              <a:spcAft>
                <a:spcPct val="155000"/>
              </a:spcAft>
              <a:buClr>
                <a:srgbClr val="009B9B"/>
              </a:buClr>
              <a:buSzPct val="80000"/>
              <a:buFont typeface="Wingdings" pitchFamily="2" charset="2"/>
              <a:buNone/>
            </a:pPr>
            <a:r>
              <a:rPr lang="en-GB" sz="1000" b="1"/>
              <a:t> 100</a:t>
            </a:r>
          </a:p>
          <a:p>
            <a:pPr algn="r">
              <a:spcBef>
                <a:spcPct val="20000"/>
              </a:spcBef>
              <a:spcAft>
                <a:spcPct val="155000"/>
              </a:spcAft>
              <a:buClr>
                <a:srgbClr val="009B9B"/>
              </a:buClr>
              <a:buSzPct val="80000"/>
              <a:buFont typeface="Wingdings" pitchFamily="2" charset="2"/>
              <a:buNone/>
            </a:pPr>
            <a:r>
              <a:rPr lang="en-GB" sz="1000" b="1"/>
              <a:t>    0</a:t>
            </a:r>
          </a:p>
          <a:p>
            <a:pPr algn="r">
              <a:spcBef>
                <a:spcPct val="20000"/>
              </a:spcBef>
              <a:spcAft>
                <a:spcPct val="155000"/>
              </a:spcAft>
              <a:buClr>
                <a:srgbClr val="009B9B"/>
              </a:buClr>
              <a:buSzPct val="80000"/>
              <a:buFont typeface="Wingdings" pitchFamily="2" charset="2"/>
              <a:buNone/>
            </a:pPr>
            <a:r>
              <a:rPr lang="en-GB" sz="1000" b="1"/>
              <a:t>-100</a:t>
            </a:r>
          </a:p>
        </p:txBody>
      </p:sp>
      <p:sp>
        <p:nvSpPr>
          <p:cNvPr id="15399" name="Text Box 312"/>
          <p:cNvSpPr txBox="1">
            <a:spLocks noChangeArrowheads="1"/>
          </p:cNvSpPr>
          <p:nvPr/>
        </p:nvSpPr>
        <p:spPr bwMode="auto">
          <a:xfrm rot="16200000">
            <a:off x="4215158" y="3957738"/>
            <a:ext cx="12089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dirty="0" err="1" smtClean="0"/>
              <a:t>Energie</a:t>
            </a:r>
            <a:r>
              <a:rPr lang="en-GB" sz="1400" dirty="0" smtClean="0"/>
              <a:t> </a:t>
            </a:r>
            <a:r>
              <a:rPr lang="en-GB" sz="1400" dirty="0"/>
              <a:t>(MJ)</a:t>
            </a:r>
          </a:p>
        </p:txBody>
      </p:sp>
      <p:sp>
        <p:nvSpPr>
          <p:cNvPr id="15405" name="Rectangle 318"/>
          <p:cNvSpPr>
            <a:spLocks noChangeArrowheads="1"/>
          </p:cNvSpPr>
          <p:nvPr/>
        </p:nvSpPr>
        <p:spPr bwMode="auto">
          <a:xfrm>
            <a:off x="6146800" y="4522788"/>
            <a:ext cx="257175" cy="40005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06" name="Rectangle 319"/>
          <p:cNvSpPr>
            <a:spLocks noChangeArrowheads="1"/>
          </p:cNvSpPr>
          <p:nvPr/>
        </p:nvSpPr>
        <p:spPr bwMode="auto">
          <a:xfrm>
            <a:off x="6635750" y="4703763"/>
            <a:ext cx="257175" cy="219075"/>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07" name="Rectangle 320"/>
          <p:cNvSpPr>
            <a:spLocks noChangeArrowheads="1"/>
          </p:cNvSpPr>
          <p:nvPr/>
        </p:nvSpPr>
        <p:spPr bwMode="auto">
          <a:xfrm>
            <a:off x="7159625" y="3036888"/>
            <a:ext cx="257175" cy="188595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dirty="0"/>
          </a:p>
        </p:txBody>
      </p:sp>
      <p:sp>
        <p:nvSpPr>
          <p:cNvPr id="15408" name="Rectangle 321"/>
          <p:cNvSpPr>
            <a:spLocks noChangeArrowheads="1"/>
          </p:cNvSpPr>
          <p:nvPr/>
        </p:nvSpPr>
        <p:spPr bwMode="auto">
          <a:xfrm>
            <a:off x="7670800" y="4876801"/>
            <a:ext cx="257175" cy="42863"/>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09" name="Rectangle 322"/>
          <p:cNvSpPr>
            <a:spLocks noChangeArrowheads="1"/>
          </p:cNvSpPr>
          <p:nvPr/>
        </p:nvSpPr>
        <p:spPr bwMode="auto">
          <a:xfrm>
            <a:off x="5616575" y="4284663"/>
            <a:ext cx="257175" cy="638175"/>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10" name="Line 323"/>
          <p:cNvSpPr>
            <a:spLocks noChangeShapeType="1"/>
          </p:cNvSpPr>
          <p:nvPr/>
        </p:nvSpPr>
        <p:spPr bwMode="auto">
          <a:xfrm flipV="1">
            <a:off x="8315325" y="28114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412" name="Rectangle 325" descr="Wide downward diagonal"/>
          <p:cNvSpPr>
            <a:spLocks noChangeArrowheads="1"/>
          </p:cNvSpPr>
          <p:nvPr/>
        </p:nvSpPr>
        <p:spPr bwMode="auto">
          <a:xfrm>
            <a:off x="8178800" y="4922838"/>
            <a:ext cx="257175" cy="76200"/>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13" name="Line 326"/>
          <p:cNvSpPr>
            <a:spLocks noChangeShapeType="1"/>
          </p:cNvSpPr>
          <p:nvPr/>
        </p:nvSpPr>
        <p:spPr bwMode="auto">
          <a:xfrm>
            <a:off x="5235575" y="4922838"/>
            <a:ext cx="3581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5379" name="Text Box 219"/>
          <p:cNvSpPr txBox="1">
            <a:spLocks noChangeArrowheads="1"/>
          </p:cNvSpPr>
          <p:nvPr/>
        </p:nvSpPr>
        <p:spPr bwMode="auto">
          <a:xfrm>
            <a:off x="5870411" y="2348880"/>
            <a:ext cx="1333500" cy="430213"/>
          </a:xfrm>
          <a:prstGeom prst="rect">
            <a:avLst/>
          </a:prstGeom>
          <a:solidFill>
            <a:schemeClr val="bg1"/>
          </a:solidFill>
          <a:ln w="9525">
            <a:solidFill>
              <a:schemeClr val="bg2"/>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buClr>
                <a:srgbClr val="009B9B"/>
              </a:buClr>
              <a:buSzPct val="80000"/>
              <a:buFont typeface="Wingdings" pitchFamily="2" charset="2"/>
              <a:buNone/>
            </a:pPr>
            <a:r>
              <a:rPr lang="fr-FR" sz="1200" b="1" i="1" dirty="0" smtClean="0"/>
              <a:t>Et si ...</a:t>
            </a:r>
          </a:p>
          <a:p>
            <a:pPr>
              <a:buClr>
                <a:srgbClr val="009B9B"/>
              </a:buClr>
              <a:buSzPct val="80000"/>
              <a:buFont typeface="Wingdings" pitchFamily="2" charset="2"/>
              <a:buNone/>
            </a:pPr>
            <a:r>
              <a:rPr lang="fr-FR" sz="1000" i="1" dirty="0" smtClean="0"/>
              <a:t>Différent matériaux?</a:t>
            </a:r>
            <a:endParaRPr lang="fr-FR" sz="1000" i="1" dirty="0"/>
          </a:p>
        </p:txBody>
      </p:sp>
      <p:sp>
        <p:nvSpPr>
          <p:cNvPr id="15380" name="Freeform 330"/>
          <p:cNvSpPr>
            <a:spLocks/>
          </p:cNvSpPr>
          <p:nvPr/>
        </p:nvSpPr>
        <p:spPr bwMode="auto">
          <a:xfrm>
            <a:off x="3911806" y="2306659"/>
            <a:ext cx="1918978" cy="504000"/>
          </a:xfrm>
          <a:custGeom>
            <a:avLst/>
            <a:gdLst>
              <a:gd name="T0" fmla="*/ 0 w 1476"/>
              <a:gd name="T1" fmla="*/ 0 h 420"/>
              <a:gd name="T2" fmla="*/ 0 w 1476"/>
              <a:gd name="T3" fmla="*/ 340 h 420"/>
              <a:gd name="T4" fmla="*/ 1476 w 1476"/>
              <a:gd name="T5" fmla="*/ 340 h 420"/>
              <a:gd name="T6" fmla="*/ 1476 w 1476"/>
              <a:gd name="T7" fmla="*/ 682 h 420"/>
              <a:gd name="T8" fmla="*/ 0 60000 65536"/>
              <a:gd name="T9" fmla="*/ 0 60000 65536"/>
              <a:gd name="T10" fmla="*/ 0 60000 65536"/>
              <a:gd name="T11" fmla="*/ 0 60000 65536"/>
              <a:gd name="T12" fmla="*/ 0 w 1476"/>
              <a:gd name="T13" fmla="*/ 0 h 420"/>
              <a:gd name="T14" fmla="*/ 1476 w 1476"/>
              <a:gd name="T15" fmla="*/ 420 h 420"/>
            </a:gdLst>
            <a:ahLst/>
            <a:cxnLst>
              <a:cxn ang="T8">
                <a:pos x="T0" y="T1"/>
              </a:cxn>
              <a:cxn ang="T9">
                <a:pos x="T2" y="T3"/>
              </a:cxn>
              <a:cxn ang="T10">
                <a:pos x="T4" y="T5"/>
              </a:cxn>
              <a:cxn ang="T11">
                <a:pos x="T6" y="T7"/>
              </a:cxn>
            </a:cxnLst>
            <a:rect l="T12" t="T13" r="T14" b="T15"/>
            <a:pathLst>
              <a:path w="1476" h="420">
                <a:moveTo>
                  <a:pt x="0" y="0"/>
                </a:moveTo>
                <a:lnTo>
                  <a:pt x="0" y="210"/>
                </a:lnTo>
                <a:lnTo>
                  <a:pt x="1476" y="210"/>
                </a:lnTo>
                <a:lnTo>
                  <a:pt x="1476" y="420"/>
                </a:lnTo>
              </a:path>
            </a:pathLst>
          </a:custGeom>
          <a:noFill/>
          <a:ln w="28575">
            <a:solidFill>
              <a:srgbClr val="336600"/>
            </a:solidFill>
            <a:round/>
            <a:headEnd/>
            <a:tailEnd type="triangle" w="med" len="lg"/>
          </a:ln>
          <a:extLst>
            <a:ext uri="{909E8E84-426E-40DD-AFC4-6F175D3DCCD1}">
              <a14:hiddenFill xmlns:a14="http://schemas.microsoft.com/office/drawing/2010/main">
                <a:solidFill>
                  <a:srgbClr val="FFFFFF"/>
                </a:solidFill>
              </a14:hiddenFill>
            </a:ext>
          </a:extLst>
        </p:spPr>
        <p:txBody>
          <a:bodyPr wrap="square">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376" name="AutoShape 333"/>
          <p:cNvSpPr>
            <a:spLocks noChangeArrowheads="1"/>
          </p:cNvSpPr>
          <p:nvPr/>
        </p:nvSpPr>
        <p:spPr bwMode="auto">
          <a:xfrm>
            <a:off x="1000125" y="3571875"/>
            <a:ext cx="466725" cy="1476375"/>
          </a:xfrm>
          <a:prstGeom prst="roundRect">
            <a:avLst>
              <a:gd name="adj" fmla="val 16667"/>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377" name="AutoShape 334"/>
          <p:cNvSpPr>
            <a:spLocks noChangeArrowheads="1"/>
          </p:cNvSpPr>
          <p:nvPr/>
        </p:nvSpPr>
        <p:spPr bwMode="auto">
          <a:xfrm>
            <a:off x="5521325" y="4197350"/>
            <a:ext cx="438150" cy="800100"/>
          </a:xfrm>
          <a:prstGeom prst="roundRect">
            <a:avLst>
              <a:gd name="adj" fmla="val 16667"/>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374" name="AutoShape 337"/>
          <p:cNvSpPr>
            <a:spLocks noChangeArrowheads="1"/>
          </p:cNvSpPr>
          <p:nvPr/>
        </p:nvSpPr>
        <p:spPr bwMode="auto">
          <a:xfrm>
            <a:off x="3568700" y="4864100"/>
            <a:ext cx="466725" cy="476250"/>
          </a:xfrm>
          <a:prstGeom prst="roundRect">
            <a:avLst>
              <a:gd name="adj" fmla="val 16667"/>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375" name="AutoShape 338"/>
          <p:cNvSpPr>
            <a:spLocks noChangeArrowheads="1"/>
          </p:cNvSpPr>
          <p:nvPr/>
        </p:nvSpPr>
        <p:spPr bwMode="auto">
          <a:xfrm>
            <a:off x="8108950" y="4879975"/>
            <a:ext cx="438150" cy="180975"/>
          </a:xfrm>
          <a:prstGeom prst="roundRect">
            <a:avLst>
              <a:gd name="adj" fmla="val 16667"/>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372" name="AutoShape 341"/>
          <p:cNvSpPr>
            <a:spLocks noChangeArrowheads="1"/>
          </p:cNvSpPr>
          <p:nvPr/>
        </p:nvSpPr>
        <p:spPr bwMode="auto">
          <a:xfrm>
            <a:off x="2555875" y="3556000"/>
            <a:ext cx="466725" cy="1457325"/>
          </a:xfrm>
          <a:prstGeom prst="roundRect">
            <a:avLst>
              <a:gd name="adj" fmla="val 16667"/>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373" name="AutoShape 342"/>
          <p:cNvSpPr>
            <a:spLocks noChangeArrowheads="1"/>
          </p:cNvSpPr>
          <p:nvPr/>
        </p:nvSpPr>
        <p:spPr bwMode="auto">
          <a:xfrm>
            <a:off x="7058025" y="2981325"/>
            <a:ext cx="438150" cy="2019300"/>
          </a:xfrm>
          <a:prstGeom prst="roundRect">
            <a:avLst>
              <a:gd name="adj" fmla="val 16667"/>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dirty="0"/>
          </a:p>
        </p:txBody>
      </p:sp>
      <p:sp>
        <p:nvSpPr>
          <p:cNvPr id="96" name="Text Box 11"/>
          <p:cNvSpPr txBox="1">
            <a:spLocks noChangeArrowheads="1"/>
          </p:cNvSpPr>
          <p:nvPr/>
        </p:nvSpPr>
        <p:spPr bwMode="auto">
          <a:xfrm>
            <a:off x="613805" y="823400"/>
            <a:ext cx="13462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r>
              <a:rPr lang="fr-FR" i="1" dirty="0" smtClean="0"/>
              <a:t>Les étapes</a:t>
            </a:r>
            <a:endParaRPr lang="fr-FR" b="1" i="1" dirty="0"/>
          </a:p>
        </p:txBody>
      </p:sp>
      <p:grpSp>
        <p:nvGrpSpPr>
          <p:cNvPr id="97" name="Group 96"/>
          <p:cNvGrpSpPr/>
          <p:nvPr/>
        </p:nvGrpSpPr>
        <p:grpSpPr>
          <a:xfrm>
            <a:off x="1566305" y="1274001"/>
            <a:ext cx="1870078" cy="1027974"/>
            <a:chOff x="1566305" y="1274001"/>
            <a:chExt cx="1870078" cy="1027974"/>
          </a:xfrm>
        </p:grpSpPr>
        <p:sp>
          <p:nvSpPr>
            <p:cNvPr id="98" name="AutoShape 14"/>
            <p:cNvSpPr>
              <a:spLocks noChangeArrowheads="1"/>
            </p:cNvSpPr>
            <p:nvPr/>
          </p:nvSpPr>
          <p:spPr bwMode="auto">
            <a:xfrm>
              <a:off x="1566305" y="1274001"/>
              <a:ext cx="1870078" cy="1027974"/>
            </a:xfrm>
            <a:prstGeom prst="chevron">
              <a:avLst>
                <a:gd name="adj" fmla="val 38323"/>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dirty="0" smtClean="0"/>
            </a:p>
            <a:p>
              <a:endParaRPr lang="fr-FR" dirty="0" smtClean="0"/>
            </a:p>
            <a:p>
              <a:endParaRPr lang="fr-FR" dirty="0"/>
            </a:p>
          </p:txBody>
        </p:sp>
        <p:sp>
          <p:nvSpPr>
            <p:cNvPr id="99" name="Text Box 15"/>
            <p:cNvSpPr txBox="1">
              <a:spLocks noChangeArrowheads="1"/>
            </p:cNvSpPr>
            <p:nvPr/>
          </p:nvSpPr>
          <p:spPr bwMode="auto">
            <a:xfrm>
              <a:off x="1910605" y="1298450"/>
              <a:ext cx="1345240" cy="95410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pPr>
                <a:spcBef>
                  <a:spcPct val="0"/>
                </a:spcBef>
                <a:spcAft>
                  <a:spcPct val="0"/>
                </a:spcAft>
              </a:pPr>
              <a:r>
                <a:rPr lang="fr-FR" sz="1400" b="1" dirty="0" smtClean="0"/>
                <a:t>Analyse des </a:t>
              </a:r>
            </a:p>
            <a:p>
              <a:pPr>
                <a:spcBef>
                  <a:spcPct val="0"/>
                </a:spcBef>
                <a:spcAft>
                  <a:spcPct val="0"/>
                </a:spcAft>
              </a:pPr>
              <a:r>
                <a:rPr lang="fr-FR" sz="1400" b="1" dirty="0" smtClean="0"/>
                <a:t>résultats, </a:t>
              </a:r>
            </a:p>
            <a:p>
              <a:pPr>
                <a:spcBef>
                  <a:spcPct val="0"/>
                </a:spcBef>
                <a:spcAft>
                  <a:spcPct val="0"/>
                </a:spcAft>
              </a:pPr>
              <a:r>
                <a:rPr lang="fr-FR" sz="1400" b="1" dirty="0" smtClean="0"/>
                <a:t>Identification </a:t>
              </a:r>
            </a:p>
            <a:p>
              <a:pPr>
                <a:spcBef>
                  <a:spcPct val="0"/>
                </a:spcBef>
                <a:spcAft>
                  <a:spcPct val="0"/>
                </a:spcAft>
              </a:pPr>
              <a:r>
                <a:rPr lang="fr-FR" sz="1400" b="1" dirty="0" smtClean="0"/>
                <a:t>des priorité</a:t>
              </a:r>
              <a:endParaRPr lang="fr-FR" sz="1400" b="1" dirty="0"/>
            </a:p>
          </p:txBody>
        </p:sp>
      </p:grpSp>
      <p:grpSp>
        <p:nvGrpSpPr>
          <p:cNvPr id="100" name="Group 99"/>
          <p:cNvGrpSpPr/>
          <p:nvPr/>
        </p:nvGrpSpPr>
        <p:grpSpPr>
          <a:xfrm>
            <a:off x="3277630" y="1266826"/>
            <a:ext cx="1838075" cy="1027974"/>
            <a:chOff x="3277630" y="1266826"/>
            <a:chExt cx="1838075" cy="1027974"/>
          </a:xfrm>
        </p:grpSpPr>
        <p:sp>
          <p:nvSpPr>
            <p:cNvPr id="101" name="AutoShape 43"/>
            <p:cNvSpPr>
              <a:spLocks noChangeArrowheads="1"/>
            </p:cNvSpPr>
            <p:nvPr/>
          </p:nvSpPr>
          <p:spPr bwMode="auto">
            <a:xfrm>
              <a:off x="3277630" y="1266826"/>
              <a:ext cx="1793875" cy="1027974"/>
            </a:xfrm>
            <a:prstGeom prst="chevron">
              <a:avLst>
                <a:gd name="adj" fmla="val 35136"/>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fr-FR" smtClean="0"/>
            </a:p>
            <a:p>
              <a:endParaRPr lang="fr-FR" smtClean="0"/>
            </a:p>
            <a:p>
              <a:endParaRPr lang="fr-FR"/>
            </a:p>
          </p:txBody>
        </p:sp>
        <p:sp>
          <p:nvSpPr>
            <p:cNvPr id="102" name="Text Box 41"/>
            <p:cNvSpPr txBox="1">
              <a:spLocks noChangeArrowheads="1"/>
            </p:cNvSpPr>
            <p:nvPr/>
          </p:nvSpPr>
          <p:spPr bwMode="auto">
            <a:xfrm>
              <a:off x="3613930" y="1407676"/>
              <a:ext cx="1501775" cy="738664"/>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pPr>
                <a:spcBef>
                  <a:spcPct val="0"/>
                </a:spcBef>
                <a:spcAft>
                  <a:spcPct val="0"/>
                </a:spcAft>
              </a:pPr>
              <a:r>
                <a:rPr lang="fr-FR" sz="1400" b="1" smtClean="0"/>
                <a:t>Exploration des nouvelles options</a:t>
              </a:r>
              <a:endParaRPr lang="fr-FR" sz="1400" b="1"/>
            </a:p>
          </p:txBody>
        </p:sp>
      </p:grpSp>
      <p:grpSp>
        <p:nvGrpSpPr>
          <p:cNvPr id="103" name="Group 102"/>
          <p:cNvGrpSpPr/>
          <p:nvPr/>
        </p:nvGrpSpPr>
        <p:grpSpPr>
          <a:xfrm>
            <a:off x="612486" y="1263650"/>
            <a:ext cx="1150669" cy="1027974"/>
            <a:chOff x="612486" y="1263650"/>
            <a:chExt cx="1150669" cy="1027974"/>
          </a:xfrm>
        </p:grpSpPr>
        <p:sp>
          <p:nvSpPr>
            <p:cNvPr id="104" name="AutoShape 5"/>
            <p:cNvSpPr>
              <a:spLocks noChangeArrowheads="1"/>
            </p:cNvSpPr>
            <p:nvPr/>
          </p:nvSpPr>
          <p:spPr bwMode="auto">
            <a:xfrm>
              <a:off x="645555" y="1263650"/>
              <a:ext cx="1117600" cy="1027974"/>
            </a:xfrm>
            <a:prstGeom prst="homePlate">
              <a:avLst>
                <a:gd name="adj" fmla="val 37218"/>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fr-FR" smtClean="0"/>
            </a:p>
            <a:p>
              <a:endParaRPr lang="fr-FR" smtClean="0"/>
            </a:p>
            <a:p>
              <a:endParaRPr lang="fr-FR"/>
            </a:p>
          </p:txBody>
        </p:sp>
        <p:sp>
          <p:nvSpPr>
            <p:cNvPr id="105" name="Text Box 6"/>
            <p:cNvSpPr txBox="1">
              <a:spLocks noChangeArrowheads="1"/>
            </p:cNvSpPr>
            <p:nvPr/>
          </p:nvSpPr>
          <p:spPr bwMode="auto">
            <a:xfrm>
              <a:off x="612486" y="1495997"/>
              <a:ext cx="99853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pPr>
                <a:spcBef>
                  <a:spcPct val="0"/>
                </a:spcBef>
                <a:spcAft>
                  <a:spcPct val="0"/>
                </a:spcAft>
              </a:pPr>
              <a:r>
                <a:rPr lang="fr-FR" sz="1400" b="1" dirty="0" smtClean="0"/>
                <a:t>Eco-audit</a:t>
              </a:r>
            </a:p>
            <a:p>
              <a:pPr>
                <a:spcBef>
                  <a:spcPct val="0"/>
                </a:spcBef>
                <a:spcAft>
                  <a:spcPct val="0"/>
                </a:spcAft>
              </a:pPr>
              <a:r>
                <a:rPr lang="fr-FR" sz="1400" b="1" dirty="0" smtClean="0"/>
                <a:t>rapide</a:t>
              </a:r>
              <a:endParaRPr lang="fr-FR" sz="1400" b="1" dirty="0"/>
            </a:p>
          </p:txBody>
        </p:sp>
      </p:grpSp>
      <p:sp>
        <p:nvSpPr>
          <p:cNvPr id="106" name="Text Box 27"/>
          <p:cNvSpPr txBox="1">
            <a:spLocks noChangeArrowheads="1"/>
          </p:cNvSpPr>
          <p:nvPr/>
        </p:nvSpPr>
        <p:spPr bwMode="auto">
          <a:xfrm rot="18471160">
            <a:off x="988373" y="3113756"/>
            <a:ext cx="781050"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err="1" smtClean="0"/>
              <a:t>Matériaux</a:t>
            </a:r>
            <a:endParaRPr lang="en-GB" sz="1000" b="1" dirty="0"/>
          </a:p>
        </p:txBody>
      </p:sp>
      <p:sp>
        <p:nvSpPr>
          <p:cNvPr id="107" name="Text Box 28"/>
          <p:cNvSpPr txBox="1">
            <a:spLocks noChangeArrowheads="1"/>
          </p:cNvSpPr>
          <p:nvPr/>
        </p:nvSpPr>
        <p:spPr bwMode="auto">
          <a:xfrm rot="18471160">
            <a:off x="1480498" y="3936081"/>
            <a:ext cx="874713"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Fabrication</a:t>
            </a:r>
            <a:endParaRPr lang="en-GB" sz="1000" b="1" dirty="0"/>
          </a:p>
        </p:txBody>
      </p:sp>
      <p:sp>
        <p:nvSpPr>
          <p:cNvPr id="108" name="Text Box 29"/>
          <p:cNvSpPr txBox="1">
            <a:spLocks noChangeArrowheads="1"/>
          </p:cNvSpPr>
          <p:nvPr/>
        </p:nvSpPr>
        <p:spPr bwMode="auto">
          <a:xfrm rot="18471160">
            <a:off x="1975798" y="4201194"/>
            <a:ext cx="776288" cy="2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a:t>Transport</a:t>
            </a:r>
          </a:p>
        </p:txBody>
      </p:sp>
      <p:sp>
        <p:nvSpPr>
          <p:cNvPr id="109" name="Text Box 30"/>
          <p:cNvSpPr txBox="1">
            <a:spLocks noChangeArrowheads="1"/>
          </p:cNvSpPr>
          <p:nvPr/>
        </p:nvSpPr>
        <p:spPr bwMode="auto">
          <a:xfrm rot="18471160">
            <a:off x="2569748" y="3057358"/>
            <a:ext cx="803275"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Utilisation</a:t>
            </a:r>
            <a:endParaRPr lang="en-GB" sz="1000" b="1" dirty="0"/>
          </a:p>
        </p:txBody>
      </p:sp>
      <p:sp>
        <p:nvSpPr>
          <p:cNvPr id="110" name="Text Box 70"/>
          <p:cNvSpPr txBox="1">
            <a:spLocks noChangeArrowheads="1"/>
          </p:cNvSpPr>
          <p:nvPr/>
        </p:nvSpPr>
        <p:spPr bwMode="auto">
          <a:xfrm rot="18471160">
            <a:off x="3515673" y="4342221"/>
            <a:ext cx="831850"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err="1" smtClean="0"/>
              <a:t>Crédit</a:t>
            </a:r>
            <a:r>
              <a:rPr lang="en-GB" sz="1000" b="1" dirty="0" smtClean="0"/>
              <a:t> </a:t>
            </a:r>
            <a:r>
              <a:rPr lang="en-GB" sz="1000" b="1" dirty="0" err="1" smtClean="0"/>
              <a:t>FdV</a:t>
            </a:r>
            <a:endParaRPr lang="en-GB" sz="1000" b="1" dirty="0"/>
          </a:p>
        </p:txBody>
      </p:sp>
      <p:sp>
        <p:nvSpPr>
          <p:cNvPr id="111" name="Text Box 31"/>
          <p:cNvSpPr txBox="1">
            <a:spLocks noChangeArrowheads="1"/>
          </p:cNvSpPr>
          <p:nvPr/>
        </p:nvSpPr>
        <p:spPr bwMode="auto">
          <a:xfrm rot="18471160">
            <a:off x="3011948" y="4303326"/>
            <a:ext cx="873957"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Elimination</a:t>
            </a:r>
            <a:endParaRPr lang="en-GB" sz="1000" b="1" dirty="0"/>
          </a:p>
        </p:txBody>
      </p:sp>
      <p:sp>
        <p:nvSpPr>
          <p:cNvPr id="112" name="Text Box 27"/>
          <p:cNvSpPr txBox="1">
            <a:spLocks noChangeArrowheads="1"/>
          </p:cNvSpPr>
          <p:nvPr/>
        </p:nvSpPr>
        <p:spPr bwMode="auto">
          <a:xfrm rot="18471160">
            <a:off x="5524877" y="3689820"/>
            <a:ext cx="781050"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err="1" smtClean="0"/>
              <a:t>Matériaux</a:t>
            </a:r>
            <a:endParaRPr lang="en-GB" sz="1000" b="1" dirty="0"/>
          </a:p>
        </p:txBody>
      </p:sp>
      <p:sp>
        <p:nvSpPr>
          <p:cNvPr id="113" name="Text Box 28"/>
          <p:cNvSpPr txBox="1">
            <a:spLocks noChangeArrowheads="1"/>
          </p:cNvSpPr>
          <p:nvPr/>
        </p:nvSpPr>
        <p:spPr bwMode="auto">
          <a:xfrm rot="18471160">
            <a:off x="6017002" y="3942822"/>
            <a:ext cx="874713"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Fabrication</a:t>
            </a:r>
            <a:endParaRPr lang="en-GB" sz="1000" b="1" dirty="0"/>
          </a:p>
        </p:txBody>
      </p:sp>
      <p:sp>
        <p:nvSpPr>
          <p:cNvPr id="114" name="Text Box 29"/>
          <p:cNvSpPr txBox="1">
            <a:spLocks noChangeArrowheads="1"/>
          </p:cNvSpPr>
          <p:nvPr/>
        </p:nvSpPr>
        <p:spPr bwMode="auto">
          <a:xfrm rot="18471160">
            <a:off x="6512302" y="4149414"/>
            <a:ext cx="776288" cy="2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a:t>Transport</a:t>
            </a:r>
          </a:p>
        </p:txBody>
      </p:sp>
      <p:sp>
        <p:nvSpPr>
          <p:cNvPr id="115" name="Text Box 30"/>
          <p:cNvSpPr txBox="1">
            <a:spLocks noChangeArrowheads="1"/>
          </p:cNvSpPr>
          <p:nvPr/>
        </p:nvSpPr>
        <p:spPr bwMode="auto">
          <a:xfrm rot="18471160">
            <a:off x="7106252" y="2402451"/>
            <a:ext cx="803275"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Utilisation</a:t>
            </a:r>
            <a:endParaRPr lang="en-GB" sz="1000" b="1" dirty="0"/>
          </a:p>
        </p:txBody>
      </p:sp>
      <p:sp>
        <p:nvSpPr>
          <p:cNvPr id="116" name="Text Box 70"/>
          <p:cNvSpPr txBox="1">
            <a:spLocks noChangeArrowheads="1"/>
          </p:cNvSpPr>
          <p:nvPr/>
        </p:nvSpPr>
        <p:spPr bwMode="auto">
          <a:xfrm rot="18471160">
            <a:off x="8052177" y="4342221"/>
            <a:ext cx="831850"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err="1" smtClean="0"/>
              <a:t>Crédit</a:t>
            </a:r>
            <a:r>
              <a:rPr lang="en-GB" sz="1000" b="1" dirty="0" smtClean="0"/>
              <a:t> </a:t>
            </a:r>
            <a:r>
              <a:rPr lang="en-GB" sz="1000" b="1" dirty="0" err="1" smtClean="0"/>
              <a:t>FdV</a:t>
            </a:r>
            <a:endParaRPr lang="en-GB" sz="1000" b="1" dirty="0"/>
          </a:p>
        </p:txBody>
      </p:sp>
      <p:sp>
        <p:nvSpPr>
          <p:cNvPr id="117" name="Text Box 31"/>
          <p:cNvSpPr txBox="1">
            <a:spLocks noChangeArrowheads="1"/>
          </p:cNvSpPr>
          <p:nvPr/>
        </p:nvSpPr>
        <p:spPr bwMode="auto">
          <a:xfrm rot="18471160">
            <a:off x="7548452" y="4302533"/>
            <a:ext cx="873957"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Elimination</a:t>
            </a:r>
            <a:endParaRPr lang="en-GB" sz="1000" b="1" dirty="0"/>
          </a:p>
        </p:txBody>
      </p:sp>
    </p:spTree>
    <p:extLst>
      <p:ext uri="{BB962C8B-B14F-4D97-AF65-F5344CB8AC3E}">
        <p14:creationId xmlns:p14="http://schemas.microsoft.com/office/powerpoint/2010/main" val="213723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ppt_x"/>
                                          </p:val>
                                        </p:tav>
                                        <p:tav tm="100000">
                                          <p:val>
                                            <p:strVal val="#ppt_x"/>
                                          </p:val>
                                        </p:tav>
                                      </p:tavLst>
                                    </p:anim>
                                    <p:anim calcmode="lin" valueType="num">
                                      <p:cBhvr additive="base">
                                        <p:cTn id="8"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
                                        </p:tgtEl>
                                        <p:attrNameLst>
                                          <p:attrName>style.visibility</p:attrName>
                                        </p:attrNameLst>
                                      </p:cBhvr>
                                      <p:to>
                                        <p:strVal val="visible"/>
                                      </p:to>
                                    </p:set>
                                    <p:anim calcmode="lin" valueType="num">
                                      <p:cBhvr additive="base">
                                        <p:cTn id="13" dur="500" fill="hold"/>
                                        <p:tgtEl>
                                          <p:spTgt spid="103"/>
                                        </p:tgtEl>
                                        <p:attrNameLst>
                                          <p:attrName>ppt_x</p:attrName>
                                        </p:attrNameLst>
                                      </p:cBhvr>
                                      <p:tavLst>
                                        <p:tav tm="0">
                                          <p:val>
                                            <p:strVal val="#ppt_x"/>
                                          </p:val>
                                        </p:tav>
                                        <p:tav tm="100000">
                                          <p:val>
                                            <p:strVal val="#ppt_x"/>
                                          </p:val>
                                        </p:tav>
                                      </p:tavLst>
                                    </p:anim>
                                    <p:anim calcmode="lin" valueType="num">
                                      <p:cBhvr additive="base">
                                        <p:cTn id="14"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5417"/>
                                        </p:tgtEl>
                                        <p:attrNameLst>
                                          <p:attrName>style.visibility</p:attrName>
                                        </p:attrNameLst>
                                      </p:cBhvr>
                                      <p:to>
                                        <p:strVal val="visible"/>
                                      </p:to>
                                    </p:set>
                                    <p:anim calcmode="lin" valueType="num">
                                      <p:cBhvr>
                                        <p:cTn id="19" dur="500" fill="hold"/>
                                        <p:tgtEl>
                                          <p:spTgt spid="15417"/>
                                        </p:tgtEl>
                                        <p:attrNameLst>
                                          <p:attrName>ppt_w</p:attrName>
                                        </p:attrNameLst>
                                      </p:cBhvr>
                                      <p:tavLst>
                                        <p:tav tm="0">
                                          <p:val>
                                            <p:fltVal val="0"/>
                                          </p:val>
                                        </p:tav>
                                        <p:tav tm="100000">
                                          <p:val>
                                            <p:strVal val="#ppt_w"/>
                                          </p:val>
                                        </p:tav>
                                      </p:tavLst>
                                    </p:anim>
                                    <p:anim calcmode="lin" valueType="num">
                                      <p:cBhvr>
                                        <p:cTn id="20" dur="500" fill="hold"/>
                                        <p:tgtEl>
                                          <p:spTgt spid="15417"/>
                                        </p:tgtEl>
                                        <p:attrNameLst>
                                          <p:attrName>ppt_h</p:attrName>
                                        </p:attrNameLst>
                                      </p:cBhvr>
                                      <p:tavLst>
                                        <p:tav tm="0">
                                          <p:val>
                                            <p:fltVal val="0"/>
                                          </p:val>
                                        </p:tav>
                                        <p:tav tm="100000">
                                          <p:val>
                                            <p:strVal val="#ppt_h"/>
                                          </p:val>
                                        </p:tav>
                                      </p:tavLst>
                                    </p:anim>
                                    <p:animEffect transition="in" filter="fade">
                                      <p:cBhvr>
                                        <p:cTn id="21" dur="500"/>
                                        <p:tgtEl>
                                          <p:spTgt spid="1541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5418"/>
                                        </p:tgtEl>
                                        <p:attrNameLst>
                                          <p:attrName>style.visibility</p:attrName>
                                        </p:attrNameLst>
                                      </p:cBhvr>
                                      <p:to>
                                        <p:strVal val="visible"/>
                                      </p:to>
                                    </p:set>
                                    <p:anim calcmode="lin" valueType="num">
                                      <p:cBhvr>
                                        <p:cTn id="24" dur="500" fill="hold"/>
                                        <p:tgtEl>
                                          <p:spTgt spid="15418"/>
                                        </p:tgtEl>
                                        <p:attrNameLst>
                                          <p:attrName>ppt_w</p:attrName>
                                        </p:attrNameLst>
                                      </p:cBhvr>
                                      <p:tavLst>
                                        <p:tav tm="0">
                                          <p:val>
                                            <p:fltVal val="0"/>
                                          </p:val>
                                        </p:tav>
                                        <p:tav tm="100000">
                                          <p:val>
                                            <p:strVal val="#ppt_w"/>
                                          </p:val>
                                        </p:tav>
                                      </p:tavLst>
                                    </p:anim>
                                    <p:anim calcmode="lin" valueType="num">
                                      <p:cBhvr>
                                        <p:cTn id="25" dur="500" fill="hold"/>
                                        <p:tgtEl>
                                          <p:spTgt spid="15418"/>
                                        </p:tgtEl>
                                        <p:attrNameLst>
                                          <p:attrName>ppt_h</p:attrName>
                                        </p:attrNameLst>
                                      </p:cBhvr>
                                      <p:tavLst>
                                        <p:tav tm="0">
                                          <p:val>
                                            <p:fltVal val="0"/>
                                          </p:val>
                                        </p:tav>
                                        <p:tav tm="100000">
                                          <p:val>
                                            <p:strVal val="#ppt_h"/>
                                          </p:val>
                                        </p:tav>
                                      </p:tavLst>
                                    </p:anim>
                                    <p:animEffect transition="in" filter="fade">
                                      <p:cBhvr>
                                        <p:cTn id="26" dur="500"/>
                                        <p:tgtEl>
                                          <p:spTgt spid="1541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419"/>
                                        </p:tgtEl>
                                        <p:attrNameLst>
                                          <p:attrName>style.visibility</p:attrName>
                                        </p:attrNameLst>
                                      </p:cBhvr>
                                      <p:to>
                                        <p:strVal val="visible"/>
                                      </p:to>
                                    </p:set>
                                    <p:anim calcmode="lin" valueType="num">
                                      <p:cBhvr>
                                        <p:cTn id="29" dur="500" fill="hold"/>
                                        <p:tgtEl>
                                          <p:spTgt spid="15419"/>
                                        </p:tgtEl>
                                        <p:attrNameLst>
                                          <p:attrName>ppt_w</p:attrName>
                                        </p:attrNameLst>
                                      </p:cBhvr>
                                      <p:tavLst>
                                        <p:tav tm="0">
                                          <p:val>
                                            <p:fltVal val="0"/>
                                          </p:val>
                                        </p:tav>
                                        <p:tav tm="100000">
                                          <p:val>
                                            <p:strVal val="#ppt_w"/>
                                          </p:val>
                                        </p:tav>
                                      </p:tavLst>
                                    </p:anim>
                                    <p:anim calcmode="lin" valueType="num">
                                      <p:cBhvr>
                                        <p:cTn id="30" dur="500" fill="hold"/>
                                        <p:tgtEl>
                                          <p:spTgt spid="15419"/>
                                        </p:tgtEl>
                                        <p:attrNameLst>
                                          <p:attrName>ppt_h</p:attrName>
                                        </p:attrNameLst>
                                      </p:cBhvr>
                                      <p:tavLst>
                                        <p:tav tm="0">
                                          <p:val>
                                            <p:fltVal val="0"/>
                                          </p:val>
                                        </p:tav>
                                        <p:tav tm="100000">
                                          <p:val>
                                            <p:strVal val="#ppt_h"/>
                                          </p:val>
                                        </p:tav>
                                      </p:tavLst>
                                    </p:anim>
                                    <p:animEffect transition="in" filter="fade">
                                      <p:cBhvr>
                                        <p:cTn id="31" dur="500"/>
                                        <p:tgtEl>
                                          <p:spTgt spid="1541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420"/>
                                        </p:tgtEl>
                                        <p:attrNameLst>
                                          <p:attrName>style.visibility</p:attrName>
                                        </p:attrNameLst>
                                      </p:cBhvr>
                                      <p:to>
                                        <p:strVal val="visible"/>
                                      </p:to>
                                    </p:set>
                                    <p:anim calcmode="lin" valueType="num">
                                      <p:cBhvr>
                                        <p:cTn id="34" dur="500" fill="hold"/>
                                        <p:tgtEl>
                                          <p:spTgt spid="15420"/>
                                        </p:tgtEl>
                                        <p:attrNameLst>
                                          <p:attrName>ppt_w</p:attrName>
                                        </p:attrNameLst>
                                      </p:cBhvr>
                                      <p:tavLst>
                                        <p:tav tm="0">
                                          <p:val>
                                            <p:fltVal val="0"/>
                                          </p:val>
                                        </p:tav>
                                        <p:tav tm="100000">
                                          <p:val>
                                            <p:strVal val="#ppt_w"/>
                                          </p:val>
                                        </p:tav>
                                      </p:tavLst>
                                    </p:anim>
                                    <p:anim calcmode="lin" valueType="num">
                                      <p:cBhvr>
                                        <p:cTn id="35" dur="500" fill="hold"/>
                                        <p:tgtEl>
                                          <p:spTgt spid="15420"/>
                                        </p:tgtEl>
                                        <p:attrNameLst>
                                          <p:attrName>ppt_h</p:attrName>
                                        </p:attrNameLst>
                                      </p:cBhvr>
                                      <p:tavLst>
                                        <p:tav tm="0">
                                          <p:val>
                                            <p:fltVal val="0"/>
                                          </p:val>
                                        </p:tav>
                                        <p:tav tm="100000">
                                          <p:val>
                                            <p:strVal val="#ppt_h"/>
                                          </p:val>
                                        </p:tav>
                                      </p:tavLst>
                                    </p:anim>
                                    <p:animEffect transition="in" filter="fade">
                                      <p:cBhvr>
                                        <p:cTn id="36" dur="500"/>
                                        <p:tgtEl>
                                          <p:spTgt spid="1542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5421"/>
                                        </p:tgtEl>
                                        <p:attrNameLst>
                                          <p:attrName>style.visibility</p:attrName>
                                        </p:attrNameLst>
                                      </p:cBhvr>
                                      <p:to>
                                        <p:strVal val="visible"/>
                                      </p:to>
                                    </p:set>
                                    <p:anim calcmode="lin" valueType="num">
                                      <p:cBhvr>
                                        <p:cTn id="39" dur="500" fill="hold"/>
                                        <p:tgtEl>
                                          <p:spTgt spid="15421"/>
                                        </p:tgtEl>
                                        <p:attrNameLst>
                                          <p:attrName>ppt_w</p:attrName>
                                        </p:attrNameLst>
                                      </p:cBhvr>
                                      <p:tavLst>
                                        <p:tav tm="0">
                                          <p:val>
                                            <p:fltVal val="0"/>
                                          </p:val>
                                        </p:tav>
                                        <p:tav tm="100000">
                                          <p:val>
                                            <p:strVal val="#ppt_w"/>
                                          </p:val>
                                        </p:tav>
                                      </p:tavLst>
                                    </p:anim>
                                    <p:anim calcmode="lin" valueType="num">
                                      <p:cBhvr>
                                        <p:cTn id="40" dur="500" fill="hold"/>
                                        <p:tgtEl>
                                          <p:spTgt spid="15421"/>
                                        </p:tgtEl>
                                        <p:attrNameLst>
                                          <p:attrName>ppt_h</p:attrName>
                                        </p:attrNameLst>
                                      </p:cBhvr>
                                      <p:tavLst>
                                        <p:tav tm="0">
                                          <p:val>
                                            <p:fltVal val="0"/>
                                          </p:val>
                                        </p:tav>
                                        <p:tav tm="100000">
                                          <p:val>
                                            <p:strVal val="#ppt_h"/>
                                          </p:val>
                                        </p:tav>
                                      </p:tavLst>
                                    </p:anim>
                                    <p:animEffect transition="in" filter="fade">
                                      <p:cBhvr>
                                        <p:cTn id="41" dur="500"/>
                                        <p:tgtEl>
                                          <p:spTgt spid="15421"/>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5422"/>
                                        </p:tgtEl>
                                        <p:attrNameLst>
                                          <p:attrName>style.visibility</p:attrName>
                                        </p:attrNameLst>
                                      </p:cBhvr>
                                      <p:to>
                                        <p:strVal val="visible"/>
                                      </p:to>
                                    </p:set>
                                    <p:anim calcmode="lin" valueType="num">
                                      <p:cBhvr>
                                        <p:cTn id="44" dur="500" fill="hold"/>
                                        <p:tgtEl>
                                          <p:spTgt spid="15422"/>
                                        </p:tgtEl>
                                        <p:attrNameLst>
                                          <p:attrName>ppt_w</p:attrName>
                                        </p:attrNameLst>
                                      </p:cBhvr>
                                      <p:tavLst>
                                        <p:tav tm="0">
                                          <p:val>
                                            <p:fltVal val="0"/>
                                          </p:val>
                                        </p:tav>
                                        <p:tav tm="100000">
                                          <p:val>
                                            <p:strVal val="#ppt_w"/>
                                          </p:val>
                                        </p:tav>
                                      </p:tavLst>
                                    </p:anim>
                                    <p:anim calcmode="lin" valueType="num">
                                      <p:cBhvr>
                                        <p:cTn id="45" dur="500" fill="hold"/>
                                        <p:tgtEl>
                                          <p:spTgt spid="15422"/>
                                        </p:tgtEl>
                                        <p:attrNameLst>
                                          <p:attrName>ppt_h</p:attrName>
                                        </p:attrNameLst>
                                      </p:cBhvr>
                                      <p:tavLst>
                                        <p:tav tm="0">
                                          <p:val>
                                            <p:fltVal val="0"/>
                                          </p:val>
                                        </p:tav>
                                        <p:tav tm="100000">
                                          <p:val>
                                            <p:strVal val="#ppt_h"/>
                                          </p:val>
                                        </p:tav>
                                      </p:tavLst>
                                    </p:anim>
                                    <p:animEffect transition="in" filter="fade">
                                      <p:cBhvr>
                                        <p:cTn id="46" dur="500"/>
                                        <p:tgtEl>
                                          <p:spTgt spid="15422"/>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423"/>
                                        </p:tgtEl>
                                        <p:attrNameLst>
                                          <p:attrName>style.visibility</p:attrName>
                                        </p:attrNameLst>
                                      </p:cBhvr>
                                      <p:to>
                                        <p:strVal val="visible"/>
                                      </p:to>
                                    </p:set>
                                    <p:anim calcmode="lin" valueType="num">
                                      <p:cBhvr>
                                        <p:cTn id="49" dur="500" fill="hold"/>
                                        <p:tgtEl>
                                          <p:spTgt spid="15423"/>
                                        </p:tgtEl>
                                        <p:attrNameLst>
                                          <p:attrName>ppt_w</p:attrName>
                                        </p:attrNameLst>
                                      </p:cBhvr>
                                      <p:tavLst>
                                        <p:tav tm="0">
                                          <p:val>
                                            <p:fltVal val="0"/>
                                          </p:val>
                                        </p:tav>
                                        <p:tav tm="100000">
                                          <p:val>
                                            <p:strVal val="#ppt_w"/>
                                          </p:val>
                                        </p:tav>
                                      </p:tavLst>
                                    </p:anim>
                                    <p:anim calcmode="lin" valueType="num">
                                      <p:cBhvr>
                                        <p:cTn id="50" dur="500" fill="hold"/>
                                        <p:tgtEl>
                                          <p:spTgt spid="15423"/>
                                        </p:tgtEl>
                                        <p:attrNameLst>
                                          <p:attrName>ppt_h</p:attrName>
                                        </p:attrNameLst>
                                      </p:cBhvr>
                                      <p:tavLst>
                                        <p:tav tm="0">
                                          <p:val>
                                            <p:fltVal val="0"/>
                                          </p:val>
                                        </p:tav>
                                        <p:tav tm="100000">
                                          <p:val>
                                            <p:strVal val="#ppt_h"/>
                                          </p:val>
                                        </p:tav>
                                      </p:tavLst>
                                    </p:anim>
                                    <p:animEffect transition="in" filter="fade">
                                      <p:cBhvr>
                                        <p:cTn id="51" dur="500"/>
                                        <p:tgtEl>
                                          <p:spTgt spid="1542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5424"/>
                                        </p:tgtEl>
                                        <p:attrNameLst>
                                          <p:attrName>style.visibility</p:attrName>
                                        </p:attrNameLst>
                                      </p:cBhvr>
                                      <p:to>
                                        <p:strVal val="visible"/>
                                      </p:to>
                                    </p:set>
                                    <p:anim calcmode="lin" valueType="num">
                                      <p:cBhvr>
                                        <p:cTn id="54" dur="500" fill="hold"/>
                                        <p:tgtEl>
                                          <p:spTgt spid="15424"/>
                                        </p:tgtEl>
                                        <p:attrNameLst>
                                          <p:attrName>ppt_w</p:attrName>
                                        </p:attrNameLst>
                                      </p:cBhvr>
                                      <p:tavLst>
                                        <p:tav tm="0">
                                          <p:val>
                                            <p:fltVal val="0"/>
                                          </p:val>
                                        </p:tav>
                                        <p:tav tm="100000">
                                          <p:val>
                                            <p:strVal val="#ppt_w"/>
                                          </p:val>
                                        </p:tav>
                                      </p:tavLst>
                                    </p:anim>
                                    <p:anim calcmode="lin" valueType="num">
                                      <p:cBhvr>
                                        <p:cTn id="55" dur="500" fill="hold"/>
                                        <p:tgtEl>
                                          <p:spTgt spid="15424"/>
                                        </p:tgtEl>
                                        <p:attrNameLst>
                                          <p:attrName>ppt_h</p:attrName>
                                        </p:attrNameLst>
                                      </p:cBhvr>
                                      <p:tavLst>
                                        <p:tav tm="0">
                                          <p:val>
                                            <p:fltVal val="0"/>
                                          </p:val>
                                        </p:tav>
                                        <p:tav tm="100000">
                                          <p:val>
                                            <p:strVal val="#ppt_h"/>
                                          </p:val>
                                        </p:tav>
                                      </p:tavLst>
                                    </p:anim>
                                    <p:animEffect transition="in" filter="fade">
                                      <p:cBhvr>
                                        <p:cTn id="56" dur="500"/>
                                        <p:tgtEl>
                                          <p:spTgt spid="15424"/>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5425"/>
                                        </p:tgtEl>
                                        <p:attrNameLst>
                                          <p:attrName>style.visibility</p:attrName>
                                        </p:attrNameLst>
                                      </p:cBhvr>
                                      <p:to>
                                        <p:strVal val="visible"/>
                                      </p:to>
                                    </p:set>
                                    <p:anim calcmode="lin" valueType="num">
                                      <p:cBhvr>
                                        <p:cTn id="59" dur="500" fill="hold"/>
                                        <p:tgtEl>
                                          <p:spTgt spid="15425"/>
                                        </p:tgtEl>
                                        <p:attrNameLst>
                                          <p:attrName>ppt_w</p:attrName>
                                        </p:attrNameLst>
                                      </p:cBhvr>
                                      <p:tavLst>
                                        <p:tav tm="0">
                                          <p:val>
                                            <p:fltVal val="0"/>
                                          </p:val>
                                        </p:tav>
                                        <p:tav tm="100000">
                                          <p:val>
                                            <p:strVal val="#ppt_w"/>
                                          </p:val>
                                        </p:tav>
                                      </p:tavLst>
                                    </p:anim>
                                    <p:anim calcmode="lin" valueType="num">
                                      <p:cBhvr>
                                        <p:cTn id="60" dur="500" fill="hold"/>
                                        <p:tgtEl>
                                          <p:spTgt spid="15425"/>
                                        </p:tgtEl>
                                        <p:attrNameLst>
                                          <p:attrName>ppt_h</p:attrName>
                                        </p:attrNameLst>
                                      </p:cBhvr>
                                      <p:tavLst>
                                        <p:tav tm="0">
                                          <p:val>
                                            <p:fltVal val="0"/>
                                          </p:val>
                                        </p:tav>
                                        <p:tav tm="100000">
                                          <p:val>
                                            <p:strVal val="#ppt_h"/>
                                          </p:val>
                                        </p:tav>
                                      </p:tavLst>
                                    </p:anim>
                                    <p:animEffect transition="in" filter="fade">
                                      <p:cBhvr>
                                        <p:cTn id="61" dur="500"/>
                                        <p:tgtEl>
                                          <p:spTgt spid="15425"/>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5426"/>
                                        </p:tgtEl>
                                        <p:attrNameLst>
                                          <p:attrName>style.visibility</p:attrName>
                                        </p:attrNameLst>
                                      </p:cBhvr>
                                      <p:to>
                                        <p:strVal val="visible"/>
                                      </p:to>
                                    </p:set>
                                    <p:anim calcmode="lin" valueType="num">
                                      <p:cBhvr>
                                        <p:cTn id="64" dur="500" fill="hold"/>
                                        <p:tgtEl>
                                          <p:spTgt spid="15426"/>
                                        </p:tgtEl>
                                        <p:attrNameLst>
                                          <p:attrName>ppt_w</p:attrName>
                                        </p:attrNameLst>
                                      </p:cBhvr>
                                      <p:tavLst>
                                        <p:tav tm="0">
                                          <p:val>
                                            <p:fltVal val="0"/>
                                          </p:val>
                                        </p:tav>
                                        <p:tav tm="100000">
                                          <p:val>
                                            <p:strVal val="#ppt_w"/>
                                          </p:val>
                                        </p:tav>
                                      </p:tavLst>
                                    </p:anim>
                                    <p:anim calcmode="lin" valueType="num">
                                      <p:cBhvr>
                                        <p:cTn id="65" dur="500" fill="hold"/>
                                        <p:tgtEl>
                                          <p:spTgt spid="15426"/>
                                        </p:tgtEl>
                                        <p:attrNameLst>
                                          <p:attrName>ppt_h</p:attrName>
                                        </p:attrNameLst>
                                      </p:cBhvr>
                                      <p:tavLst>
                                        <p:tav tm="0">
                                          <p:val>
                                            <p:fltVal val="0"/>
                                          </p:val>
                                        </p:tav>
                                        <p:tav tm="100000">
                                          <p:val>
                                            <p:strVal val="#ppt_h"/>
                                          </p:val>
                                        </p:tav>
                                      </p:tavLst>
                                    </p:anim>
                                    <p:animEffect transition="in" filter="fade">
                                      <p:cBhvr>
                                        <p:cTn id="66" dur="500"/>
                                        <p:tgtEl>
                                          <p:spTgt spid="15426"/>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5427"/>
                                        </p:tgtEl>
                                        <p:attrNameLst>
                                          <p:attrName>style.visibility</p:attrName>
                                        </p:attrNameLst>
                                      </p:cBhvr>
                                      <p:to>
                                        <p:strVal val="visible"/>
                                      </p:to>
                                    </p:set>
                                    <p:anim calcmode="lin" valueType="num">
                                      <p:cBhvr>
                                        <p:cTn id="69" dur="500" fill="hold"/>
                                        <p:tgtEl>
                                          <p:spTgt spid="15427"/>
                                        </p:tgtEl>
                                        <p:attrNameLst>
                                          <p:attrName>ppt_w</p:attrName>
                                        </p:attrNameLst>
                                      </p:cBhvr>
                                      <p:tavLst>
                                        <p:tav tm="0">
                                          <p:val>
                                            <p:fltVal val="0"/>
                                          </p:val>
                                        </p:tav>
                                        <p:tav tm="100000">
                                          <p:val>
                                            <p:strVal val="#ppt_w"/>
                                          </p:val>
                                        </p:tav>
                                      </p:tavLst>
                                    </p:anim>
                                    <p:anim calcmode="lin" valueType="num">
                                      <p:cBhvr>
                                        <p:cTn id="70" dur="500" fill="hold"/>
                                        <p:tgtEl>
                                          <p:spTgt spid="15427"/>
                                        </p:tgtEl>
                                        <p:attrNameLst>
                                          <p:attrName>ppt_h</p:attrName>
                                        </p:attrNameLst>
                                      </p:cBhvr>
                                      <p:tavLst>
                                        <p:tav tm="0">
                                          <p:val>
                                            <p:fltVal val="0"/>
                                          </p:val>
                                        </p:tav>
                                        <p:tav tm="100000">
                                          <p:val>
                                            <p:strVal val="#ppt_h"/>
                                          </p:val>
                                        </p:tav>
                                      </p:tavLst>
                                    </p:anim>
                                    <p:animEffect transition="in" filter="fade">
                                      <p:cBhvr>
                                        <p:cTn id="71" dur="500"/>
                                        <p:tgtEl>
                                          <p:spTgt spid="15427"/>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5428"/>
                                        </p:tgtEl>
                                        <p:attrNameLst>
                                          <p:attrName>style.visibility</p:attrName>
                                        </p:attrNameLst>
                                      </p:cBhvr>
                                      <p:to>
                                        <p:strVal val="visible"/>
                                      </p:to>
                                    </p:set>
                                    <p:anim calcmode="lin" valueType="num">
                                      <p:cBhvr>
                                        <p:cTn id="74" dur="500" fill="hold"/>
                                        <p:tgtEl>
                                          <p:spTgt spid="15428"/>
                                        </p:tgtEl>
                                        <p:attrNameLst>
                                          <p:attrName>ppt_w</p:attrName>
                                        </p:attrNameLst>
                                      </p:cBhvr>
                                      <p:tavLst>
                                        <p:tav tm="0">
                                          <p:val>
                                            <p:fltVal val="0"/>
                                          </p:val>
                                        </p:tav>
                                        <p:tav tm="100000">
                                          <p:val>
                                            <p:strVal val="#ppt_w"/>
                                          </p:val>
                                        </p:tav>
                                      </p:tavLst>
                                    </p:anim>
                                    <p:anim calcmode="lin" valueType="num">
                                      <p:cBhvr>
                                        <p:cTn id="75" dur="500" fill="hold"/>
                                        <p:tgtEl>
                                          <p:spTgt spid="15428"/>
                                        </p:tgtEl>
                                        <p:attrNameLst>
                                          <p:attrName>ppt_h</p:attrName>
                                        </p:attrNameLst>
                                      </p:cBhvr>
                                      <p:tavLst>
                                        <p:tav tm="0">
                                          <p:val>
                                            <p:fltVal val="0"/>
                                          </p:val>
                                        </p:tav>
                                        <p:tav tm="100000">
                                          <p:val>
                                            <p:strVal val="#ppt_h"/>
                                          </p:val>
                                        </p:tav>
                                      </p:tavLst>
                                    </p:anim>
                                    <p:animEffect transition="in" filter="fade">
                                      <p:cBhvr>
                                        <p:cTn id="76" dur="500"/>
                                        <p:tgtEl>
                                          <p:spTgt spid="15428"/>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15429"/>
                                        </p:tgtEl>
                                        <p:attrNameLst>
                                          <p:attrName>style.visibility</p:attrName>
                                        </p:attrNameLst>
                                      </p:cBhvr>
                                      <p:to>
                                        <p:strVal val="visible"/>
                                      </p:to>
                                    </p:set>
                                    <p:anim calcmode="lin" valueType="num">
                                      <p:cBhvr>
                                        <p:cTn id="79" dur="500" fill="hold"/>
                                        <p:tgtEl>
                                          <p:spTgt spid="15429"/>
                                        </p:tgtEl>
                                        <p:attrNameLst>
                                          <p:attrName>ppt_w</p:attrName>
                                        </p:attrNameLst>
                                      </p:cBhvr>
                                      <p:tavLst>
                                        <p:tav tm="0">
                                          <p:val>
                                            <p:fltVal val="0"/>
                                          </p:val>
                                        </p:tav>
                                        <p:tav tm="100000">
                                          <p:val>
                                            <p:strVal val="#ppt_w"/>
                                          </p:val>
                                        </p:tav>
                                      </p:tavLst>
                                    </p:anim>
                                    <p:anim calcmode="lin" valueType="num">
                                      <p:cBhvr>
                                        <p:cTn id="80" dur="500" fill="hold"/>
                                        <p:tgtEl>
                                          <p:spTgt spid="15429"/>
                                        </p:tgtEl>
                                        <p:attrNameLst>
                                          <p:attrName>ppt_h</p:attrName>
                                        </p:attrNameLst>
                                      </p:cBhvr>
                                      <p:tavLst>
                                        <p:tav tm="0">
                                          <p:val>
                                            <p:fltVal val="0"/>
                                          </p:val>
                                        </p:tav>
                                        <p:tav tm="100000">
                                          <p:val>
                                            <p:strVal val="#ppt_h"/>
                                          </p:val>
                                        </p:tav>
                                      </p:tavLst>
                                    </p:anim>
                                    <p:animEffect transition="in" filter="fade">
                                      <p:cBhvr>
                                        <p:cTn id="81" dur="500"/>
                                        <p:tgtEl>
                                          <p:spTgt spid="15429"/>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15430"/>
                                        </p:tgtEl>
                                        <p:attrNameLst>
                                          <p:attrName>style.visibility</p:attrName>
                                        </p:attrNameLst>
                                      </p:cBhvr>
                                      <p:to>
                                        <p:strVal val="visible"/>
                                      </p:to>
                                    </p:set>
                                    <p:anim calcmode="lin" valueType="num">
                                      <p:cBhvr>
                                        <p:cTn id="84" dur="500" fill="hold"/>
                                        <p:tgtEl>
                                          <p:spTgt spid="15430"/>
                                        </p:tgtEl>
                                        <p:attrNameLst>
                                          <p:attrName>ppt_w</p:attrName>
                                        </p:attrNameLst>
                                      </p:cBhvr>
                                      <p:tavLst>
                                        <p:tav tm="0">
                                          <p:val>
                                            <p:fltVal val="0"/>
                                          </p:val>
                                        </p:tav>
                                        <p:tav tm="100000">
                                          <p:val>
                                            <p:strVal val="#ppt_w"/>
                                          </p:val>
                                        </p:tav>
                                      </p:tavLst>
                                    </p:anim>
                                    <p:anim calcmode="lin" valueType="num">
                                      <p:cBhvr>
                                        <p:cTn id="85" dur="500" fill="hold"/>
                                        <p:tgtEl>
                                          <p:spTgt spid="15430"/>
                                        </p:tgtEl>
                                        <p:attrNameLst>
                                          <p:attrName>ppt_h</p:attrName>
                                        </p:attrNameLst>
                                      </p:cBhvr>
                                      <p:tavLst>
                                        <p:tav tm="0">
                                          <p:val>
                                            <p:fltVal val="0"/>
                                          </p:val>
                                        </p:tav>
                                        <p:tav tm="100000">
                                          <p:val>
                                            <p:strVal val="#ppt_h"/>
                                          </p:val>
                                        </p:tav>
                                      </p:tavLst>
                                    </p:anim>
                                    <p:animEffect transition="in" filter="fade">
                                      <p:cBhvr>
                                        <p:cTn id="86" dur="500"/>
                                        <p:tgtEl>
                                          <p:spTgt spid="15430"/>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15431"/>
                                        </p:tgtEl>
                                        <p:attrNameLst>
                                          <p:attrName>style.visibility</p:attrName>
                                        </p:attrNameLst>
                                      </p:cBhvr>
                                      <p:to>
                                        <p:strVal val="visible"/>
                                      </p:to>
                                    </p:set>
                                    <p:anim calcmode="lin" valueType="num">
                                      <p:cBhvr>
                                        <p:cTn id="89" dur="500" fill="hold"/>
                                        <p:tgtEl>
                                          <p:spTgt spid="15431"/>
                                        </p:tgtEl>
                                        <p:attrNameLst>
                                          <p:attrName>ppt_w</p:attrName>
                                        </p:attrNameLst>
                                      </p:cBhvr>
                                      <p:tavLst>
                                        <p:tav tm="0">
                                          <p:val>
                                            <p:fltVal val="0"/>
                                          </p:val>
                                        </p:tav>
                                        <p:tav tm="100000">
                                          <p:val>
                                            <p:strVal val="#ppt_w"/>
                                          </p:val>
                                        </p:tav>
                                      </p:tavLst>
                                    </p:anim>
                                    <p:anim calcmode="lin" valueType="num">
                                      <p:cBhvr>
                                        <p:cTn id="90" dur="500" fill="hold"/>
                                        <p:tgtEl>
                                          <p:spTgt spid="15431"/>
                                        </p:tgtEl>
                                        <p:attrNameLst>
                                          <p:attrName>ppt_h</p:attrName>
                                        </p:attrNameLst>
                                      </p:cBhvr>
                                      <p:tavLst>
                                        <p:tav tm="0">
                                          <p:val>
                                            <p:fltVal val="0"/>
                                          </p:val>
                                        </p:tav>
                                        <p:tav tm="100000">
                                          <p:val>
                                            <p:strVal val="#ppt_h"/>
                                          </p:val>
                                        </p:tav>
                                      </p:tavLst>
                                    </p:anim>
                                    <p:animEffect transition="in" filter="fade">
                                      <p:cBhvr>
                                        <p:cTn id="91" dur="500"/>
                                        <p:tgtEl>
                                          <p:spTgt spid="15431"/>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15432"/>
                                        </p:tgtEl>
                                        <p:attrNameLst>
                                          <p:attrName>style.visibility</p:attrName>
                                        </p:attrNameLst>
                                      </p:cBhvr>
                                      <p:to>
                                        <p:strVal val="visible"/>
                                      </p:to>
                                    </p:set>
                                    <p:anim calcmode="lin" valueType="num">
                                      <p:cBhvr>
                                        <p:cTn id="94" dur="500" fill="hold"/>
                                        <p:tgtEl>
                                          <p:spTgt spid="15432"/>
                                        </p:tgtEl>
                                        <p:attrNameLst>
                                          <p:attrName>ppt_w</p:attrName>
                                        </p:attrNameLst>
                                      </p:cBhvr>
                                      <p:tavLst>
                                        <p:tav tm="0">
                                          <p:val>
                                            <p:fltVal val="0"/>
                                          </p:val>
                                        </p:tav>
                                        <p:tav tm="100000">
                                          <p:val>
                                            <p:strVal val="#ppt_w"/>
                                          </p:val>
                                        </p:tav>
                                      </p:tavLst>
                                    </p:anim>
                                    <p:anim calcmode="lin" valueType="num">
                                      <p:cBhvr>
                                        <p:cTn id="95" dur="500" fill="hold"/>
                                        <p:tgtEl>
                                          <p:spTgt spid="15432"/>
                                        </p:tgtEl>
                                        <p:attrNameLst>
                                          <p:attrName>ppt_h</p:attrName>
                                        </p:attrNameLst>
                                      </p:cBhvr>
                                      <p:tavLst>
                                        <p:tav tm="0">
                                          <p:val>
                                            <p:fltVal val="0"/>
                                          </p:val>
                                        </p:tav>
                                        <p:tav tm="100000">
                                          <p:val>
                                            <p:strVal val="#ppt_h"/>
                                          </p:val>
                                        </p:tav>
                                      </p:tavLst>
                                    </p:anim>
                                    <p:animEffect transition="in" filter="fade">
                                      <p:cBhvr>
                                        <p:cTn id="96" dur="500"/>
                                        <p:tgtEl>
                                          <p:spTgt spid="15432"/>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15433"/>
                                        </p:tgtEl>
                                        <p:attrNameLst>
                                          <p:attrName>style.visibility</p:attrName>
                                        </p:attrNameLst>
                                      </p:cBhvr>
                                      <p:to>
                                        <p:strVal val="visible"/>
                                      </p:to>
                                    </p:set>
                                    <p:anim calcmode="lin" valueType="num">
                                      <p:cBhvr>
                                        <p:cTn id="99" dur="500" fill="hold"/>
                                        <p:tgtEl>
                                          <p:spTgt spid="15433"/>
                                        </p:tgtEl>
                                        <p:attrNameLst>
                                          <p:attrName>ppt_w</p:attrName>
                                        </p:attrNameLst>
                                      </p:cBhvr>
                                      <p:tavLst>
                                        <p:tav tm="0">
                                          <p:val>
                                            <p:fltVal val="0"/>
                                          </p:val>
                                        </p:tav>
                                        <p:tav tm="100000">
                                          <p:val>
                                            <p:strVal val="#ppt_w"/>
                                          </p:val>
                                        </p:tav>
                                      </p:tavLst>
                                    </p:anim>
                                    <p:anim calcmode="lin" valueType="num">
                                      <p:cBhvr>
                                        <p:cTn id="100" dur="500" fill="hold"/>
                                        <p:tgtEl>
                                          <p:spTgt spid="15433"/>
                                        </p:tgtEl>
                                        <p:attrNameLst>
                                          <p:attrName>ppt_h</p:attrName>
                                        </p:attrNameLst>
                                      </p:cBhvr>
                                      <p:tavLst>
                                        <p:tav tm="0">
                                          <p:val>
                                            <p:fltVal val="0"/>
                                          </p:val>
                                        </p:tav>
                                        <p:tav tm="100000">
                                          <p:val>
                                            <p:strVal val="#ppt_h"/>
                                          </p:val>
                                        </p:tav>
                                      </p:tavLst>
                                    </p:anim>
                                    <p:animEffect transition="in" filter="fade">
                                      <p:cBhvr>
                                        <p:cTn id="101" dur="500"/>
                                        <p:tgtEl>
                                          <p:spTgt spid="15433"/>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15434"/>
                                        </p:tgtEl>
                                        <p:attrNameLst>
                                          <p:attrName>style.visibility</p:attrName>
                                        </p:attrNameLst>
                                      </p:cBhvr>
                                      <p:to>
                                        <p:strVal val="visible"/>
                                      </p:to>
                                    </p:set>
                                    <p:anim calcmode="lin" valueType="num">
                                      <p:cBhvr>
                                        <p:cTn id="104" dur="500" fill="hold"/>
                                        <p:tgtEl>
                                          <p:spTgt spid="15434"/>
                                        </p:tgtEl>
                                        <p:attrNameLst>
                                          <p:attrName>ppt_w</p:attrName>
                                        </p:attrNameLst>
                                      </p:cBhvr>
                                      <p:tavLst>
                                        <p:tav tm="0">
                                          <p:val>
                                            <p:fltVal val="0"/>
                                          </p:val>
                                        </p:tav>
                                        <p:tav tm="100000">
                                          <p:val>
                                            <p:strVal val="#ppt_w"/>
                                          </p:val>
                                        </p:tav>
                                      </p:tavLst>
                                    </p:anim>
                                    <p:anim calcmode="lin" valueType="num">
                                      <p:cBhvr>
                                        <p:cTn id="105" dur="500" fill="hold"/>
                                        <p:tgtEl>
                                          <p:spTgt spid="15434"/>
                                        </p:tgtEl>
                                        <p:attrNameLst>
                                          <p:attrName>ppt_h</p:attrName>
                                        </p:attrNameLst>
                                      </p:cBhvr>
                                      <p:tavLst>
                                        <p:tav tm="0">
                                          <p:val>
                                            <p:fltVal val="0"/>
                                          </p:val>
                                        </p:tav>
                                        <p:tav tm="100000">
                                          <p:val>
                                            <p:strVal val="#ppt_h"/>
                                          </p:val>
                                        </p:tav>
                                      </p:tavLst>
                                    </p:anim>
                                    <p:animEffect transition="in" filter="fade">
                                      <p:cBhvr>
                                        <p:cTn id="106" dur="500"/>
                                        <p:tgtEl>
                                          <p:spTgt spid="15434"/>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15435"/>
                                        </p:tgtEl>
                                        <p:attrNameLst>
                                          <p:attrName>style.visibility</p:attrName>
                                        </p:attrNameLst>
                                      </p:cBhvr>
                                      <p:to>
                                        <p:strVal val="visible"/>
                                      </p:to>
                                    </p:set>
                                    <p:anim calcmode="lin" valueType="num">
                                      <p:cBhvr>
                                        <p:cTn id="109" dur="500" fill="hold"/>
                                        <p:tgtEl>
                                          <p:spTgt spid="15435"/>
                                        </p:tgtEl>
                                        <p:attrNameLst>
                                          <p:attrName>ppt_w</p:attrName>
                                        </p:attrNameLst>
                                      </p:cBhvr>
                                      <p:tavLst>
                                        <p:tav tm="0">
                                          <p:val>
                                            <p:fltVal val="0"/>
                                          </p:val>
                                        </p:tav>
                                        <p:tav tm="100000">
                                          <p:val>
                                            <p:strVal val="#ppt_w"/>
                                          </p:val>
                                        </p:tav>
                                      </p:tavLst>
                                    </p:anim>
                                    <p:anim calcmode="lin" valueType="num">
                                      <p:cBhvr>
                                        <p:cTn id="110" dur="500" fill="hold"/>
                                        <p:tgtEl>
                                          <p:spTgt spid="15435"/>
                                        </p:tgtEl>
                                        <p:attrNameLst>
                                          <p:attrName>ppt_h</p:attrName>
                                        </p:attrNameLst>
                                      </p:cBhvr>
                                      <p:tavLst>
                                        <p:tav tm="0">
                                          <p:val>
                                            <p:fltVal val="0"/>
                                          </p:val>
                                        </p:tav>
                                        <p:tav tm="100000">
                                          <p:val>
                                            <p:strVal val="#ppt_h"/>
                                          </p:val>
                                        </p:tav>
                                      </p:tavLst>
                                    </p:anim>
                                    <p:animEffect transition="in" filter="fade">
                                      <p:cBhvr>
                                        <p:cTn id="111" dur="500"/>
                                        <p:tgtEl>
                                          <p:spTgt spid="15435"/>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15441"/>
                                        </p:tgtEl>
                                        <p:attrNameLst>
                                          <p:attrName>style.visibility</p:attrName>
                                        </p:attrNameLst>
                                      </p:cBhvr>
                                      <p:to>
                                        <p:strVal val="visible"/>
                                      </p:to>
                                    </p:set>
                                    <p:anim calcmode="lin" valueType="num">
                                      <p:cBhvr>
                                        <p:cTn id="114" dur="500" fill="hold"/>
                                        <p:tgtEl>
                                          <p:spTgt spid="15441"/>
                                        </p:tgtEl>
                                        <p:attrNameLst>
                                          <p:attrName>ppt_w</p:attrName>
                                        </p:attrNameLst>
                                      </p:cBhvr>
                                      <p:tavLst>
                                        <p:tav tm="0">
                                          <p:val>
                                            <p:fltVal val="0"/>
                                          </p:val>
                                        </p:tav>
                                        <p:tav tm="100000">
                                          <p:val>
                                            <p:strVal val="#ppt_w"/>
                                          </p:val>
                                        </p:tav>
                                      </p:tavLst>
                                    </p:anim>
                                    <p:anim calcmode="lin" valueType="num">
                                      <p:cBhvr>
                                        <p:cTn id="115" dur="500" fill="hold"/>
                                        <p:tgtEl>
                                          <p:spTgt spid="15441"/>
                                        </p:tgtEl>
                                        <p:attrNameLst>
                                          <p:attrName>ppt_h</p:attrName>
                                        </p:attrNameLst>
                                      </p:cBhvr>
                                      <p:tavLst>
                                        <p:tav tm="0">
                                          <p:val>
                                            <p:fltVal val="0"/>
                                          </p:val>
                                        </p:tav>
                                        <p:tav tm="100000">
                                          <p:val>
                                            <p:strVal val="#ppt_h"/>
                                          </p:val>
                                        </p:tav>
                                      </p:tavLst>
                                    </p:anim>
                                    <p:animEffect transition="in" filter="fade">
                                      <p:cBhvr>
                                        <p:cTn id="116" dur="500"/>
                                        <p:tgtEl>
                                          <p:spTgt spid="15441"/>
                                        </p:tgtEl>
                                      </p:cBhvr>
                                    </p:animEffect>
                                  </p:childTnLst>
                                </p:cTn>
                              </p:par>
                              <p:par>
                                <p:cTn id="117" presetID="53" presetClass="entr" presetSubtype="16" fill="hold" grpId="0" nodeType="withEffect">
                                  <p:stCondLst>
                                    <p:cond delay="0"/>
                                  </p:stCondLst>
                                  <p:childTnLst>
                                    <p:set>
                                      <p:cBhvr>
                                        <p:cTn id="118" dur="1" fill="hold">
                                          <p:stCondLst>
                                            <p:cond delay="0"/>
                                          </p:stCondLst>
                                        </p:cTn>
                                        <p:tgtEl>
                                          <p:spTgt spid="15442"/>
                                        </p:tgtEl>
                                        <p:attrNameLst>
                                          <p:attrName>style.visibility</p:attrName>
                                        </p:attrNameLst>
                                      </p:cBhvr>
                                      <p:to>
                                        <p:strVal val="visible"/>
                                      </p:to>
                                    </p:set>
                                    <p:anim calcmode="lin" valueType="num">
                                      <p:cBhvr>
                                        <p:cTn id="119" dur="500" fill="hold"/>
                                        <p:tgtEl>
                                          <p:spTgt spid="15442"/>
                                        </p:tgtEl>
                                        <p:attrNameLst>
                                          <p:attrName>ppt_w</p:attrName>
                                        </p:attrNameLst>
                                      </p:cBhvr>
                                      <p:tavLst>
                                        <p:tav tm="0">
                                          <p:val>
                                            <p:fltVal val="0"/>
                                          </p:val>
                                        </p:tav>
                                        <p:tav tm="100000">
                                          <p:val>
                                            <p:strVal val="#ppt_w"/>
                                          </p:val>
                                        </p:tav>
                                      </p:tavLst>
                                    </p:anim>
                                    <p:anim calcmode="lin" valueType="num">
                                      <p:cBhvr>
                                        <p:cTn id="120" dur="500" fill="hold"/>
                                        <p:tgtEl>
                                          <p:spTgt spid="15442"/>
                                        </p:tgtEl>
                                        <p:attrNameLst>
                                          <p:attrName>ppt_h</p:attrName>
                                        </p:attrNameLst>
                                      </p:cBhvr>
                                      <p:tavLst>
                                        <p:tav tm="0">
                                          <p:val>
                                            <p:fltVal val="0"/>
                                          </p:val>
                                        </p:tav>
                                        <p:tav tm="100000">
                                          <p:val>
                                            <p:strVal val="#ppt_h"/>
                                          </p:val>
                                        </p:tav>
                                      </p:tavLst>
                                    </p:anim>
                                    <p:animEffect transition="in" filter="fade">
                                      <p:cBhvr>
                                        <p:cTn id="121" dur="500"/>
                                        <p:tgtEl>
                                          <p:spTgt spid="15442"/>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15443"/>
                                        </p:tgtEl>
                                        <p:attrNameLst>
                                          <p:attrName>style.visibility</p:attrName>
                                        </p:attrNameLst>
                                      </p:cBhvr>
                                      <p:to>
                                        <p:strVal val="visible"/>
                                      </p:to>
                                    </p:set>
                                    <p:anim calcmode="lin" valueType="num">
                                      <p:cBhvr>
                                        <p:cTn id="124" dur="500" fill="hold"/>
                                        <p:tgtEl>
                                          <p:spTgt spid="15443"/>
                                        </p:tgtEl>
                                        <p:attrNameLst>
                                          <p:attrName>ppt_w</p:attrName>
                                        </p:attrNameLst>
                                      </p:cBhvr>
                                      <p:tavLst>
                                        <p:tav tm="0">
                                          <p:val>
                                            <p:fltVal val="0"/>
                                          </p:val>
                                        </p:tav>
                                        <p:tav tm="100000">
                                          <p:val>
                                            <p:strVal val="#ppt_w"/>
                                          </p:val>
                                        </p:tav>
                                      </p:tavLst>
                                    </p:anim>
                                    <p:anim calcmode="lin" valueType="num">
                                      <p:cBhvr>
                                        <p:cTn id="125" dur="500" fill="hold"/>
                                        <p:tgtEl>
                                          <p:spTgt spid="15443"/>
                                        </p:tgtEl>
                                        <p:attrNameLst>
                                          <p:attrName>ppt_h</p:attrName>
                                        </p:attrNameLst>
                                      </p:cBhvr>
                                      <p:tavLst>
                                        <p:tav tm="0">
                                          <p:val>
                                            <p:fltVal val="0"/>
                                          </p:val>
                                        </p:tav>
                                        <p:tav tm="100000">
                                          <p:val>
                                            <p:strVal val="#ppt_h"/>
                                          </p:val>
                                        </p:tav>
                                      </p:tavLst>
                                    </p:anim>
                                    <p:animEffect transition="in" filter="fade">
                                      <p:cBhvr>
                                        <p:cTn id="126" dur="500"/>
                                        <p:tgtEl>
                                          <p:spTgt spid="15443"/>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15444"/>
                                        </p:tgtEl>
                                        <p:attrNameLst>
                                          <p:attrName>style.visibility</p:attrName>
                                        </p:attrNameLst>
                                      </p:cBhvr>
                                      <p:to>
                                        <p:strVal val="visible"/>
                                      </p:to>
                                    </p:set>
                                    <p:anim calcmode="lin" valueType="num">
                                      <p:cBhvr>
                                        <p:cTn id="129" dur="500" fill="hold"/>
                                        <p:tgtEl>
                                          <p:spTgt spid="15444"/>
                                        </p:tgtEl>
                                        <p:attrNameLst>
                                          <p:attrName>ppt_w</p:attrName>
                                        </p:attrNameLst>
                                      </p:cBhvr>
                                      <p:tavLst>
                                        <p:tav tm="0">
                                          <p:val>
                                            <p:fltVal val="0"/>
                                          </p:val>
                                        </p:tav>
                                        <p:tav tm="100000">
                                          <p:val>
                                            <p:strVal val="#ppt_w"/>
                                          </p:val>
                                        </p:tav>
                                      </p:tavLst>
                                    </p:anim>
                                    <p:anim calcmode="lin" valueType="num">
                                      <p:cBhvr>
                                        <p:cTn id="130" dur="500" fill="hold"/>
                                        <p:tgtEl>
                                          <p:spTgt spid="15444"/>
                                        </p:tgtEl>
                                        <p:attrNameLst>
                                          <p:attrName>ppt_h</p:attrName>
                                        </p:attrNameLst>
                                      </p:cBhvr>
                                      <p:tavLst>
                                        <p:tav tm="0">
                                          <p:val>
                                            <p:fltVal val="0"/>
                                          </p:val>
                                        </p:tav>
                                        <p:tav tm="100000">
                                          <p:val>
                                            <p:strVal val="#ppt_h"/>
                                          </p:val>
                                        </p:tav>
                                      </p:tavLst>
                                    </p:anim>
                                    <p:animEffect transition="in" filter="fade">
                                      <p:cBhvr>
                                        <p:cTn id="131" dur="500"/>
                                        <p:tgtEl>
                                          <p:spTgt spid="15444"/>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15445"/>
                                        </p:tgtEl>
                                        <p:attrNameLst>
                                          <p:attrName>style.visibility</p:attrName>
                                        </p:attrNameLst>
                                      </p:cBhvr>
                                      <p:to>
                                        <p:strVal val="visible"/>
                                      </p:to>
                                    </p:set>
                                    <p:anim calcmode="lin" valueType="num">
                                      <p:cBhvr>
                                        <p:cTn id="134" dur="500" fill="hold"/>
                                        <p:tgtEl>
                                          <p:spTgt spid="15445"/>
                                        </p:tgtEl>
                                        <p:attrNameLst>
                                          <p:attrName>ppt_w</p:attrName>
                                        </p:attrNameLst>
                                      </p:cBhvr>
                                      <p:tavLst>
                                        <p:tav tm="0">
                                          <p:val>
                                            <p:fltVal val="0"/>
                                          </p:val>
                                        </p:tav>
                                        <p:tav tm="100000">
                                          <p:val>
                                            <p:strVal val="#ppt_w"/>
                                          </p:val>
                                        </p:tav>
                                      </p:tavLst>
                                    </p:anim>
                                    <p:anim calcmode="lin" valueType="num">
                                      <p:cBhvr>
                                        <p:cTn id="135" dur="500" fill="hold"/>
                                        <p:tgtEl>
                                          <p:spTgt spid="15445"/>
                                        </p:tgtEl>
                                        <p:attrNameLst>
                                          <p:attrName>ppt_h</p:attrName>
                                        </p:attrNameLst>
                                      </p:cBhvr>
                                      <p:tavLst>
                                        <p:tav tm="0">
                                          <p:val>
                                            <p:fltVal val="0"/>
                                          </p:val>
                                        </p:tav>
                                        <p:tav tm="100000">
                                          <p:val>
                                            <p:strVal val="#ppt_h"/>
                                          </p:val>
                                        </p:tav>
                                      </p:tavLst>
                                    </p:anim>
                                    <p:animEffect transition="in" filter="fade">
                                      <p:cBhvr>
                                        <p:cTn id="136" dur="500"/>
                                        <p:tgtEl>
                                          <p:spTgt spid="15445"/>
                                        </p:tgtEl>
                                      </p:cBhvr>
                                    </p:animEffect>
                                  </p:childTnLst>
                                </p:cTn>
                              </p:par>
                              <p:par>
                                <p:cTn id="137" presetID="53" presetClass="entr" presetSubtype="16" fill="hold" grpId="0" nodeType="withEffect">
                                  <p:stCondLst>
                                    <p:cond delay="0"/>
                                  </p:stCondLst>
                                  <p:childTnLst>
                                    <p:set>
                                      <p:cBhvr>
                                        <p:cTn id="138" dur="1" fill="hold">
                                          <p:stCondLst>
                                            <p:cond delay="0"/>
                                          </p:stCondLst>
                                        </p:cTn>
                                        <p:tgtEl>
                                          <p:spTgt spid="15446"/>
                                        </p:tgtEl>
                                        <p:attrNameLst>
                                          <p:attrName>style.visibility</p:attrName>
                                        </p:attrNameLst>
                                      </p:cBhvr>
                                      <p:to>
                                        <p:strVal val="visible"/>
                                      </p:to>
                                    </p:set>
                                    <p:anim calcmode="lin" valueType="num">
                                      <p:cBhvr>
                                        <p:cTn id="139" dur="500" fill="hold"/>
                                        <p:tgtEl>
                                          <p:spTgt spid="15446"/>
                                        </p:tgtEl>
                                        <p:attrNameLst>
                                          <p:attrName>ppt_w</p:attrName>
                                        </p:attrNameLst>
                                      </p:cBhvr>
                                      <p:tavLst>
                                        <p:tav tm="0">
                                          <p:val>
                                            <p:fltVal val="0"/>
                                          </p:val>
                                        </p:tav>
                                        <p:tav tm="100000">
                                          <p:val>
                                            <p:strVal val="#ppt_w"/>
                                          </p:val>
                                        </p:tav>
                                      </p:tavLst>
                                    </p:anim>
                                    <p:anim calcmode="lin" valueType="num">
                                      <p:cBhvr>
                                        <p:cTn id="140" dur="500" fill="hold"/>
                                        <p:tgtEl>
                                          <p:spTgt spid="15446"/>
                                        </p:tgtEl>
                                        <p:attrNameLst>
                                          <p:attrName>ppt_h</p:attrName>
                                        </p:attrNameLst>
                                      </p:cBhvr>
                                      <p:tavLst>
                                        <p:tav tm="0">
                                          <p:val>
                                            <p:fltVal val="0"/>
                                          </p:val>
                                        </p:tav>
                                        <p:tav tm="100000">
                                          <p:val>
                                            <p:strVal val="#ppt_h"/>
                                          </p:val>
                                        </p:tav>
                                      </p:tavLst>
                                    </p:anim>
                                    <p:animEffect transition="in" filter="fade">
                                      <p:cBhvr>
                                        <p:cTn id="141" dur="500"/>
                                        <p:tgtEl>
                                          <p:spTgt spid="15446"/>
                                        </p:tgtEl>
                                      </p:cBhvr>
                                    </p:animEffect>
                                  </p:childTnLst>
                                </p:cTn>
                              </p:par>
                              <p:par>
                                <p:cTn id="142" presetID="53" presetClass="entr" presetSubtype="16" fill="hold" grpId="0" nodeType="withEffect">
                                  <p:stCondLst>
                                    <p:cond delay="0"/>
                                  </p:stCondLst>
                                  <p:childTnLst>
                                    <p:set>
                                      <p:cBhvr>
                                        <p:cTn id="143" dur="1" fill="hold">
                                          <p:stCondLst>
                                            <p:cond delay="0"/>
                                          </p:stCondLst>
                                        </p:cTn>
                                        <p:tgtEl>
                                          <p:spTgt spid="15448"/>
                                        </p:tgtEl>
                                        <p:attrNameLst>
                                          <p:attrName>style.visibility</p:attrName>
                                        </p:attrNameLst>
                                      </p:cBhvr>
                                      <p:to>
                                        <p:strVal val="visible"/>
                                      </p:to>
                                    </p:set>
                                    <p:anim calcmode="lin" valueType="num">
                                      <p:cBhvr>
                                        <p:cTn id="144" dur="500" fill="hold"/>
                                        <p:tgtEl>
                                          <p:spTgt spid="15448"/>
                                        </p:tgtEl>
                                        <p:attrNameLst>
                                          <p:attrName>ppt_w</p:attrName>
                                        </p:attrNameLst>
                                      </p:cBhvr>
                                      <p:tavLst>
                                        <p:tav tm="0">
                                          <p:val>
                                            <p:fltVal val="0"/>
                                          </p:val>
                                        </p:tav>
                                        <p:tav tm="100000">
                                          <p:val>
                                            <p:strVal val="#ppt_w"/>
                                          </p:val>
                                        </p:tav>
                                      </p:tavLst>
                                    </p:anim>
                                    <p:anim calcmode="lin" valueType="num">
                                      <p:cBhvr>
                                        <p:cTn id="145" dur="500" fill="hold"/>
                                        <p:tgtEl>
                                          <p:spTgt spid="15448"/>
                                        </p:tgtEl>
                                        <p:attrNameLst>
                                          <p:attrName>ppt_h</p:attrName>
                                        </p:attrNameLst>
                                      </p:cBhvr>
                                      <p:tavLst>
                                        <p:tav tm="0">
                                          <p:val>
                                            <p:fltVal val="0"/>
                                          </p:val>
                                        </p:tav>
                                        <p:tav tm="100000">
                                          <p:val>
                                            <p:strVal val="#ppt_h"/>
                                          </p:val>
                                        </p:tav>
                                      </p:tavLst>
                                    </p:anim>
                                    <p:animEffect transition="in" filter="fade">
                                      <p:cBhvr>
                                        <p:cTn id="146" dur="500"/>
                                        <p:tgtEl>
                                          <p:spTgt spid="15448"/>
                                        </p:tgtEl>
                                      </p:cBhvr>
                                    </p:animEffect>
                                  </p:childTnLst>
                                </p:cTn>
                              </p:par>
                              <p:par>
                                <p:cTn id="147" presetID="53" presetClass="entr" presetSubtype="16" fill="hold" grpId="0" nodeType="withEffect">
                                  <p:stCondLst>
                                    <p:cond delay="0"/>
                                  </p:stCondLst>
                                  <p:childTnLst>
                                    <p:set>
                                      <p:cBhvr>
                                        <p:cTn id="148" dur="1" fill="hold">
                                          <p:stCondLst>
                                            <p:cond delay="0"/>
                                          </p:stCondLst>
                                        </p:cTn>
                                        <p:tgtEl>
                                          <p:spTgt spid="15449"/>
                                        </p:tgtEl>
                                        <p:attrNameLst>
                                          <p:attrName>style.visibility</p:attrName>
                                        </p:attrNameLst>
                                      </p:cBhvr>
                                      <p:to>
                                        <p:strVal val="visible"/>
                                      </p:to>
                                    </p:set>
                                    <p:anim calcmode="lin" valueType="num">
                                      <p:cBhvr>
                                        <p:cTn id="149" dur="500" fill="hold"/>
                                        <p:tgtEl>
                                          <p:spTgt spid="15449"/>
                                        </p:tgtEl>
                                        <p:attrNameLst>
                                          <p:attrName>ppt_w</p:attrName>
                                        </p:attrNameLst>
                                      </p:cBhvr>
                                      <p:tavLst>
                                        <p:tav tm="0">
                                          <p:val>
                                            <p:fltVal val="0"/>
                                          </p:val>
                                        </p:tav>
                                        <p:tav tm="100000">
                                          <p:val>
                                            <p:strVal val="#ppt_w"/>
                                          </p:val>
                                        </p:tav>
                                      </p:tavLst>
                                    </p:anim>
                                    <p:anim calcmode="lin" valueType="num">
                                      <p:cBhvr>
                                        <p:cTn id="150" dur="500" fill="hold"/>
                                        <p:tgtEl>
                                          <p:spTgt spid="15449"/>
                                        </p:tgtEl>
                                        <p:attrNameLst>
                                          <p:attrName>ppt_h</p:attrName>
                                        </p:attrNameLst>
                                      </p:cBhvr>
                                      <p:tavLst>
                                        <p:tav tm="0">
                                          <p:val>
                                            <p:fltVal val="0"/>
                                          </p:val>
                                        </p:tav>
                                        <p:tav tm="100000">
                                          <p:val>
                                            <p:strVal val="#ppt_h"/>
                                          </p:val>
                                        </p:tav>
                                      </p:tavLst>
                                    </p:anim>
                                    <p:animEffect transition="in" filter="fade">
                                      <p:cBhvr>
                                        <p:cTn id="151" dur="500"/>
                                        <p:tgtEl>
                                          <p:spTgt spid="15449"/>
                                        </p:tgtEl>
                                      </p:cBhvr>
                                    </p:animEffect>
                                  </p:childTnLst>
                                </p:cTn>
                              </p:par>
                              <p:par>
                                <p:cTn id="152" presetID="53" presetClass="entr" presetSubtype="16" fill="hold" grpId="0" nodeType="withEffect">
                                  <p:stCondLst>
                                    <p:cond delay="0"/>
                                  </p:stCondLst>
                                  <p:childTnLst>
                                    <p:set>
                                      <p:cBhvr>
                                        <p:cTn id="153" dur="1" fill="hold">
                                          <p:stCondLst>
                                            <p:cond delay="0"/>
                                          </p:stCondLst>
                                        </p:cTn>
                                        <p:tgtEl>
                                          <p:spTgt spid="15376"/>
                                        </p:tgtEl>
                                        <p:attrNameLst>
                                          <p:attrName>style.visibility</p:attrName>
                                        </p:attrNameLst>
                                      </p:cBhvr>
                                      <p:to>
                                        <p:strVal val="visible"/>
                                      </p:to>
                                    </p:set>
                                    <p:anim calcmode="lin" valueType="num">
                                      <p:cBhvr>
                                        <p:cTn id="154" dur="500" fill="hold"/>
                                        <p:tgtEl>
                                          <p:spTgt spid="15376"/>
                                        </p:tgtEl>
                                        <p:attrNameLst>
                                          <p:attrName>ppt_w</p:attrName>
                                        </p:attrNameLst>
                                      </p:cBhvr>
                                      <p:tavLst>
                                        <p:tav tm="0">
                                          <p:val>
                                            <p:fltVal val="0"/>
                                          </p:val>
                                        </p:tav>
                                        <p:tav tm="100000">
                                          <p:val>
                                            <p:strVal val="#ppt_w"/>
                                          </p:val>
                                        </p:tav>
                                      </p:tavLst>
                                    </p:anim>
                                    <p:anim calcmode="lin" valueType="num">
                                      <p:cBhvr>
                                        <p:cTn id="155" dur="500" fill="hold"/>
                                        <p:tgtEl>
                                          <p:spTgt spid="15376"/>
                                        </p:tgtEl>
                                        <p:attrNameLst>
                                          <p:attrName>ppt_h</p:attrName>
                                        </p:attrNameLst>
                                      </p:cBhvr>
                                      <p:tavLst>
                                        <p:tav tm="0">
                                          <p:val>
                                            <p:fltVal val="0"/>
                                          </p:val>
                                        </p:tav>
                                        <p:tav tm="100000">
                                          <p:val>
                                            <p:strVal val="#ppt_h"/>
                                          </p:val>
                                        </p:tav>
                                      </p:tavLst>
                                    </p:anim>
                                    <p:animEffect transition="in" filter="fade">
                                      <p:cBhvr>
                                        <p:cTn id="156" dur="500"/>
                                        <p:tgtEl>
                                          <p:spTgt spid="15376"/>
                                        </p:tgtEl>
                                      </p:cBhvr>
                                    </p:animEffect>
                                  </p:childTnLst>
                                </p:cTn>
                              </p:par>
                              <p:par>
                                <p:cTn id="157" presetID="53" presetClass="entr" presetSubtype="16" fill="hold" grpId="0" nodeType="withEffect">
                                  <p:stCondLst>
                                    <p:cond delay="0"/>
                                  </p:stCondLst>
                                  <p:childTnLst>
                                    <p:set>
                                      <p:cBhvr>
                                        <p:cTn id="158" dur="1" fill="hold">
                                          <p:stCondLst>
                                            <p:cond delay="0"/>
                                          </p:stCondLst>
                                        </p:cTn>
                                        <p:tgtEl>
                                          <p:spTgt spid="15374"/>
                                        </p:tgtEl>
                                        <p:attrNameLst>
                                          <p:attrName>style.visibility</p:attrName>
                                        </p:attrNameLst>
                                      </p:cBhvr>
                                      <p:to>
                                        <p:strVal val="visible"/>
                                      </p:to>
                                    </p:set>
                                    <p:anim calcmode="lin" valueType="num">
                                      <p:cBhvr>
                                        <p:cTn id="159" dur="500" fill="hold"/>
                                        <p:tgtEl>
                                          <p:spTgt spid="15374"/>
                                        </p:tgtEl>
                                        <p:attrNameLst>
                                          <p:attrName>ppt_w</p:attrName>
                                        </p:attrNameLst>
                                      </p:cBhvr>
                                      <p:tavLst>
                                        <p:tav tm="0">
                                          <p:val>
                                            <p:fltVal val="0"/>
                                          </p:val>
                                        </p:tav>
                                        <p:tav tm="100000">
                                          <p:val>
                                            <p:strVal val="#ppt_w"/>
                                          </p:val>
                                        </p:tav>
                                      </p:tavLst>
                                    </p:anim>
                                    <p:anim calcmode="lin" valueType="num">
                                      <p:cBhvr>
                                        <p:cTn id="160" dur="500" fill="hold"/>
                                        <p:tgtEl>
                                          <p:spTgt spid="15374"/>
                                        </p:tgtEl>
                                        <p:attrNameLst>
                                          <p:attrName>ppt_h</p:attrName>
                                        </p:attrNameLst>
                                      </p:cBhvr>
                                      <p:tavLst>
                                        <p:tav tm="0">
                                          <p:val>
                                            <p:fltVal val="0"/>
                                          </p:val>
                                        </p:tav>
                                        <p:tav tm="100000">
                                          <p:val>
                                            <p:strVal val="#ppt_h"/>
                                          </p:val>
                                        </p:tav>
                                      </p:tavLst>
                                    </p:anim>
                                    <p:animEffect transition="in" filter="fade">
                                      <p:cBhvr>
                                        <p:cTn id="161" dur="500"/>
                                        <p:tgtEl>
                                          <p:spTgt spid="15374"/>
                                        </p:tgtEl>
                                      </p:cBhvr>
                                    </p:animEffect>
                                  </p:childTnLst>
                                </p:cTn>
                              </p:par>
                              <p:par>
                                <p:cTn id="162" presetID="53" presetClass="entr" presetSubtype="16" fill="hold" grpId="0" nodeType="withEffect">
                                  <p:stCondLst>
                                    <p:cond delay="0"/>
                                  </p:stCondLst>
                                  <p:childTnLst>
                                    <p:set>
                                      <p:cBhvr>
                                        <p:cTn id="163" dur="1" fill="hold">
                                          <p:stCondLst>
                                            <p:cond delay="0"/>
                                          </p:stCondLst>
                                        </p:cTn>
                                        <p:tgtEl>
                                          <p:spTgt spid="15372"/>
                                        </p:tgtEl>
                                        <p:attrNameLst>
                                          <p:attrName>style.visibility</p:attrName>
                                        </p:attrNameLst>
                                      </p:cBhvr>
                                      <p:to>
                                        <p:strVal val="visible"/>
                                      </p:to>
                                    </p:set>
                                    <p:anim calcmode="lin" valueType="num">
                                      <p:cBhvr>
                                        <p:cTn id="164" dur="500" fill="hold"/>
                                        <p:tgtEl>
                                          <p:spTgt spid="15372"/>
                                        </p:tgtEl>
                                        <p:attrNameLst>
                                          <p:attrName>ppt_w</p:attrName>
                                        </p:attrNameLst>
                                      </p:cBhvr>
                                      <p:tavLst>
                                        <p:tav tm="0">
                                          <p:val>
                                            <p:fltVal val="0"/>
                                          </p:val>
                                        </p:tav>
                                        <p:tav tm="100000">
                                          <p:val>
                                            <p:strVal val="#ppt_w"/>
                                          </p:val>
                                        </p:tav>
                                      </p:tavLst>
                                    </p:anim>
                                    <p:anim calcmode="lin" valueType="num">
                                      <p:cBhvr>
                                        <p:cTn id="165" dur="500" fill="hold"/>
                                        <p:tgtEl>
                                          <p:spTgt spid="15372"/>
                                        </p:tgtEl>
                                        <p:attrNameLst>
                                          <p:attrName>ppt_h</p:attrName>
                                        </p:attrNameLst>
                                      </p:cBhvr>
                                      <p:tavLst>
                                        <p:tav tm="0">
                                          <p:val>
                                            <p:fltVal val="0"/>
                                          </p:val>
                                        </p:tav>
                                        <p:tav tm="100000">
                                          <p:val>
                                            <p:strVal val="#ppt_h"/>
                                          </p:val>
                                        </p:tav>
                                      </p:tavLst>
                                    </p:anim>
                                    <p:animEffect transition="in" filter="fade">
                                      <p:cBhvr>
                                        <p:cTn id="166" dur="500"/>
                                        <p:tgtEl>
                                          <p:spTgt spid="15372"/>
                                        </p:tgtEl>
                                      </p:cBhvr>
                                    </p:animEffect>
                                  </p:childTnLst>
                                </p:cTn>
                              </p:par>
                              <p:par>
                                <p:cTn id="167" presetID="53" presetClass="entr" presetSubtype="16" fill="hold" grpId="0" nodeType="withEffect">
                                  <p:stCondLst>
                                    <p:cond delay="0"/>
                                  </p:stCondLst>
                                  <p:childTnLst>
                                    <p:set>
                                      <p:cBhvr>
                                        <p:cTn id="168" dur="1" fill="hold">
                                          <p:stCondLst>
                                            <p:cond delay="0"/>
                                          </p:stCondLst>
                                        </p:cTn>
                                        <p:tgtEl>
                                          <p:spTgt spid="106"/>
                                        </p:tgtEl>
                                        <p:attrNameLst>
                                          <p:attrName>style.visibility</p:attrName>
                                        </p:attrNameLst>
                                      </p:cBhvr>
                                      <p:to>
                                        <p:strVal val="visible"/>
                                      </p:to>
                                    </p:set>
                                    <p:anim calcmode="lin" valueType="num">
                                      <p:cBhvr>
                                        <p:cTn id="169" dur="500" fill="hold"/>
                                        <p:tgtEl>
                                          <p:spTgt spid="106"/>
                                        </p:tgtEl>
                                        <p:attrNameLst>
                                          <p:attrName>ppt_w</p:attrName>
                                        </p:attrNameLst>
                                      </p:cBhvr>
                                      <p:tavLst>
                                        <p:tav tm="0">
                                          <p:val>
                                            <p:fltVal val="0"/>
                                          </p:val>
                                        </p:tav>
                                        <p:tav tm="100000">
                                          <p:val>
                                            <p:strVal val="#ppt_w"/>
                                          </p:val>
                                        </p:tav>
                                      </p:tavLst>
                                    </p:anim>
                                    <p:anim calcmode="lin" valueType="num">
                                      <p:cBhvr>
                                        <p:cTn id="170" dur="500" fill="hold"/>
                                        <p:tgtEl>
                                          <p:spTgt spid="106"/>
                                        </p:tgtEl>
                                        <p:attrNameLst>
                                          <p:attrName>ppt_h</p:attrName>
                                        </p:attrNameLst>
                                      </p:cBhvr>
                                      <p:tavLst>
                                        <p:tav tm="0">
                                          <p:val>
                                            <p:fltVal val="0"/>
                                          </p:val>
                                        </p:tav>
                                        <p:tav tm="100000">
                                          <p:val>
                                            <p:strVal val="#ppt_h"/>
                                          </p:val>
                                        </p:tav>
                                      </p:tavLst>
                                    </p:anim>
                                    <p:animEffect transition="in" filter="fade">
                                      <p:cBhvr>
                                        <p:cTn id="171" dur="500"/>
                                        <p:tgtEl>
                                          <p:spTgt spid="106"/>
                                        </p:tgtEl>
                                      </p:cBhvr>
                                    </p:animEffect>
                                  </p:childTnLst>
                                </p:cTn>
                              </p:par>
                              <p:par>
                                <p:cTn id="172" presetID="53" presetClass="entr" presetSubtype="16" fill="hold" grpId="0" nodeType="withEffect">
                                  <p:stCondLst>
                                    <p:cond delay="0"/>
                                  </p:stCondLst>
                                  <p:childTnLst>
                                    <p:set>
                                      <p:cBhvr>
                                        <p:cTn id="173" dur="1" fill="hold">
                                          <p:stCondLst>
                                            <p:cond delay="0"/>
                                          </p:stCondLst>
                                        </p:cTn>
                                        <p:tgtEl>
                                          <p:spTgt spid="107"/>
                                        </p:tgtEl>
                                        <p:attrNameLst>
                                          <p:attrName>style.visibility</p:attrName>
                                        </p:attrNameLst>
                                      </p:cBhvr>
                                      <p:to>
                                        <p:strVal val="visible"/>
                                      </p:to>
                                    </p:set>
                                    <p:anim calcmode="lin" valueType="num">
                                      <p:cBhvr>
                                        <p:cTn id="174" dur="500" fill="hold"/>
                                        <p:tgtEl>
                                          <p:spTgt spid="107"/>
                                        </p:tgtEl>
                                        <p:attrNameLst>
                                          <p:attrName>ppt_w</p:attrName>
                                        </p:attrNameLst>
                                      </p:cBhvr>
                                      <p:tavLst>
                                        <p:tav tm="0">
                                          <p:val>
                                            <p:fltVal val="0"/>
                                          </p:val>
                                        </p:tav>
                                        <p:tav tm="100000">
                                          <p:val>
                                            <p:strVal val="#ppt_w"/>
                                          </p:val>
                                        </p:tav>
                                      </p:tavLst>
                                    </p:anim>
                                    <p:anim calcmode="lin" valueType="num">
                                      <p:cBhvr>
                                        <p:cTn id="175" dur="500" fill="hold"/>
                                        <p:tgtEl>
                                          <p:spTgt spid="107"/>
                                        </p:tgtEl>
                                        <p:attrNameLst>
                                          <p:attrName>ppt_h</p:attrName>
                                        </p:attrNameLst>
                                      </p:cBhvr>
                                      <p:tavLst>
                                        <p:tav tm="0">
                                          <p:val>
                                            <p:fltVal val="0"/>
                                          </p:val>
                                        </p:tav>
                                        <p:tav tm="100000">
                                          <p:val>
                                            <p:strVal val="#ppt_h"/>
                                          </p:val>
                                        </p:tav>
                                      </p:tavLst>
                                    </p:anim>
                                    <p:animEffect transition="in" filter="fade">
                                      <p:cBhvr>
                                        <p:cTn id="176" dur="500"/>
                                        <p:tgtEl>
                                          <p:spTgt spid="107"/>
                                        </p:tgtEl>
                                      </p:cBhvr>
                                    </p:animEffect>
                                  </p:childTnLst>
                                </p:cTn>
                              </p:par>
                              <p:par>
                                <p:cTn id="177" presetID="53" presetClass="entr" presetSubtype="16" fill="hold" grpId="0" nodeType="withEffect">
                                  <p:stCondLst>
                                    <p:cond delay="0"/>
                                  </p:stCondLst>
                                  <p:childTnLst>
                                    <p:set>
                                      <p:cBhvr>
                                        <p:cTn id="178" dur="1" fill="hold">
                                          <p:stCondLst>
                                            <p:cond delay="0"/>
                                          </p:stCondLst>
                                        </p:cTn>
                                        <p:tgtEl>
                                          <p:spTgt spid="108"/>
                                        </p:tgtEl>
                                        <p:attrNameLst>
                                          <p:attrName>style.visibility</p:attrName>
                                        </p:attrNameLst>
                                      </p:cBhvr>
                                      <p:to>
                                        <p:strVal val="visible"/>
                                      </p:to>
                                    </p:set>
                                    <p:anim calcmode="lin" valueType="num">
                                      <p:cBhvr>
                                        <p:cTn id="179" dur="500" fill="hold"/>
                                        <p:tgtEl>
                                          <p:spTgt spid="108"/>
                                        </p:tgtEl>
                                        <p:attrNameLst>
                                          <p:attrName>ppt_w</p:attrName>
                                        </p:attrNameLst>
                                      </p:cBhvr>
                                      <p:tavLst>
                                        <p:tav tm="0">
                                          <p:val>
                                            <p:fltVal val="0"/>
                                          </p:val>
                                        </p:tav>
                                        <p:tav tm="100000">
                                          <p:val>
                                            <p:strVal val="#ppt_w"/>
                                          </p:val>
                                        </p:tav>
                                      </p:tavLst>
                                    </p:anim>
                                    <p:anim calcmode="lin" valueType="num">
                                      <p:cBhvr>
                                        <p:cTn id="180" dur="500" fill="hold"/>
                                        <p:tgtEl>
                                          <p:spTgt spid="108"/>
                                        </p:tgtEl>
                                        <p:attrNameLst>
                                          <p:attrName>ppt_h</p:attrName>
                                        </p:attrNameLst>
                                      </p:cBhvr>
                                      <p:tavLst>
                                        <p:tav tm="0">
                                          <p:val>
                                            <p:fltVal val="0"/>
                                          </p:val>
                                        </p:tav>
                                        <p:tav tm="100000">
                                          <p:val>
                                            <p:strVal val="#ppt_h"/>
                                          </p:val>
                                        </p:tav>
                                      </p:tavLst>
                                    </p:anim>
                                    <p:animEffect transition="in" filter="fade">
                                      <p:cBhvr>
                                        <p:cTn id="181" dur="500"/>
                                        <p:tgtEl>
                                          <p:spTgt spid="108"/>
                                        </p:tgtEl>
                                      </p:cBhvr>
                                    </p:animEffect>
                                  </p:childTnLst>
                                </p:cTn>
                              </p:par>
                              <p:par>
                                <p:cTn id="182" presetID="53" presetClass="entr" presetSubtype="16" fill="hold" grpId="0" nodeType="withEffect">
                                  <p:stCondLst>
                                    <p:cond delay="0"/>
                                  </p:stCondLst>
                                  <p:childTnLst>
                                    <p:set>
                                      <p:cBhvr>
                                        <p:cTn id="183" dur="1" fill="hold">
                                          <p:stCondLst>
                                            <p:cond delay="0"/>
                                          </p:stCondLst>
                                        </p:cTn>
                                        <p:tgtEl>
                                          <p:spTgt spid="109"/>
                                        </p:tgtEl>
                                        <p:attrNameLst>
                                          <p:attrName>style.visibility</p:attrName>
                                        </p:attrNameLst>
                                      </p:cBhvr>
                                      <p:to>
                                        <p:strVal val="visible"/>
                                      </p:to>
                                    </p:set>
                                    <p:anim calcmode="lin" valueType="num">
                                      <p:cBhvr>
                                        <p:cTn id="184" dur="500" fill="hold"/>
                                        <p:tgtEl>
                                          <p:spTgt spid="109"/>
                                        </p:tgtEl>
                                        <p:attrNameLst>
                                          <p:attrName>ppt_w</p:attrName>
                                        </p:attrNameLst>
                                      </p:cBhvr>
                                      <p:tavLst>
                                        <p:tav tm="0">
                                          <p:val>
                                            <p:fltVal val="0"/>
                                          </p:val>
                                        </p:tav>
                                        <p:tav tm="100000">
                                          <p:val>
                                            <p:strVal val="#ppt_w"/>
                                          </p:val>
                                        </p:tav>
                                      </p:tavLst>
                                    </p:anim>
                                    <p:anim calcmode="lin" valueType="num">
                                      <p:cBhvr>
                                        <p:cTn id="185" dur="500" fill="hold"/>
                                        <p:tgtEl>
                                          <p:spTgt spid="109"/>
                                        </p:tgtEl>
                                        <p:attrNameLst>
                                          <p:attrName>ppt_h</p:attrName>
                                        </p:attrNameLst>
                                      </p:cBhvr>
                                      <p:tavLst>
                                        <p:tav tm="0">
                                          <p:val>
                                            <p:fltVal val="0"/>
                                          </p:val>
                                        </p:tav>
                                        <p:tav tm="100000">
                                          <p:val>
                                            <p:strVal val="#ppt_h"/>
                                          </p:val>
                                        </p:tav>
                                      </p:tavLst>
                                    </p:anim>
                                    <p:animEffect transition="in" filter="fade">
                                      <p:cBhvr>
                                        <p:cTn id="186" dur="500"/>
                                        <p:tgtEl>
                                          <p:spTgt spid="109"/>
                                        </p:tgtEl>
                                      </p:cBhvr>
                                    </p:animEffect>
                                  </p:childTnLst>
                                </p:cTn>
                              </p:par>
                              <p:par>
                                <p:cTn id="187" presetID="53" presetClass="entr" presetSubtype="16" fill="hold" grpId="0" nodeType="withEffect">
                                  <p:stCondLst>
                                    <p:cond delay="0"/>
                                  </p:stCondLst>
                                  <p:childTnLst>
                                    <p:set>
                                      <p:cBhvr>
                                        <p:cTn id="188" dur="1" fill="hold">
                                          <p:stCondLst>
                                            <p:cond delay="0"/>
                                          </p:stCondLst>
                                        </p:cTn>
                                        <p:tgtEl>
                                          <p:spTgt spid="110"/>
                                        </p:tgtEl>
                                        <p:attrNameLst>
                                          <p:attrName>style.visibility</p:attrName>
                                        </p:attrNameLst>
                                      </p:cBhvr>
                                      <p:to>
                                        <p:strVal val="visible"/>
                                      </p:to>
                                    </p:set>
                                    <p:anim calcmode="lin" valueType="num">
                                      <p:cBhvr>
                                        <p:cTn id="189" dur="500" fill="hold"/>
                                        <p:tgtEl>
                                          <p:spTgt spid="110"/>
                                        </p:tgtEl>
                                        <p:attrNameLst>
                                          <p:attrName>ppt_w</p:attrName>
                                        </p:attrNameLst>
                                      </p:cBhvr>
                                      <p:tavLst>
                                        <p:tav tm="0">
                                          <p:val>
                                            <p:fltVal val="0"/>
                                          </p:val>
                                        </p:tav>
                                        <p:tav tm="100000">
                                          <p:val>
                                            <p:strVal val="#ppt_w"/>
                                          </p:val>
                                        </p:tav>
                                      </p:tavLst>
                                    </p:anim>
                                    <p:anim calcmode="lin" valueType="num">
                                      <p:cBhvr>
                                        <p:cTn id="190" dur="500" fill="hold"/>
                                        <p:tgtEl>
                                          <p:spTgt spid="110"/>
                                        </p:tgtEl>
                                        <p:attrNameLst>
                                          <p:attrName>ppt_h</p:attrName>
                                        </p:attrNameLst>
                                      </p:cBhvr>
                                      <p:tavLst>
                                        <p:tav tm="0">
                                          <p:val>
                                            <p:fltVal val="0"/>
                                          </p:val>
                                        </p:tav>
                                        <p:tav tm="100000">
                                          <p:val>
                                            <p:strVal val="#ppt_h"/>
                                          </p:val>
                                        </p:tav>
                                      </p:tavLst>
                                    </p:anim>
                                    <p:animEffect transition="in" filter="fade">
                                      <p:cBhvr>
                                        <p:cTn id="191" dur="500"/>
                                        <p:tgtEl>
                                          <p:spTgt spid="110"/>
                                        </p:tgtEl>
                                      </p:cBhvr>
                                    </p:animEffect>
                                  </p:childTnLst>
                                </p:cTn>
                              </p:par>
                              <p:par>
                                <p:cTn id="192" presetID="53" presetClass="entr" presetSubtype="16" fill="hold" grpId="0" nodeType="withEffect">
                                  <p:stCondLst>
                                    <p:cond delay="0"/>
                                  </p:stCondLst>
                                  <p:childTnLst>
                                    <p:set>
                                      <p:cBhvr>
                                        <p:cTn id="193" dur="1" fill="hold">
                                          <p:stCondLst>
                                            <p:cond delay="0"/>
                                          </p:stCondLst>
                                        </p:cTn>
                                        <p:tgtEl>
                                          <p:spTgt spid="111"/>
                                        </p:tgtEl>
                                        <p:attrNameLst>
                                          <p:attrName>style.visibility</p:attrName>
                                        </p:attrNameLst>
                                      </p:cBhvr>
                                      <p:to>
                                        <p:strVal val="visible"/>
                                      </p:to>
                                    </p:set>
                                    <p:anim calcmode="lin" valueType="num">
                                      <p:cBhvr>
                                        <p:cTn id="194" dur="500" fill="hold"/>
                                        <p:tgtEl>
                                          <p:spTgt spid="111"/>
                                        </p:tgtEl>
                                        <p:attrNameLst>
                                          <p:attrName>ppt_w</p:attrName>
                                        </p:attrNameLst>
                                      </p:cBhvr>
                                      <p:tavLst>
                                        <p:tav tm="0">
                                          <p:val>
                                            <p:fltVal val="0"/>
                                          </p:val>
                                        </p:tav>
                                        <p:tav tm="100000">
                                          <p:val>
                                            <p:strVal val="#ppt_w"/>
                                          </p:val>
                                        </p:tav>
                                      </p:tavLst>
                                    </p:anim>
                                    <p:anim calcmode="lin" valueType="num">
                                      <p:cBhvr>
                                        <p:cTn id="195" dur="500" fill="hold"/>
                                        <p:tgtEl>
                                          <p:spTgt spid="111"/>
                                        </p:tgtEl>
                                        <p:attrNameLst>
                                          <p:attrName>ppt_h</p:attrName>
                                        </p:attrNameLst>
                                      </p:cBhvr>
                                      <p:tavLst>
                                        <p:tav tm="0">
                                          <p:val>
                                            <p:fltVal val="0"/>
                                          </p:val>
                                        </p:tav>
                                        <p:tav tm="100000">
                                          <p:val>
                                            <p:strVal val="#ppt_h"/>
                                          </p:val>
                                        </p:tav>
                                      </p:tavLst>
                                    </p:anim>
                                    <p:animEffect transition="in" filter="fade">
                                      <p:cBhvr>
                                        <p:cTn id="196" dur="500"/>
                                        <p:tgtEl>
                                          <p:spTgt spid="111"/>
                                        </p:tgtEl>
                                      </p:cBhvr>
                                    </p:animEffect>
                                  </p:childTnLst>
                                </p:cTn>
                              </p:par>
                              <p:par>
                                <p:cTn id="197" presetID="53" presetClass="entr" presetSubtype="16" fill="hold" grpId="0" nodeType="withEffect">
                                  <p:stCondLst>
                                    <p:cond delay="0"/>
                                  </p:stCondLst>
                                  <p:childTnLst>
                                    <p:set>
                                      <p:cBhvr>
                                        <p:cTn id="198" dur="1" fill="hold">
                                          <p:stCondLst>
                                            <p:cond delay="0"/>
                                          </p:stCondLst>
                                        </p:cTn>
                                        <p:tgtEl>
                                          <p:spTgt spid="15416"/>
                                        </p:tgtEl>
                                        <p:attrNameLst>
                                          <p:attrName>style.visibility</p:attrName>
                                        </p:attrNameLst>
                                      </p:cBhvr>
                                      <p:to>
                                        <p:strVal val="visible"/>
                                      </p:to>
                                    </p:set>
                                    <p:anim calcmode="lin" valueType="num">
                                      <p:cBhvr>
                                        <p:cTn id="199" dur="500" fill="hold"/>
                                        <p:tgtEl>
                                          <p:spTgt spid="15416"/>
                                        </p:tgtEl>
                                        <p:attrNameLst>
                                          <p:attrName>ppt_w</p:attrName>
                                        </p:attrNameLst>
                                      </p:cBhvr>
                                      <p:tavLst>
                                        <p:tav tm="0">
                                          <p:val>
                                            <p:fltVal val="0"/>
                                          </p:val>
                                        </p:tav>
                                        <p:tav tm="100000">
                                          <p:val>
                                            <p:strVal val="#ppt_w"/>
                                          </p:val>
                                        </p:tav>
                                      </p:tavLst>
                                    </p:anim>
                                    <p:anim calcmode="lin" valueType="num">
                                      <p:cBhvr>
                                        <p:cTn id="200" dur="500" fill="hold"/>
                                        <p:tgtEl>
                                          <p:spTgt spid="15416"/>
                                        </p:tgtEl>
                                        <p:attrNameLst>
                                          <p:attrName>ppt_h</p:attrName>
                                        </p:attrNameLst>
                                      </p:cBhvr>
                                      <p:tavLst>
                                        <p:tav tm="0">
                                          <p:val>
                                            <p:fltVal val="0"/>
                                          </p:val>
                                        </p:tav>
                                        <p:tav tm="100000">
                                          <p:val>
                                            <p:strVal val="#ppt_h"/>
                                          </p:val>
                                        </p:tav>
                                      </p:tavLst>
                                    </p:anim>
                                    <p:animEffect transition="in" filter="fade">
                                      <p:cBhvr>
                                        <p:cTn id="201" dur="500"/>
                                        <p:tgtEl>
                                          <p:spTgt spid="15416"/>
                                        </p:tgtEl>
                                      </p:cBhvr>
                                    </p:animEffect>
                                  </p:childTnLst>
                                </p:cTn>
                              </p:par>
                              <p:par>
                                <p:cTn id="202" presetID="53" presetClass="entr" presetSubtype="16" fill="hold" grpId="0" nodeType="withEffect">
                                  <p:stCondLst>
                                    <p:cond delay="0"/>
                                  </p:stCondLst>
                                  <p:childTnLst>
                                    <p:set>
                                      <p:cBhvr>
                                        <p:cTn id="203" dur="1" fill="hold">
                                          <p:stCondLst>
                                            <p:cond delay="0"/>
                                          </p:stCondLst>
                                        </p:cTn>
                                        <p:tgtEl>
                                          <p:spTgt spid="15414"/>
                                        </p:tgtEl>
                                        <p:attrNameLst>
                                          <p:attrName>style.visibility</p:attrName>
                                        </p:attrNameLst>
                                      </p:cBhvr>
                                      <p:to>
                                        <p:strVal val="visible"/>
                                      </p:to>
                                    </p:set>
                                    <p:anim calcmode="lin" valueType="num">
                                      <p:cBhvr>
                                        <p:cTn id="204" dur="500" fill="hold"/>
                                        <p:tgtEl>
                                          <p:spTgt spid="15414"/>
                                        </p:tgtEl>
                                        <p:attrNameLst>
                                          <p:attrName>ppt_w</p:attrName>
                                        </p:attrNameLst>
                                      </p:cBhvr>
                                      <p:tavLst>
                                        <p:tav tm="0">
                                          <p:val>
                                            <p:fltVal val="0"/>
                                          </p:val>
                                        </p:tav>
                                        <p:tav tm="100000">
                                          <p:val>
                                            <p:strVal val="#ppt_w"/>
                                          </p:val>
                                        </p:tav>
                                      </p:tavLst>
                                    </p:anim>
                                    <p:anim calcmode="lin" valueType="num">
                                      <p:cBhvr>
                                        <p:cTn id="205" dur="500" fill="hold"/>
                                        <p:tgtEl>
                                          <p:spTgt spid="15414"/>
                                        </p:tgtEl>
                                        <p:attrNameLst>
                                          <p:attrName>ppt_h</p:attrName>
                                        </p:attrNameLst>
                                      </p:cBhvr>
                                      <p:tavLst>
                                        <p:tav tm="0">
                                          <p:val>
                                            <p:fltVal val="0"/>
                                          </p:val>
                                        </p:tav>
                                        <p:tav tm="100000">
                                          <p:val>
                                            <p:strVal val="#ppt_h"/>
                                          </p:val>
                                        </p:tav>
                                      </p:tavLst>
                                    </p:anim>
                                    <p:animEffect transition="in" filter="fade">
                                      <p:cBhvr>
                                        <p:cTn id="206" dur="500"/>
                                        <p:tgtEl>
                                          <p:spTgt spid="15414"/>
                                        </p:tgtEl>
                                      </p:cBhvr>
                                    </p:animEffect>
                                  </p:childTnLst>
                                </p:cTn>
                              </p:par>
                              <p:par>
                                <p:cTn id="207" presetID="53" presetClass="entr" presetSubtype="16" fill="hold" nodeType="withEffect">
                                  <p:stCondLst>
                                    <p:cond delay="0"/>
                                  </p:stCondLst>
                                  <p:childTnLst>
                                    <p:set>
                                      <p:cBhvr>
                                        <p:cTn id="208" dur="1" fill="hold">
                                          <p:stCondLst>
                                            <p:cond delay="0"/>
                                          </p:stCondLst>
                                        </p:cTn>
                                        <p:tgtEl>
                                          <p:spTgt spid="97"/>
                                        </p:tgtEl>
                                        <p:attrNameLst>
                                          <p:attrName>style.visibility</p:attrName>
                                        </p:attrNameLst>
                                      </p:cBhvr>
                                      <p:to>
                                        <p:strVal val="visible"/>
                                      </p:to>
                                    </p:set>
                                    <p:anim calcmode="lin" valueType="num">
                                      <p:cBhvr>
                                        <p:cTn id="209" dur="500" fill="hold"/>
                                        <p:tgtEl>
                                          <p:spTgt spid="97"/>
                                        </p:tgtEl>
                                        <p:attrNameLst>
                                          <p:attrName>ppt_w</p:attrName>
                                        </p:attrNameLst>
                                      </p:cBhvr>
                                      <p:tavLst>
                                        <p:tav tm="0">
                                          <p:val>
                                            <p:fltVal val="0"/>
                                          </p:val>
                                        </p:tav>
                                        <p:tav tm="100000">
                                          <p:val>
                                            <p:strVal val="#ppt_w"/>
                                          </p:val>
                                        </p:tav>
                                      </p:tavLst>
                                    </p:anim>
                                    <p:anim calcmode="lin" valueType="num">
                                      <p:cBhvr>
                                        <p:cTn id="210" dur="500" fill="hold"/>
                                        <p:tgtEl>
                                          <p:spTgt spid="97"/>
                                        </p:tgtEl>
                                        <p:attrNameLst>
                                          <p:attrName>ppt_h</p:attrName>
                                        </p:attrNameLst>
                                      </p:cBhvr>
                                      <p:tavLst>
                                        <p:tav tm="0">
                                          <p:val>
                                            <p:fltVal val="0"/>
                                          </p:val>
                                        </p:tav>
                                        <p:tav tm="100000">
                                          <p:val>
                                            <p:strVal val="#ppt_h"/>
                                          </p:val>
                                        </p:tav>
                                      </p:tavLst>
                                    </p:anim>
                                    <p:animEffect transition="in" filter="fade">
                                      <p:cBhvr>
                                        <p:cTn id="211" dur="500"/>
                                        <p:tgtEl>
                                          <p:spTgt spid="97"/>
                                        </p:tgtEl>
                                      </p:cBhvr>
                                    </p:animEffect>
                                  </p:childTnLst>
                                </p:cTn>
                              </p:par>
                            </p:childTnLst>
                          </p:cTn>
                        </p:par>
                      </p:childTnLst>
                    </p:cTn>
                  </p:par>
                  <p:par>
                    <p:cTn id="212" fill="hold">
                      <p:stCondLst>
                        <p:cond delay="indefinite"/>
                      </p:stCondLst>
                      <p:childTnLst>
                        <p:par>
                          <p:cTn id="213" fill="hold">
                            <p:stCondLst>
                              <p:cond delay="0"/>
                            </p:stCondLst>
                            <p:childTnLst>
                              <p:par>
                                <p:cTn id="214" presetID="53" presetClass="entr" presetSubtype="16" fill="hold" grpId="0" nodeType="clickEffect">
                                  <p:stCondLst>
                                    <p:cond delay="0"/>
                                  </p:stCondLst>
                                  <p:childTnLst>
                                    <p:set>
                                      <p:cBhvr>
                                        <p:cTn id="215" dur="1" fill="hold">
                                          <p:stCondLst>
                                            <p:cond delay="0"/>
                                          </p:stCondLst>
                                        </p:cTn>
                                        <p:tgtEl>
                                          <p:spTgt spid="15381"/>
                                        </p:tgtEl>
                                        <p:attrNameLst>
                                          <p:attrName>style.visibility</p:attrName>
                                        </p:attrNameLst>
                                      </p:cBhvr>
                                      <p:to>
                                        <p:strVal val="visible"/>
                                      </p:to>
                                    </p:set>
                                    <p:anim calcmode="lin" valueType="num">
                                      <p:cBhvr>
                                        <p:cTn id="216" dur="500" fill="hold"/>
                                        <p:tgtEl>
                                          <p:spTgt spid="15381"/>
                                        </p:tgtEl>
                                        <p:attrNameLst>
                                          <p:attrName>ppt_w</p:attrName>
                                        </p:attrNameLst>
                                      </p:cBhvr>
                                      <p:tavLst>
                                        <p:tav tm="0">
                                          <p:val>
                                            <p:fltVal val="0"/>
                                          </p:val>
                                        </p:tav>
                                        <p:tav tm="100000">
                                          <p:val>
                                            <p:strVal val="#ppt_w"/>
                                          </p:val>
                                        </p:tav>
                                      </p:tavLst>
                                    </p:anim>
                                    <p:anim calcmode="lin" valueType="num">
                                      <p:cBhvr>
                                        <p:cTn id="217" dur="500" fill="hold"/>
                                        <p:tgtEl>
                                          <p:spTgt spid="15381"/>
                                        </p:tgtEl>
                                        <p:attrNameLst>
                                          <p:attrName>ppt_h</p:attrName>
                                        </p:attrNameLst>
                                      </p:cBhvr>
                                      <p:tavLst>
                                        <p:tav tm="0">
                                          <p:val>
                                            <p:fltVal val="0"/>
                                          </p:val>
                                        </p:tav>
                                        <p:tav tm="100000">
                                          <p:val>
                                            <p:strVal val="#ppt_h"/>
                                          </p:val>
                                        </p:tav>
                                      </p:tavLst>
                                    </p:anim>
                                    <p:animEffect transition="in" filter="fade">
                                      <p:cBhvr>
                                        <p:cTn id="218" dur="500"/>
                                        <p:tgtEl>
                                          <p:spTgt spid="15381"/>
                                        </p:tgtEl>
                                      </p:cBhvr>
                                    </p:animEffect>
                                  </p:childTnLst>
                                </p:cTn>
                              </p:par>
                              <p:par>
                                <p:cTn id="219" presetID="53" presetClass="entr" presetSubtype="16" fill="hold" grpId="0" nodeType="withEffect">
                                  <p:stCondLst>
                                    <p:cond delay="0"/>
                                  </p:stCondLst>
                                  <p:childTnLst>
                                    <p:set>
                                      <p:cBhvr>
                                        <p:cTn id="220" dur="1" fill="hold">
                                          <p:stCondLst>
                                            <p:cond delay="0"/>
                                          </p:stCondLst>
                                        </p:cTn>
                                        <p:tgtEl>
                                          <p:spTgt spid="15382"/>
                                        </p:tgtEl>
                                        <p:attrNameLst>
                                          <p:attrName>style.visibility</p:attrName>
                                        </p:attrNameLst>
                                      </p:cBhvr>
                                      <p:to>
                                        <p:strVal val="visible"/>
                                      </p:to>
                                    </p:set>
                                    <p:anim calcmode="lin" valueType="num">
                                      <p:cBhvr>
                                        <p:cTn id="221" dur="500" fill="hold"/>
                                        <p:tgtEl>
                                          <p:spTgt spid="15382"/>
                                        </p:tgtEl>
                                        <p:attrNameLst>
                                          <p:attrName>ppt_w</p:attrName>
                                        </p:attrNameLst>
                                      </p:cBhvr>
                                      <p:tavLst>
                                        <p:tav tm="0">
                                          <p:val>
                                            <p:fltVal val="0"/>
                                          </p:val>
                                        </p:tav>
                                        <p:tav tm="100000">
                                          <p:val>
                                            <p:strVal val="#ppt_w"/>
                                          </p:val>
                                        </p:tav>
                                      </p:tavLst>
                                    </p:anim>
                                    <p:anim calcmode="lin" valueType="num">
                                      <p:cBhvr>
                                        <p:cTn id="222" dur="500" fill="hold"/>
                                        <p:tgtEl>
                                          <p:spTgt spid="15382"/>
                                        </p:tgtEl>
                                        <p:attrNameLst>
                                          <p:attrName>ppt_h</p:attrName>
                                        </p:attrNameLst>
                                      </p:cBhvr>
                                      <p:tavLst>
                                        <p:tav tm="0">
                                          <p:val>
                                            <p:fltVal val="0"/>
                                          </p:val>
                                        </p:tav>
                                        <p:tav tm="100000">
                                          <p:val>
                                            <p:strVal val="#ppt_h"/>
                                          </p:val>
                                        </p:tav>
                                      </p:tavLst>
                                    </p:anim>
                                    <p:animEffect transition="in" filter="fade">
                                      <p:cBhvr>
                                        <p:cTn id="223" dur="500"/>
                                        <p:tgtEl>
                                          <p:spTgt spid="15382"/>
                                        </p:tgtEl>
                                      </p:cBhvr>
                                    </p:animEffect>
                                  </p:childTnLst>
                                </p:cTn>
                              </p:par>
                              <p:par>
                                <p:cTn id="224" presetID="53" presetClass="entr" presetSubtype="16" fill="hold" grpId="0" nodeType="withEffect">
                                  <p:stCondLst>
                                    <p:cond delay="0"/>
                                  </p:stCondLst>
                                  <p:childTnLst>
                                    <p:set>
                                      <p:cBhvr>
                                        <p:cTn id="225" dur="1" fill="hold">
                                          <p:stCondLst>
                                            <p:cond delay="0"/>
                                          </p:stCondLst>
                                        </p:cTn>
                                        <p:tgtEl>
                                          <p:spTgt spid="15383"/>
                                        </p:tgtEl>
                                        <p:attrNameLst>
                                          <p:attrName>style.visibility</p:attrName>
                                        </p:attrNameLst>
                                      </p:cBhvr>
                                      <p:to>
                                        <p:strVal val="visible"/>
                                      </p:to>
                                    </p:set>
                                    <p:anim calcmode="lin" valueType="num">
                                      <p:cBhvr>
                                        <p:cTn id="226" dur="500" fill="hold"/>
                                        <p:tgtEl>
                                          <p:spTgt spid="15383"/>
                                        </p:tgtEl>
                                        <p:attrNameLst>
                                          <p:attrName>ppt_w</p:attrName>
                                        </p:attrNameLst>
                                      </p:cBhvr>
                                      <p:tavLst>
                                        <p:tav tm="0">
                                          <p:val>
                                            <p:fltVal val="0"/>
                                          </p:val>
                                        </p:tav>
                                        <p:tav tm="100000">
                                          <p:val>
                                            <p:strVal val="#ppt_w"/>
                                          </p:val>
                                        </p:tav>
                                      </p:tavLst>
                                    </p:anim>
                                    <p:anim calcmode="lin" valueType="num">
                                      <p:cBhvr>
                                        <p:cTn id="227" dur="500" fill="hold"/>
                                        <p:tgtEl>
                                          <p:spTgt spid="15383"/>
                                        </p:tgtEl>
                                        <p:attrNameLst>
                                          <p:attrName>ppt_h</p:attrName>
                                        </p:attrNameLst>
                                      </p:cBhvr>
                                      <p:tavLst>
                                        <p:tav tm="0">
                                          <p:val>
                                            <p:fltVal val="0"/>
                                          </p:val>
                                        </p:tav>
                                        <p:tav tm="100000">
                                          <p:val>
                                            <p:strVal val="#ppt_h"/>
                                          </p:val>
                                        </p:tav>
                                      </p:tavLst>
                                    </p:anim>
                                    <p:animEffect transition="in" filter="fade">
                                      <p:cBhvr>
                                        <p:cTn id="228" dur="500"/>
                                        <p:tgtEl>
                                          <p:spTgt spid="15383"/>
                                        </p:tgtEl>
                                      </p:cBhvr>
                                    </p:animEffect>
                                  </p:childTnLst>
                                </p:cTn>
                              </p:par>
                              <p:par>
                                <p:cTn id="229" presetID="53" presetClass="entr" presetSubtype="16" fill="hold" grpId="0" nodeType="withEffect">
                                  <p:stCondLst>
                                    <p:cond delay="0"/>
                                  </p:stCondLst>
                                  <p:childTnLst>
                                    <p:set>
                                      <p:cBhvr>
                                        <p:cTn id="230" dur="1" fill="hold">
                                          <p:stCondLst>
                                            <p:cond delay="0"/>
                                          </p:stCondLst>
                                        </p:cTn>
                                        <p:tgtEl>
                                          <p:spTgt spid="15384"/>
                                        </p:tgtEl>
                                        <p:attrNameLst>
                                          <p:attrName>style.visibility</p:attrName>
                                        </p:attrNameLst>
                                      </p:cBhvr>
                                      <p:to>
                                        <p:strVal val="visible"/>
                                      </p:to>
                                    </p:set>
                                    <p:anim calcmode="lin" valueType="num">
                                      <p:cBhvr>
                                        <p:cTn id="231" dur="500" fill="hold"/>
                                        <p:tgtEl>
                                          <p:spTgt spid="15384"/>
                                        </p:tgtEl>
                                        <p:attrNameLst>
                                          <p:attrName>ppt_w</p:attrName>
                                        </p:attrNameLst>
                                      </p:cBhvr>
                                      <p:tavLst>
                                        <p:tav tm="0">
                                          <p:val>
                                            <p:fltVal val="0"/>
                                          </p:val>
                                        </p:tav>
                                        <p:tav tm="100000">
                                          <p:val>
                                            <p:strVal val="#ppt_w"/>
                                          </p:val>
                                        </p:tav>
                                      </p:tavLst>
                                    </p:anim>
                                    <p:anim calcmode="lin" valueType="num">
                                      <p:cBhvr>
                                        <p:cTn id="232" dur="500" fill="hold"/>
                                        <p:tgtEl>
                                          <p:spTgt spid="15384"/>
                                        </p:tgtEl>
                                        <p:attrNameLst>
                                          <p:attrName>ppt_h</p:attrName>
                                        </p:attrNameLst>
                                      </p:cBhvr>
                                      <p:tavLst>
                                        <p:tav tm="0">
                                          <p:val>
                                            <p:fltVal val="0"/>
                                          </p:val>
                                        </p:tav>
                                        <p:tav tm="100000">
                                          <p:val>
                                            <p:strVal val="#ppt_h"/>
                                          </p:val>
                                        </p:tav>
                                      </p:tavLst>
                                    </p:anim>
                                    <p:animEffect transition="in" filter="fade">
                                      <p:cBhvr>
                                        <p:cTn id="233" dur="500"/>
                                        <p:tgtEl>
                                          <p:spTgt spid="15384"/>
                                        </p:tgtEl>
                                      </p:cBhvr>
                                    </p:animEffect>
                                  </p:childTnLst>
                                </p:cTn>
                              </p:par>
                              <p:par>
                                <p:cTn id="234" presetID="53" presetClass="entr" presetSubtype="16" fill="hold" grpId="0" nodeType="withEffect">
                                  <p:stCondLst>
                                    <p:cond delay="0"/>
                                  </p:stCondLst>
                                  <p:childTnLst>
                                    <p:set>
                                      <p:cBhvr>
                                        <p:cTn id="235" dur="1" fill="hold">
                                          <p:stCondLst>
                                            <p:cond delay="0"/>
                                          </p:stCondLst>
                                        </p:cTn>
                                        <p:tgtEl>
                                          <p:spTgt spid="15385"/>
                                        </p:tgtEl>
                                        <p:attrNameLst>
                                          <p:attrName>style.visibility</p:attrName>
                                        </p:attrNameLst>
                                      </p:cBhvr>
                                      <p:to>
                                        <p:strVal val="visible"/>
                                      </p:to>
                                    </p:set>
                                    <p:anim calcmode="lin" valueType="num">
                                      <p:cBhvr>
                                        <p:cTn id="236" dur="500" fill="hold"/>
                                        <p:tgtEl>
                                          <p:spTgt spid="15385"/>
                                        </p:tgtEl>
                                        <p:attrNameLst>
                                          <p:attrName>ppt_w</p:attrName>
                                        </p:attrNameLst>
                                      </p:cBhvr>
                                      <p:tavLst>
                                        <p:tav tm="0">
                                          <p:val>
                                            <p:fltVal val="0"/>
                                          </p:val>
                                        </p:tav>
                                        <p:tav tm="100000">
                                          <p:val>
                                            <p:strVal val="#ppt_w"/>
                                          </p:val>
                                        </p:tav>
                                      </p:tavLst>
                                    </p:anim>
                                    <p:anim calcmode="lin" valueType="num">
                                      <p:cBhvr>
                                        <p:cTn id="237" dur="500" fill="hold"/>
                                        <p:tgtEl>
                                          <p:spTgt spid="15385"/>
                                        </p:tgtEl>
                                        <p:attrNameLst>
                                          <p:attrName>ppt_h</p:attrName>
                                        </p:attrNameLst>
                                      </p:cBhvr>
                                      <p:tavLst>
                                        <p:tav tm="0">
                                          <p:val>
                                            <p:fltVal val="0"/>
                                          </p:val>
                                        </p:tav>
                                        <p:tav tm="100000">
                                          <p:val>
                                            <p:strVal val="#ppt_h"/>
                                          </p:val>
                                        </p:tav>
                                      </p:tavLst>
                                    </p:anim>
                                    <p:animEffect transition="in" filter="fade">
                                      <p:cBhvr>
                                        <p:cTn id="238" dur="500"/>
                                        <p:tgtEl>
                                          <p:spTgt spid="15385"/>
                                        </p:tgtEl>
                                      </p:cBhvr>
                                    </p:animEffect>
                                  </p:childTnLst>
                                </p:cTn>
                              </p:par>
                              <p:par>
                                <p:cTn id="239" presetID="53" presetClass="entr" presetSubtype="16" fill="hold" grpId="0" nodeType="withEffect">
                                  <p:stCondLst>
                                    <p:cond delay="0"/>
                                  </p:stCondLst>
                                  <p:childTnLst>
                                    <p:set>
                                      <p:cBhvr>
                                        <p:cTn id="240" dur="1" fill="hold">
                                          <p:stCondLst>
                                            <p:cond delay="0"/>
                                          </p:stCondLst>
                                        </p:cTn>
                                        <p:tgtEl>
                                          <p:spTgt spid="15386"/>
                                        </p:tgtEl>
                                        <p:attrNameLst>
                                          <p:attrName>style.visibility</p:attrName>
                                        </p:attrNameLst>
                                      </p:cBhvr>
                                      <p:to>
                                        <p:strVal val="visible"/>
                                      </p:to>
                                    </p:set>
                                    <p:anim calcmode="lin" valueType="num">
                                      <p:cBhvr>
                                        <p:cTn id="241" dur="500" fill="hold"/>
                                        <p:tgtEl>
                                          <p:spTgt spid="15386"/>
                                        </p:tgtEl>
                                        <p:attrNameLst>
                                          <p:attrName>ppt_w</p:attrName>
                                        </p:attrNameLst>
                                      </p:cBhvr>
                                      <p:tavLst>
                                        <p:tav tm="0">
                                          <p:val>
                                            <p:fltVal val="0"/>
                                          </p:val>
                                        </p:tav>
                                        <p:tav tm="100000">
                                          <p:val>
                                            <p:strVal val="#ppt_w"/>
                                          </p:val>
                                        </p:tav>
                                      </p:tavLst>
                                    </p:anim>
                                    <p:anim calcmode="lin" valueType="num">
                                      <p:cBhvr>
                                        <p:cTn id="242" dur="500" fill="hold"/>
                                        <p:tgtEl>
                                          <p:spTgt spid="15386"/>
                                        </p:tgtEl>
                                        <p:attrNameLst>
                                          <p:attrName>ppt_h</p:attrName>
                                        </p:attrNameLst>
                                      </p:cBhvr>
                                      <p:tavLst>
                                        <p:tav tm="0">
                                          <p:val>
                                            <p:fltVal val="0"/>
                                          </p:val>
                                        </p:tav>
                                        <p:tav tm="100000">
                                          <p:val>
                                            <p:strVal val="#ppt_h"/>
                                          </p:val>
                                        </p:tav>
                                      </p:tavLst>
                                    </p:anim>
                                    <p:animEffect transition="in" filter="fade">
                                      <p:cBhvr>
                                        <p:cTn id="243" dur="500"/>
                                        <p:tgtEl>
                                          <p:spTgt spid="15386"/>
                                        </p:tgtEl>
                                      </p:cBhvr>
                                    </p:animEffect>
                                  </p:childTnLst>
                                </p:cTn>
                              </p:par>
                              <p:par>
                                <p:cTn id="244" presetID="53" presetClass="entr" presetSubtype="16" fill="hold" grpId="0" nodeType="withEffect">
                                  <p:stCondLst>
                                    <p:cond delay="0"/>
                                  </p:stCondLst>
                                  <p:childTnLst>
                                    <p:set>
                                      <p:cBhvr>
                                        <p:cTn id="245" dur="1" fill="hold">
                                          <p:stCondLst>
                                            <p:cond delay="0"/>
                                          </p:stCondLst>
                                        </p:cTn>
                                        <p:tgtEl>
                                          <p:spTgt spid="15387"/>
                                        </p:tgtEl>
                                        <p:attrNameLst>
                                          <p:attrName>style.visibility</p:attrName>
                                        </p:attrNameLst>
                                      </p:cBhvr>
                                      <p:to>
                                        <p:strVal val="visible"/>
                                      </p:to>
                                    </p:set>
                                    <p:anim calcmode="lin" valueType="num">
                                      <p:cBhvr>
                                        <p:cTn id="246" dur="500" fill="hold"/>
                                        <p:tgtEl>
                                          <p:spTgt spid="15387"/>
                                        </p:tgtEl>
                                        <p:attrNameLst>
                                          <p:attrName>ppt_w</p:attrName>
                                        </p:attrNameLst>
                                      </p:cBhvr>
                                      <p:tavLst>
                                        <p:tav tm="0">
                                          <p:val>
                                            <p:fltVal val="0"/>
                                          </p:val>
                                        </p:tav>
                                        <p:tav tm="100000">
                                          <p:val>
                                            <p:strVal val="#ppt_w"/>
                                          </p:val>
                                        </p:tav>
                                      </p:tavLst>
                                    </p:anim>
                                    <p:anim calcmode="lin" valueType="num">
                                      <p:cBhvr>
                                        <p:cTn id="247" dur="500" fill="hold"/>
                                        <p:tgtEl>
                                          <p:spTgt spid="15387"/>
                                        </p:tgtEl>
                                        <p:attrNameLst>
                                          <p:attrName>ppt_h</p:attrName>
                                        </p:attrNameLst>
                                      </p:cBhvr>
                                      <p:tavLst>
                                        <p:tav tm="0">
                                          <p:val>
                                            <p:fltVal val="0"/>
                                          </p:val>
                                        </p:tav>
                                        <p:tav tm="100000">
                                          <p:val>
                                            <p:strVal val="#ppt_h"/>
                                          </p:val>
                                        </p:tav>
                                      </p:tavLst>
                                    </p:anim>
                                    <p:animEffect transition="in" filter="fade">
                                      <p:cBhvr>
                                        <p:cTn id="248" dur="500"/>
                                        <p:tgtEl>
                                          <p:spTgt spid="15387"/>
                                        </p:tgtEl>
                                      </p:cBhvr>
                                    </p:animEffect>
                                  </p:childTnLst>
                                </p:cTn>
                              </p:par>
                              <p:par>
                                <p:cTn id="249" presetID="53" presetClass="entr" presetSubtype="16" fill="hold" grpId="0" nodeType="withEffect">
                                  <p:stCondLst>
                                    <p:cond delay="0"/>
                                  </p:stCondLst>
                                  <p:childTnLst>
                                    <p:set>
                                      <p:cBhvr>
                                        <p:cTn id="250" dur="1" fill="hold">
                                          <p:stCondLst>
                                            <p:cond delay="0"/>
                                          </p:stCondLst>
                                        </p:cTn>
                                        <p:tgtEl>
                                          <p:spTgt spid="15388"/>
                                        </p:tgtEl>
                                        <p:attrNameLst>
                                          <p:attrName>style.visibility</p:attrName>
                                        </p:attrNameLst>
                                      </p:cBhvr>
                                      <p:to>
                                        <p:strVal val="visible"/>
                                      </p:to>
                                    </p:set>
                                    <p:anim calcmode="lin" valueType="num">
                                      <p:cBhvr>
                                        <p:cTn id="251" dur="500" fill="hold"/>
                                        <p:tgtEl>
                                          <p:spTgt spid="15388"/>
                                        </p:tgtEl>
                                        <p:attrNameLst>
                                          <p:attrName>ppt_w</p:attrName>
                                        </p:attrNameLst>
                                      </p:cBhvr>
                                      <p:tavLst>
                                        <p:tav tm="0">
                                          <p:val>
                                            <p:fltVal val="0"/>
                                          </p:val>
                                        </p:tav>
                                        <p:tav tm="100000">
                                          <p:val>
                                            <p:strVal val="#ppt_w"/>
                                          </p:val>
                                        </p:tav>
                                      </p:tavLst>
                                    </p:anim>
                                    <p:anim calcmode="lin" valueType="num">
                                      <p:cBhvr>
                                        <p:cTn id="252" dur="500" fill="hold"/>
                                        <p:tgtEl>
                                          <p:spTgt spid="15388"/>
                                        </p:tgtEl>
                                        <p:attrNameLst>
                                          <p:attrName>ppt_h</p:attrName>
                                        </p:attrNameLst>
                                      </p:cBhvr>
                                      <p:tavLst>
                                        <p:tav tm="0">
                                          <p:val>
                                            <p:fltVal val="0"/>
                                          </p:val>
                                        </p:tav>
                                        <p:tav tm="100000">
                                          <p:val>
                                            <p:strVal val="#ppt_h"/>
                                          </p:val>
                                        </p:tav>
                                      </p:tavLst>
                                    </p:anim>
                                    <p:animEffect transition="in" filter="fade">
                                      <p:cBhvr>
                                        <p:cTn id="253" dur="500"/>
                                        <p:tgtEl>
                                          <p:spTgt spid="15388"/>
                                        </p:tgtEl>
                                      </p:cBhvr>
                                    </p:animEffect>
                                  </p:childTnLst>
                                </p:cTn>
                              </p:par>
                              <p:par>
                                <p:cTn id="254" presetID="53" presetClass="entr" presetSubtype="16" fill="hold" grpId="0" nodeType="withEffect">
                                  <p:stCondLst>
                                    <p:cond delay="0"/>
                                  </p:stCondLst>
                                  <p:childTnLst>
                                    <p:set>
                                      <p:cBhvr>
                                        <p:cTn id="255" dur="1" fill="hold">
                                          <p:stCondLst>
                                            <p:cond delay="0"/>
                                          </p:stCondLst>
                                        </p:cTn>
                                        <p:tgtEl>
                                          <p:spTgt spid="15389"/>
                                        </p:tgtEl>
                                        <p:attrNameLst>
                                          <p:attrName>style.visibility</p:attrName>
                                        </p:attrNameLst>
                                      </p:cBhvr>
                                      <p:to>
                                        <p:strVal val="visible"/>
                                      </p:to>
                                    </p:set>
                                    <p:anim calcmode="lin" valueType="num">
                                      <p:cBhvr>
                                        <p:cTn id="256" dur="500" fill="hold"/>
                                        <p:tgtEl>
                                          <p:spTgt spid="15389"/>
                                        </p:tgtEl>
                                        <p:attrNameLst>
                                          <p:attrName>ppt_w</p:attrName>
                                        </p:attrNameLst>
                                      </p:cBhvr>
                                      <p:tavLst>
                                        <p:tav tm="0">
                                          <p:val>
                                            <p:fltVal val="0"/>
                                          </p:val>
                                        </p:tav>
                                        <p:tav tm="100000">
                                          <p:val>
                                            <p:strVal val="#ppt_w"/>
                                          </p:val>
                                        </p:tav>
                                      </p:tavLst>
                                    </p:anim>
                                    <p:anim calcmode="lin" valueType="num">
                                      <p:cBhvr>
                                        <p:cTn id="257" dur="500" fill="hold"/>
                                        <p:tgtEl>
                                          <p:spTgt spid="15389"/>
                                        </p:tgtEl>
                                        <p:attrNameLst>
                                          <p:attrName>ppt_h</p:attrName>
                                        </p:attrNameLst>
                                      </p:cBhvr>
                                      <p:tavLst>
                                        <p:tav tm="0">
                                          <p:val>
                                            <p:fltVal val="0"/>
                                          </p:val>
                                        </p:tav>
                                        <p:tav tm="100000">
                                          <p:val>
                                            <p:strVal val="#ppt_h"/>
                                          </p:val>
                                        </p:tav>
                                      </p:tavLst>
                                    </p:anim>
                                    <p:animEffect transition="in" filter="fade">
                                      <p:cBhvr>
                                        <p:cTn id="258" dur="500"/>
                                        <p:tgtEl>
                                          <p:spTgt spid="15389"/>
                                        </p:tgtEl>
                                      </p:cBhvr>
                                    </p:animEffect>
                                  </p:childTnLst>
                                </p:cTn>
                              </p:par>
                              <p:par>
                                <p:cTn id="259" presetID="53" presetClass="entr" presetSubtype="16" fill="hold" grpId="0" nodeType="withEffect">
                                  <p:stCondLst>
                                    <p:cond delay="0"/>
                                  </p:stCondLst>
                                  <p:childTnLst>
                                    <p:set>
                                      <p:cBhvr>
                                        <p:cTn id="260" dur="1" fill="hold">
                                          <p:stCondLst>
                                            <p:cond delay="0"/>
                                          </p:stCondLst>
                                        </p:cTn>
                                        <p:tgtEl>
                                          <p:spTgt spid="15390"/>
                                        </p:tgtEl>
                                        <p:attrNameLst>
                                          <p:attrName>style.visibility</p:attrName>
                                        </p:attrNameLst>
                                      </p:cBhvr>
                                      <p:to>
                                        <p:strVal val="visible"/>
                                      </p:to>
                                    </p:set>
                                    <p:anim calcmode="lin" valueType="num">
                                      <p:cBhvr>
                                        <p:cTn id="261" dur="500" fill="hold"/>
                                        <p:tgtEl>
                                          <p:spTgt spid="15390"/>
                                        </p:tgtEl>
                                        <p:attrNameLst>
                                          <p:attrName>ppt_w</p:attrName>
                                        </p:attrNameLst>
                                      </p:cBhvr>
                                      <p:tavLst>
                                        <p:tav tm="0">
                                          <p:val>
                                            <p:fltVal val="0"/>
                                          </p:val>
                                        </p:tav>
                                        <p:tav tm="100000">
                                          <p:val>
                                            <p:strVal val="#ppt_w"/>
                                          </p:val>
                                        </p:tav>
                                      </p:tavLst>
                                    </p:anim>
                                    <p:anim calcmode="lin" valueType="num">
                                      <p:cBhvr>
                                        <p:cTn id="262" dur="500" fill="hold"/>
                                        <p:tgtEl>
                                          <p:spTgt spid="15390"/>
                                        </p:tgtEl>
                                        <p:attrNameLst>
                                          <p:attrName>ppt_h</p:attrName>
                                        </p:attrNameLst>
                                      </p:cBhvr>
                                      <p:tavLst>
                                        <p:tav tm="0">
                                          <p:val>
                                            <p:fltVal val="0"/>
                                          </p:val>
                                        </p:tav>
                                        <p:tav tm="100000">
                                          <p:val>
                                            <p:strVal val="#ppt_h"/>
                                          </p:val>
                                        </p:tav>
                                      </p:tavLst>
                                    </p:anim>
                                    <p:animEffect transition="in" filter="fade">
                                      <p:cBhvr>
                                        <p:cTn id="263" dur="500"/>
                                        <p:tgtEl>
                                          <p:spTgt spid="15390"/>
                                        </p:tgtEl>
                                      </p:cBhvr>
                                    </p:animEffect>
                                  </p:childTnLst>
                                </p:cTn>
                              </p:par>
                              <p:par>
                                <p:cTn id="264" presetID="53" presetClass="entr" presetSubtype="16" fill="hold" grpId="0" nodeType="withEffect">
                                  <p:stCondLst>
                                    <p:cond delay="0"/>
                                  </p:stCondLst>
                                  <p:childTnLst>
                                    <p:set>
                                      <p:cBhvr>
                                        <p:cTn id="265" dur="1" fill="hold">
                                          <p:stCondLst>
                                            <p:cond delay="0"/>
                                          </p:stCondLst>
                                        </p:cTn>
                                        <p:tgtEl>
                                          <p:spTgt spid="15391"/>
                                        </p:tgtEl>
                                        <p:attrNameLst>
                                          <p:attrName>style.visibility</p:attrName>
                                        </p:attrNameLst>
                                      </p:cBhvr>
                                      <p:to>
                                        <p:strVal val="visible"/>
                                      </p:to>
                                    </p:set>
                                    <p:anim calcmode="lin" valueType="num">
                                      <p:cBhvr>
                                        <p:cTn id="266" dur="500" fill="hold"/>
                                        <p:tgtEl>
                                          <p:spTgt spid="15391"/>
                                        </p:tgtEl>
                                        <p:attrNameLst>
                                          <p:attrName>ppt_w</p:attrName>
                                        </p:attrNameLst>
                                      </p:cBhvr>
                                      <p:tavLst>
                                        <p:tav tm="0">
                                          <p:val>
                                            <p:fltVal val="0"/>
                                          </p:val>
                                        </p:tav>
                                        <p:tav tm="100000">
                                          <p:val>
                                            <p:strVal val="#ppt_w"/>
                                          </p:val>
                                        </p:tav>
                                      </p:tavLst>
                                    </p:anim>
                                    <p:anim calcmode="lin" valueType="num">
                                      <p:cBhvr>
                                        <p:cTn id="267" dur="500" fill="hold"/>
                                        <p:tgtEl>
                                          <p:spTgt spid="15391"/>
                                        </p:tgtEl>
                                        <p:attrNameLst>
                                          <p:attrName>ppt_h</p:attrName>
                                        </p:attrNameLst>
                                      </p:cBhvr>
                                      <p:tavLst>
                                        <p:tav tm="0">
                                          <p:val>
                                            <p:fltVal val="0"/>
                                          </p:val>
                                        </p:tav>
                                        <p:tav tm="100000">
                                          <p:val>
                                            <p:strVal val="#ppt_h"/>
                                          </p:val>
                                        </p:tav>
                                      </p:tavLst>
                                    </p:anim>
                                    <p:animEffect transition="in" filter="fade">
                                      <p:cBhvr>
                                        <p:cTn id="268" dur="500"/>
                                        <p:tgtEl>
                                          <p:spTgt spid="15391"/>
                                        </p:tgtEl>
                                      </p:cBhvr>
                                    </p:animEffect>
                                  </p:childTnLst>
                                </p:cTn>
                              </p:par>
                              <p:par>
                                <p:cTn id="269" presetID="53" presetClass="entr" presetSubtype="16" fill="hold" grpId="0" nodeType="withEffect">
                                  <p:stCondLst>
                                    <p:cond delay="0"/>
                                  </p:stCondLst>
                                  <p:childTnLst>
                                    <p:set>
                                      <p:cBhvr>
                                        <p:cTn id="270" dur="1" fill="hold">
                                          <p:stCondLst>
                                            <p:cond delay="0"/>
                                          </p:stCondLst>
                                        </p:cTn>
                                        <p:tgtEl>
                                          <p:spTgt spid="15392"/>
                                        </p:tgtEl>
                                        <p:attrNameLst>
                                          <p:attrName>style.visibility</p:attrName>
                                        </p:attrNameLst>
                                      </p:cBhvr>
                                      <p:to>
                                        <p:strVal val="visible"/>
                                      </p:to>
                                    </p:set>
                                    <p:anim calcmode="lin" valueType="num">
                                      <p:cBhvr>
                                        <p:cTn id="271" dur="500" fill="hold"/>
                                        <p:tgtEl>
                                          <p:spTgt spid="15392"/>
                                        </p:tgtEl>
                                        <p:attrNameLst>
                                          <p:attrName>ppt_w</p:attrName>
                                        </p:attrNameLst>
                                      </p:cBhvr>
                                      <p:tavLst>
                                        <p:tav tm="0">
                                          <p:val>
                                            <p:fltVal val="0"/>
                                          </p:val>
                                        </p:tav>
                                        <p:tav tm="100000">
                                          <p:val>
                                            <p:strVal val="#ppt_w"/>
                                          </p:val>
                                        </p:tav>
                                      </p:tavLst>
                                    </p:anim>
                                    <p:anim calcmode="lin" valueType="num">
                                      <p:cBhvr>
                                        <p:cTn id="272" dur="500" fill="hold"/>
                                        <p:tgtEl>
                                          <p:spTgt spid="15392"/>
                                        </p:tgtEl>
                                        <p:attrNameLst>
                                          <p:attrName>ppt_h</p:attrName>
                                        </p:attrNameLst>
                                      </p:cBhvr>
                                      <p:tavLst>
                                        <p:tav tm="0">
                                          <p:val>
                                            <p:fltVal val="0"/>
                                          </p:val>
                                        </p:tav>
                                        <p:tav tm="100000">
                                          <p:val>
                                            <p:strVal val="#ppt_h"/>
                                          </p:val>
                                        </p:tav>
                                      </p:tavLst>
                                    </p:anim>
                                    <p:animEffect transition="in" filter="fade">
                                      <p:cBhvr>
                                        <p:cTn id="273" dur="500"/>
                                        <p:tgtEl>
                                          <p:spTgt spid="15392"/>
                                        </p:tgtEl>
                                      </p:cBhvr>
                                    </p:animEffect>
                                  </p:childTnLst>
                                </p:cTn>
                              </p:par>
                              <p:par>
                                <p:cTn id="274" presetID="53" presetClass="entr" presetSubtype="16" fill="hold" grpId="0" nodeType="withEffect">
                                  <p:stCondLst>
                                    <p:cond delay="0"/>
                                  </p:stCondLst>
                                  <p:childTnLst>
                                    <p:set>
                                      <p:cBhvr>
                                        <p:cTn id="275" dur="1" fill="hold">
                                          <p:stCondLst>
                                            <p:cond delay="0"/>
                                          </p:stCondLst>
                                        </p:cTn>
                                        <p:tgtEl>
                                          <p:spTgt spid="15393"/>
                                        </p:tgtEl>
                                        <p:attrNameLst>
                                          <p:attrName>style.visibility</p:attrName>
                                        </p:attrNameLst>
                                      </p:cBhvr>
                                      <p:to>
                                        <p:strVal val="visible"/>
                                      </p:to>
                                    </p:set>
                                    <p:anim calcmode="lin" valueType="num">
                                      <p:cBhvr>
                                        <p:cTn id="276" dur="500" fill="hold"/>
                                        <p:tgtEl>
                                          <p:spTgt spid="15393"/>
                                        </p:tgtEl>
                                        <p:attrNameLst>
                                          <p:attrName>ppt_w</p:attrName>
                                        </p:attrNameLst>
                                      </p:cBhvr>
                                      <p:tavLst>
                                        <p:tav tm="0">
                                          <p:val>
                                            <p:fltVal val="0"/>
                                          </p:val>
                                        </p:tav>
                                        <p:tav tm="100000">
                                          <p:val>
                                            <p:strVal val="#ppt_w"/>
                                          </p:val>
                                        </p:tav>
                                      </p:tavLst>
                                    </p:anim>
                                    <p:anim calcmode="lin" valueType="num">
                                      <p:cBhvr>
                                        <p:cTn id="277" dur="500" fill="hold"/>
                                        <p:tgtEl>
                                          <p:spTgt spid="15393"/>
                                        </p:tgtEl>
                                        <p:attrNameLst>
                                          <p:attrName>ppt_h</p:attrName>
                                        </p:attrNameLst>
                                      </p:cBhvr>
                                      <p:tavLst>
                                        <p:tav tm="0">
                                          <p:val>
                                            <p:fltVal val="0"/>
                                          </p:val>
                                        </p:tav>
                                        <p:tav tm="100000">
                                          <p:val>
                                            <p:strVal val="#ppt_h"/>
                                          </p:val>
                                        </p:tav>
                                      </p:tavLst>
                                    </p:anim>
                                    <p:animEffect transition="in" filter="fade">
                                      <p:cBhvr>
                                        <p:cTn id="278" dur="500"/>
                                        <p:tgtEl>
                                          <p:spTgt spid="15393"/>
                                        </p:tgtEl>
                                      </p:cBhvr>
                                    </p:animEffect>
                                  </p:childTnLst>
                                </p:cTn>
                              </p:par>
                              <p:par>
                                <p:cTn id="279" presetID="53" presetClass="entr" presetSubtype="16" fill="hold" grpId="0" nodeType="withEffect">
                                  <p:stCondLst>
                                    <p:cond delay="0"/>
                                  </p:stCondLst>
                                  <p:childTnLst>
                                    <p:set>
                                      <p:cBhvr>
                                        <p:cTn id="280" dur="1" fill="hold">
                                          <p:stCondLst>
                                            <p:cond delay="0"/>
                                          </p:stCondLst>
                                        </p:cTn>
                                        <p:tgtEl>
                                          <p:spTgt spid="15394"/>
                                        </p:tgtEl>
                                        <p:attrNameLst>
                                          <p:attrName>style.visibility</p:attrName>
                                        </p:attrNameLst>
                                      </p:cBhvr>
                                      <p:to>
                                        <p:strVal val="visible"/>
                                      </p:to>
                                    </p:set>
                                    <p:anim calcmode="lin" valueType="num">
                                      <p:cBhvr>
                                        <p:cTn id="281" dur="500" fill="hold"/>
                                        <p:tgtEl>
                                          <p:spTgt spid="15394"/>
                                        </p:tgtEl>
                                        <p:attrNameLst>
                                          <p:attrName>ppt_w</p:attrName>
                                        </p:attrNameLst>
                                      </p:cBhvr>
                                      <p:tavLst>
                                        <p:tav tm="0">
                                          <p:val>
                                            <p:fltVal val="0"/>
                                          </p:val>
                                        </p:tav>
                                        <p:tav tm="100000">
                                          <p:val>
                                            <p:strVal val="#ppt_w"/>
                                          </p:val>
                                        </p:tav>
                                      </p:tavLst>
                                    </p:anim>
                                    <p:anim calcmode="lin" valueType="num">
                                      <p:cBhvr>
                                        <p:cTn id="282" dur="500" fill="hold"/>
                                        <p:tgtEl>
                                          <p:spTgt spid="15394"/>
                                        </p:tgtEl>
                                        <p:attrNameLst>
                                          <p:attrName>ppt_h</p:attrName>
                                        </p:attrNameLst>
                                      </p:cBhvr>
                                      <p:tavLst>
                                        <p:tav tm="0">
                                          <p:val>
                                            <p:fltVal val="0"/>
                                          </p:val>
                                        </p:tav>
                                        <p:tav tm="100000">
                                          <p:val>
                                            <p:strVal val="#ppt_h"/>
                                          </p:val>
                                        </p:tav>
                                      </p:tavLst>
                                    </p:anim>
                                    <p:animEffect transition="in" filter="fade">
                                      <p:cBhvr>
                                        <p:cTn id="283" dur="500"/>
                                        <p:tgtEl>
                                          <p:spTgt spid="15394"/>
                                        </p:tgtEl>
                                      </p:cBhvr>
                                    </p:animEffect>
                                  </p:childTnLst>
                                </p:cTn>
                              </p:par>
                              <p:par>
                                <p:cTn id="284" presetID="53" presetClass="entr" presetSubtype="16" fill="hold" grpId="0" nodeType="withEffect">
                                  <p:stCondLst>
                                    <p:cond delay="0"/>
                                  </p:stCondLst>
                                  <p:childTnLst>
                                    <p:set>
                                      <p:cBhvr>
                                        <p:cTn id="285" dur="1" fill="hold">
                                          <p:stCondLst>
                                            <p:cond delay="0"/>
                                          </p:stCondLst>
                                        </p:cTn>
                                        <p:tgtEl>
                                          <p:spTgt spid="15395"/>
                                        </p:tgtEl>
                                        <p:attrNameLst>
                                          <p:attrName>style.visibility</p:attrName>
                                        </p:attrNameLst>
                                      </p:cBhvr>
                                      <p:to>
                                        <p:strVal val="visible"/>
                                      </p:to>
                                    </p:set>
                                    <p:anim calcmode="lin" valueType="num">
                                      <p:cBhvr>
                                        <p:cTn id="286" dur="500" fill="hold"/>
                                        <p:tgtEl>
                                          <p:spTgt spid="15395"/>
                                        </p:tgtEl>
                                        <p:attrNameLst>
                                          <p:attrName>ppt_w</p:attrName>
                                        </p:attrNameLst>
                                      </p:cBhvr>
                                      <p:tavLst>
                                        <p:tav tm="0">
                                          <p:val>
                                            <p:fltVal val="0"/>
                                          </p:val>
                                        </p:tav>
                                        <p:tav tm="100000">
                                          <p:val>
                                            <p:strVal val="#ppt_w"/>
                                          </p:val>
                                        </p:tav>
                                      </p:tavLst>
                                    </p:anim>
                                    <p:anim calcmode="lin" valueType="num">
                                      <p:cBhvr>
                                        <p:cTn id="287" dur="500" fill="hold"/>
                                        <p:tgtEl>
                                          <p:spTgt spid="15395"/>
                                        </p:tgtEl>
                                        <p:attrNameLst>
                                          <p:attrName>ppt_h</p:attrName>
                                        </p:attrNameLst>
                                      </p:cBhvr>
                                      <p:tavLst>
                                        <p:tav tm="0">
                                          <p:val>
                                            <p:fltVal val="0"/>
                                          </p:val>
                                        </p:tav>
                                        <p:tav tm="100000">
                                          <p:val>
                                            <p:strVal val="#ppt_h"/>
                                          </p:val>
                                        </p:tav>
                                      </p:tavLst>
                                    </p:anim>
                                    <p:animEffect transition="in" filter="fade">
                                      <p:cBhvr>
                                        <p:cTn id="288" dur="500"/>
                                        <p:tgtEl>
                                          <p:spTgt spid="15395"/>
                                        </p:tgtEl>
                                      </p:cBhvr>
                                    </p:animEffect>
                                  </p:childTnLst>
                                </p:cTn>
                              </p:par>
                              <p:par>
                                <p:cTn id="289" presetID="53" presetClass="entr" presetSubtype="16" fill="hold" grpId="0" nodeType="withEffect">
                                  <p:stCondLst>
                                    <p:cond delay="0"/>
                                  </p:stCondLst>
                                  <p:childTnLst>
                                    <p:set>
                                      <p:cBhvr>
                                        <p:cTn id="290" dur="1" fill="hold">
                                          <p:stCondLst>
                                            <p:cond delay="0"/>
                                          </p:stCondLst>
                                        </p:cTn>
                                        <p:tgtEl>
                                          <p:spTgt spid="15396"/>
                                        </p:tgtEl>
                                        <p:attrNameLst>
                                          <p:attrName>style.visibility</p:attrName>
                                        </p:attrNameLst>
                                      </p:cBhvr>
                                      <p:to>
                                        <p:strVal val="visible"/>
                                      </p:to>
                                    </p:set>
                                    <p:anim calcmode="lin" valueType="num">
                                      <p:cBhvr>
                                        <p:cTn id="291" dur="500" fill="hold"/>
                                        <p:tgtEl>
                                          <p:spTgt spid="15396"/>
                                        </p:tgtEl>
                                        <p:attrNameLst>
                                          <p:attrName>ppt_w</p:attrName>
                                        </p:attrNameLst>
                                      </p:cBhvr>
                                      <p:tavLst>
                                        <p:tav tm="0">
                                          <p:val>
                                            <p:fltVal val="0"/>
                                          </p:val>
                                        </p:tav>
                                        <p:tav tm="100000">
                                          <p:val>
                                            <p:strVal val="#ppt_w"/>
                                          </p:val>
                                        </p:tav>
                                      </p:tavLst>
                                    </p:anim>
                                    <p:anim calcmode="lin" valueType="num">
                                      <p:cBhvr>
                                        <p:cTn id="292" dur="500" fill="hold"/>
                                        <p:tgtEl>
                                          <p:spTgt spid="15396"/>
                                        </p:tgtEl>
                                        <p:attrNameLst>
                                          <p:attrName>ppt_h</p:attrName>
                                        </p:attrNameLst>
                                      </p:cBhvr>
                                      <p:tavLst>
                                        <p:tav tm="0">
                                          <p:val>
                                            <p:fltVal val="0"/>
                                          </p:val>
                                        </p:tav>
                                        <p:tav tm="100000">
                                          <p:val>
                                            <p:strVal val="#ppt_h"/>
                                          </p:val>
                                        </p:tav>
                                      </p:tavLst>
                                    </p:anim>
                                    <p:animEffect transition="in" filter="fade">
                                      <p:cBhvr>
                                        <p:cTn id="293" dur="500"/>
                                        <p:tgtEl>
                                          <p:spTgt spid="15396"/>
                                        </p:tgtEl>
                                      </p:cBhvr>
                                    </p:animEffect>
                                  </p:childTnLst>
                                </p:cTn>
                              </p:par>
                              <p:par>
                                <p:cTn id="294" presetID="53" presetClass="entr" presetSubtype="16" fill="hold" grpId="0" nodeType="withEffect">
                                  <p:stCondLst>
                                    <p:cond delay="0"/>
                                  </p:stCondLst>
                                  <p:childTnLst>
                                    <p:set>
                                      <p:cBhvr>
                                        <p:cTn id="295" dur="1" fill="hold">
                                          <p:stCondLst>
                                            <p:cond delay="0"/>
                                          </p:stCondLst>
                                        </p:cTn>
                                        <p:tgtEl>
                                          <p:spTgt spid="15397"/>
                                        </p:tgtEl>
                                        <p:attrNameLst>
                                          <p:attrName>style.visibility</p:attrName>
                                        </p:attrNameLst>
                                      </p:cBhvr>
                                      <p:to>
                                        <p:strVal val="visible"/>
                                      </p:to>
                                    </p:set>
                                    <p:anim calcmode="lin" valueType="num">
                                      <p:cBhvr>
                                        <p:cTn id="296" dur="500" fill="hold"/>
                                        <p:tgtEl>
                                          <p:spTgt spid="15397"/>
                                        </p:tgtEl>
                                        <p:attrNameLst>
                                          <p:attrName>ppt_w</p:attrName>
                                        </p:attrNameLst>
                                      </p:cBhvr>
                                      <p:tavLst>
                                        <p:tav tm="0">
                                          <p:val>
                                            <p:fltVal val="0"/>
                                          </p:val>
                                        </p:tav>
                                        <p:tav tm="100000">
                                          <p:val>
                                            <p:strVal val="#ppt_w"/>
                                          </p:val>
                                        </p:tav>
                                      </p:tavLst>
                                    </p:anim>
                                    <p:anim calcmode="lin" valueType="num">
                                      <p:cBhvr>
                                        <p:cTn id="297" dur="500" fill="hold"/>
                                        <p:tgtEl>
                                          <p:spTgt spid="15397"/>
                                        </p:tgtEl>
                                        <p:attrNameLst>
                                          <p:attrName>ppt_h</p:attrName>
                                        </p:attrNameLst>
                                      </p:cBhvr>
                                      <p:tavLst>
                                        <p:tav tm="0">
                                          <p:val>
                                            <p:fltVal val="0"/>
                                          </p:val>
                                        </p:tav>
                                        <p:tav tm="100000">
                                          <p:val>
                                            <p:strVal val="#ppt_h"/>
                                          </p:val>
                                        </p:tav>
                                      </p:tavLst>
                                    </p:anim>
                                    <p:animEffect transition="in" filter="fade">
                                      <p:cBhvr>
                                        <p:cTn id="298" dur="500"/>
                                        <p:tgtEl>
                                          <p:spTgt spid="15397"/>
                                        </p:tgtEl>
                                      </p:cBhvr>
                                    </p:animEffect>
                                  </p:childTnLst>
                                </p:cTn>
                              </p:par>
                              <p:par>
                                <p:cTn id="299" presetID="53" presetClass="entr" presetSubtype="16" fill="hold" grpId="0" nodeType="withEffect">
                                  <p:stCondLst>
                                    <p:cond delay="0"/>
                                  </p:stCondLst>
                                  <p:childTnLst>
                                    <p:set>
                                      <p:cBhvr>
                                        <p:cTn id="300" dur="1" fill="hold">
                                          <p:stCondLst>
                                            <p:cond delay="0"/>
                                          </p:stCondLst>
                                        </p:cTn>
                                        <p:tgtEl>
                                          <p:spTgt spid="15398"/>
                                        </p:tgtEl>
                                        <p:attrNameLst>
                                          <p:attrName>style.visibility</p:attrName>
                                        </p:attrNameLst>
                                      </p:cBhvr>
                                      <p:to>
                                        <p:strVal val="visible"/>
                                      </p:to>
                                    </p:set>
                                    <p:anim calcmode="lin" valueType="num">
                                      <p:cBhvr>
                                        <p:cTn id="301" dur="500" fill="hold"/>
                                        <p:tgtEl>
                                          <p:spTgt spid="15398"/>
                                        </p:tgtEl>
                                        <p:attrNameLst>
                                          <p:attrName>ppt_w</p:attrName>
                                        </p:attrNameLst>
                                      </p:cBhvr>
                                      <p:tavLst>
                                        <p:tav tm="0">
                                          <p:val>
                                            <p:fltVal val="0"/>
                                          </p:val>
                                        </p:tav>
                                        <p:tav tm="100000">
                                          <p:val>
                                            <p:strVal val="#ppt_w"/>
                                          </p:val>
                                        </p:tav>
                                      </p:tavLst>
                                    </p:anim>
                                    <p:anim calcmode="lin" valueType="num">
                                      <p:cBhvr>
                                        <p:cTn id="302" dur="500" fill="hold"/>
                                        <p:tgtEl>
                                          <p:spTgt spid="15398"/>
                                        </p:tgtEl>
                                        <p:attrNameLst>
                                          <p:attrName>ppt_h</p:attrName>
                                        </p:attrNameLst>
                                      </p:cBhvr>
                                      <p:tavLst>
                                        <p:tav tm="0">
                                          <p:val>
                                            <p:fltVal val="0"/>
                                          </p:val>
                                        </p:tav>
                                        <p:tav tm="100000">
                                          <p:val>
                                            <p:strVal val="#ppt_h"/>
                                          </p:val>
                                        </p:tav>
                                      </p:tavLst>
                                    </p:anim>
                                    <p:animEffect transition="in" filter="fade">
                                      <p:cBhvr>
                                        <p:cTn id="303" dur="500"/>
                                        <p:tgtEl>
                                          <p:spTgt spid="15398"/>
                                        </p:tgtEl>
                                      </p:cBhvr>
                                    </p:animEffect>
                                  </p:childTnLst>
                                </p:cTn>
                              </p:par>
                              <p:par>
                                <p:cTn id="304" presetID="53" presetClass="entr" presetSubtype="16" fill="hold" grpId="0" nodeType="withEffect">
                                  <p:stCondLst>
                                    <p:cond delay="0"/>
                                  </p:stCondLst>
                                  <p:childTnLst>
                                    <p:set>
                                      <p:cBhvr>
                                        <p:cTn id="305" dur="1" fill="hold">
                                          <p:stCondLst>
                                            <p:cond delay="0"/>
                                          </p:stCondLst>
                                        </p:cTn>
                                        <p:tgtEl>
                                          <p:spTgt spid="15399"/>
                                        </p:tgtEl>
                                        <p:attrNameLst>
                                          <p:attrName>style.visibility</p:attrName>
                                        </p:attrNameLst>
                                      </p:cBhvr>
                                      <p:to>
                                        <p:strVal val="visible"/>
                                      </p:to>
                                    </p:set>
                                    <p:anim calcmode="lin" valueType="num">
                                      <p:cBhvr>
                                        <p:cTn id="306" dur="500" fill="hold"/>
                                        <p:tgtEl>
                                          <p:spTgt spid="15399"/>
                                        </p:tgtEl>
                                        <p:attrNameLst>
                                          <p:attrName>ppt_w</p:attrName>
                                        </p:attrNameLst>
                                      </p:cBhvr>
                                      <p:tavLst>
                                        <p:tav tm="0">
                                          <p:val>
                                            <p:fltVal val="0"/>
                                          </p:val>
                                        </p:tav>
                                        <p:tav tm="100000">
                                          <p:val>
                                            <p:strVal val="#ppt_w"/>
                                          </p:val>
                                        </p:tav>
                                      </p:tavLst>
                                    </p:anim>
                                    <p:anim calcmode="lin" valueType="num">
                                      <p:cBhvr>
                                        <p:cTn id="307" dur="500" fill="hold"/>
                                        <p:tgtEl>
                                          <p:spTgt spid="15399"/>
                                        </p:tgtEl>
                                        <p:attrNameLst>
                                          <p:attrName>ppt_h</p:attrName>
                                        </p:attrNameLst>
                                      </p:cBhvr>
                                      <p:tavLst>
                                        <p:tav tm="0">
                                          <p:val>
                                            <p:fltVal val="0"/>
                                          </p:val>
                                        </p:tav>
                                        <p:tav tm="100000">
                                          <p:val>
                                            <p:strVal val="#ppt_h"/>
                                          </p:val>
                                        </p:tav>
                                      </p:tavLst>
                                    </p:anim>
                                    <p:animEffect transition="in" filter="fade">
                                      <p:cBhvr>
                                        <p:cTn id="308" dur="500"/>
                                        <p:tgtEl>
                                          <p:spTgt spid="15399"/>
                                        </p:tgtEl>
                                      </p:cBhvr>
                                    </p:animEffect>
                                  </p:childTnLst>
                                </p:cTn>
                              </p:par>
                              <p:par>
                                <p:cTn id="309" presetID="53" presetClass="entr" presetSubtype="16" fill="hold" grpId="0" nodeType="withEffect">
                                  <p:stCondLst>
                                    <p:cond delay="0"/>
                                  </p:stCondLst>
                                  <p:childTnLst>
                                    <p:set>
                                      <p:cBhvr>
                                        <p:cTn id="310" dur="1" fill="hold">
                                          <p:stCondLst>
                                            <p:cond delay="0"/>
                                          </p:stCondLst>
                                        </p:cTn>
                                        <p:tgtEl>
                                          <p:spTgt spid="15405"/>
                                        </p:tgtEl>
                                        <p:attrNameLst>
                                          <p:attrName>style.visibility</p:attrName>
                                        </p:attrNameLst>
                                      </p:cBhvr>
                                      <p:to>
                                        <p:strVal val="visible"/>
                                      </p:to>
                                    </p:set>
                                    <p:anim calcmode="lin" valueType="num">
                                      <p:cBhvr>
                                        <p:cTn id="311" dur="500" fill="hold"/>
                                        <p:tgtEl>
                                          <p:spTgt spid="15405"/>
                                        </p:tgtEl>
                                        <p:attrNameLst>
                                          <p:attrName>ppt_w</p:attrName>
                                        </p:attrNameLst>
                                      </p:cBhvr>
                                      <p:tavLst>
                                        <p:tav tm="0">
                                          <p:val>
                                            <p:fltVal val="0"/>
                                          </p:val>
                                        </p:tav>
                                        <p:tav tm="100000">
                                          <p:val>
                                            <p:strVal val="#ppt_w"/>
                                          </p:val>
                                        </p:tav>
                                      </p:tavLst>
                                    </p:anim>
                                    <p:anim calcmode="lin" valueType="num">
                                      <p:cBhvr>
                                        <p:cTn id="312" dur="500" fill="hold"/>
                                        <p:tgtEl>
                                          <p:spTgt spid="15405"/>
                                        </p:tgtEl>
                                        <p:attrNameLst>
                                          <p:attrName>ppt_h</p:attrName>
                                        </p:attrNameLst>
                                      </p:cBhvr>
                                      <p:tavLst>
                                        <p:tav tm="0">
                                          <p:val>
                                            <p:fltVal val="0"/>
                                          </p:val>
                                        </p:tav>
                                        <p:tav tm="100000">
                                          <p:val>
                                            <p:strVal val="#ppt_h"/>
                                          </p:val>
                                        </p:tav>
                                      </p:tavLst>
                                    </p:anim>
                                    <p:animEffect transition="in" filter="fade">
                                      <p:cBhvr>
                                        <p:cTn id="313" dur="500"/>
                                        <p:tgtEl>
                                          <p:spTgt spid="15405"/>
                                        </p:tgtEl>
                                      </p:cBhvr>
                                    </p:animEffect>
                                  </p:childTnLst>
                                </p:cTn>
                              </p:par>
                              <p:par>
                                <p:cTn id="314" presetID="53" presetClass="entr" presetSubtype="16" fill="hold" grpId="0" nodeType="withEffect">
                                  <p:stCondLst>
                                    <p:cond delay="0"/>
                                  </p:stCondLst>
                                  <p:childTnLst>
                                    <p:set>
                                      <p:cBhvr>
                                        <p:cTn id="315" dur="1" fill="hold">
                                          <p:stCondLst>
                                            <p:cond delay="0"/>
                                          </p:stCondLst>
                                        </p:cTn>
                                        <p:tgtEl>
                                          <p:spTgt spid="15406"/>
                                        </p:tgtEl>
                                        <p:attrNameLst>
                                          <p:attrName>style.visibility</p:attrName>
                                        </p:attrNameLst>
                                      </p:cBhvr>
                                      <p:to>
                                        <p:strVal val="visible"/>
                                      </p:to>
                                    </p:set>
                                    <p:anim calcmode="lin" valueType="num">
                                      <p:cBhvr>
                                        <p:cTn id="316" dur="500" fill="hold"/>
                                        <p:tgtEl>
                                          <p:spTgt spid="15406"/>
                                        </p:tgtEl>
                                        <p:attrNameLst>
                                          <p:attrName>ppt_w</p:attrName>
                                        </p:attrNameLst>
                                      </p:cBhvr>
                                      <p:tavLst>
                                        <p:tav tm="0">
                                          <p:val>
                                            <p:fltVal val="0"/>
                                          </p:val>
                                        </p:tav>
                                        <p:tav tm="100000">
                                          <p:val>
                                            <p:strVal val="#ppt_w"/>
                                          </p:val>
                                        </p:tav>
                                      </p:tavLst>
                                    </p:anim>
                                    <p:anim calcmode="lin" valueType="num">
                                      <p:cBhvr>
                                        <p:cTn id="317" dur="500" fill="hold"/>
                                        <p:tgtEl>
                                          <p:spTgt spid="15406"/>
                                        </p:tgtEl>
                                        <p:attrNameLst>
                                          <p:attrName>ppt_h</p:attrName>
                                        </p:attrNameLst>
                                      </p:cBhvr>
                                      <p:tavLst>
                                        <p:tav tm="0">
                                          <p:val>
                                            <p:fltVal val="0"/>
                                          </p:val>
                                        </p:tav>
                                        <p:tav tm="100000">
                                          <p:val>
                                            <p:strVal val="#ppt_h"/>
                                          </p:val>
                                        </p:tav>
                                      </p:tavLst>
                                    </p:anim>
                                    <p:animEffect transition="in" filter="fade">
                                      <p:cBhvr>
                                        <p:cTn id="318" dur="500"/>
                                        <p:tgtEl>
                                          <p:spTgt spid="15406"/>
                                        </p:tgtEl>
                                      </p:cBhvr>
                                    </p:animEffect>
                                  </p:childTnLst>
                                </p:cTn>
                              </p:par>
                              <p:par>
                                <p:cTn id="319" presetID="53" presetClass="entr" presetSubtype="16" fill="hold" grpId="0" nodeType="withEffect">
                                  <p:stCondLst>
                                    <p:cond delay="0"/>
                                  </p:stCondLst>
                                  <p:childTnLst>
                                    <p:set>
                                      <p:cBhvr>
                                        <p:cTn id="320" dur="1" fill="hold">
                                          <p:stCondLst>
                                            <p:cond delay="0"/>
                                          </p:stCondLst>
                                        </p:cTn>
                                        <p:tgtEl>
                                          <p:spTgt spid="15407"/>
                                        </p:tgtEl>
                                        <p:attrNameLst>
                                          <p:attrName>style.visibility</p:attrName>
                                        </p:attrNameLst>
                                      </p:cBhvr>
                                      <p:to>
                                        <p:strVal val="visible"/>
                                      </p:to>
                                    </p:set>
                                    <p:anim calcmode="lin" valueType="num">
                                      <p:cBhvr>
                                        <p:cTn id="321" dur="500" fill="hold"/>
                                        <p:tgtEl>
                                          <p:spTgt spid="15407"/>
                                        </p:tgtEl>
                                        <p:attrNameLst>
                                          <p:attrName>ppt_w</p:attrName>
                                        </p:attrNameLst>
                                      </p:cBhvr>
                                      <p:tavLst>
                                        <p:tav tm="0">
                                          <p:val>
                                            <p:fltVal val="0"/>
                                          </p:val>
                                        </p:tav>
                                        <p:tav tm="100000">
                                          <p:val>
                                            <p:strVal val="#ppt_w"/>
                                          </p:val>
                                        </p:tav>
                                      </p:tavLst>
                                    </p:anim>
                                    <p:anim calcmode="lin" valueType="num">
                                      <p:cBhvr>
                                        <p:cTn id="322" dur="500" fill="hold"/>
                                        <p:tgtEl>
                                          <p:spTgt spid="15407"/>
                                        </p:tgtEl>
                                        <p:attrNameLst>
                                          <p:attrName>ppt_h</p:attrName>
                                        </p:attrNameLst>
                                      </p:cBhvr>
                                      <p:tavLst>
                                        <p:tav tm="0">
                                          <p:val>
                                            <p:fltVal val="0"/>
                                          </p:val>
                                        </p:tav>
                                        <p:tav tm="100000">
                                          <p:val>
                                            <p:strVal val="#ppt_h"/>
                                          </p:val>
                                        </p:tav>
                                      </p:tavLst>
                                    </p:anim>
                                    <p:animEffect transition="in" filter="fade">
                                      <p:cBhvr>
                                        <p:cTn id="323" dur="500"/>
                                        <p:tgtEl>
                                          <p:spTgt spid="15407"/>
                                        </p:tgtEl>
                                      </p:cBhvr>
                                    </p:animEffect>
                                  </p:childTnLst>
                                </p:cTn>
                              </p:par>
                              <p:par>
                                <p:cTn id="324" presetID="53" presetClass="entr" presetSubtype="16" fill="hold" grpId="0" nodeType="withEffect">
                                  <p:stCondLst>
                                    <p:cond delay="0"/>
                                  </p:stCondLst>
                                  <p:childTnLst>
                                    <p:set>
                                      <p:cBhvr>
                                        <p:cTn id="325" dur="1" fill="hold">
                                          <p:stCondLst>
                                            <p:cond delay="0"/>
                                          </p:stCondLst>
                                        </p:cTn>
                                        <p:tgtEl>
                                          <p:spTgt spid="15408"/>
                                        </p:tgtEl>
                                        <p:attrNameLst>
                                          <p:attrName>style.visibility</p:attrName>
                                        </p:attrNameLst>
                                      </p:cBhvr>
                                      <p:to>
                                        <p:strVal val="visible"/>
                                      </p:to>
                                    </p:set>
                                    <p:anim calcmode="lin" valueType="num">
                                      <p:cBhvr>
                                        <p:cTn id="326" dur="500" fill="hold"/>
                                        <p:tgtEl>
                                          <p:spTgt spid="15408"/>
                                        </p:tgtEl>
                                        <p:attrNameLst>
                                          <p:attrName>ppt_w</p:attrName>
                                        </p:attrNameLst>
                                      </p:cBhvr>
                                      <p:tavLst>
                                        <p:tav tm="0">
                                          <p:val>
                                            <p:fltVal val="0"/>
                                          </p:val>
                                        </p:tav>
                                        <p:tav tm="100000">
                                          <p:val>
                                            <p:strVal val="#ppt_w"/>
                                          </p:val>
                                        </p:tav>
                                      </p:tavLst>
                                    </p:anim>
                                    <p:anim calcmode="lin" valueType="num">
                                      <p:cBhvr>
                                        <p:cTn id="327" dur="500" fill="hold"/>
                                        <p:tgtEl>
                                          <p:spTgt spid="15408"/>
                                        </p:tgtEl>
                                        <p:attrNameLst>
                                          <p:attrName>ppt_h</p:attrName>
                                        </p:attrNameLst>
                                      </p:cBhvr>
                                      <p:tavLst>
                                        <p:tav tm="0">
                                          <p:val>
                                            <p:fltVal val="0"/>
                                          </p:val>
                                        </p:tav>
                                        <p:tav tm="100000">
                                          <p:val>
                                            <p:strVal val="#ppt_h"/>
                                          </p:val>
                                        </p:tav>
                                      </p:tavLst>
                                    </p:anim>
                                    <p:animEffect transition="in" filter="fade">
                                      <p:cBhvr>
                                        <p:cTn id="328" dur="500"/>
                                        <p:tgtEl>
                                          <p:spTgt spid="15408"/>
                                        </p:tgtEl>
                                      </p:cBhvr>
                                    </p:animEffect>
                                  </p:childTnLst>
                                </p:cTn>
                              </p:par>
                              <p:par>
                                <p:cTn id="329" presetID="53" presetClass="entr" presetSubtype="16" fill="hold" grpId="0" nodeType="withEffect">
                                  <p:stCondLst>
                                    <p:cond delay="0"/>
                                  </p:stCondLst>
                                  <p:childTnLst>
                                    <p:set>
                                      <p:cBhvr>
                                        <p:cTn id="330" dur="1" fill="hold">
                                          <p:stCondLst>
                                            <p:cond delay="0"/>
                                          </p:stCondLst>
                                        </p:cTn>
                                        <p:tgtEl>
                                          <p:spTgt spid="15409"/>
                                        </p:tgtEl>
                                        <p:attrNameLst>
                                          <p:attrName>style.visibility</p:attrName>
                                        </p:attrNameLst>
                                      </p:cBhvr>
                                      <p:to>
                                        <p:strVal val="visible"/>
                                      </p:to>
                                    </p:set>
                                    <p:anim calcmode="lin" valueType="num">
                                      <p:cBhvr>
                                        <p:cTn id="331" dur="500" fill="hold"/>
                                        <p:tgtEl>
                                          <p:spTgt spid="15409"/>
                                        </p:tgtEl>
                                        <p:attrNameLst>
                                          <p:attrName>ppt_w</p:attrName>
                                        </p:attrNameLst>
                                      </p:cBhvr>
                                      <p:tavLst>
                                        <p:tav tm="0">
                                          <p:val>
                                            <p:fltVal val="0"/>
                                          </p:val>
                                        </p:tav>
                                        <p:tav tm="100000">
                                          <p:val>
                                            <p:strVal val="#ppt_w"/>
                                          </p:val>
                                        </p:tav>
                                      </p:tavLst>
                                    </p:anim>
                                    <p:anim calcmode="lin" valueType="num">
                                      <p:cBhvr>
                                        <p:cTn id="332" dur="500" fill="hold"/>
                                        <p:tgtEl>
                                          <p:spTgt spid="15409"/>
                                        </p:tgtEl>
                                        <p:attrNameLst>
                                          <p:attrName>ppt_h</p:attrName>
                                        </p:attrNameLst>
                                      </p:cBhvr>
                                      <p:tavLst>
                                        <p:tav tm="0">
                                          <p:val>
                                            <p:fltVal val="0"/>
                                          </p:val>
                                        </p:tav>
                                        <p:tav tm="100000">
                                          <p:val>
                                            <p:strVal val="#ppt_h"/>
                                          </p:val>
                                        </p:tav>
                                      </p:tavLst>
                                    </p:anim>
                                    <p:animEffect transition="in" filter="fade">
                                      <p:cBhvr>
                                        <p:cTn id="333" dur="500"/>
                                        <p:tgtEl>
                                          <p:spTgt spid="15409"/>
                                        </p:tgtEl>
                                      </p:cBhvr>
                                    </p:animEffect>
                                  </p:childTnLst>
                                </p:cTn>
                              </p:par>
                              <p:par>
                                <p:cTn id="334" presetID="53" presetClass="entr" presetSubtype="16" fill="hold" grpId="0" nodeType="withEffect">
                                  <p:stCondLst>
                                    <p:cond delay="0"/>
                                  </p:stCondLst>
                                  <p:childTnLst>
                                    <p:set>
                                      <p:cBhvr>
                                        <p:cTn id="335" dur="1" fill="hold">
                                          <p:stCondLst>
                                            <p:cond delay="0"/>
                                          </p:stCondLst>
                                        </p:cTn>
                                        <p:tgtEl>
                                          <p:spTgt spid="15410"/>
                                        </p:tgtEl>
                                        <p:attrNameLst>
                                          <p:attrName>style.visibility</p:attrName>
                                        </p:attrNameLst>
                                      </p:cBhvr>
                                      <p:to>
                                        <p:strVal val="visible"/>
                                      </p:to>
                                    </p:set>
                                    <p:anim calcmode="lin" valueType="num">
                                      <p:cBhvr>
                                        <p:cTn id="336" dur="500" fill="hold"/>
                                        <p:tgtEl>
                                          <p:spTgt spid="15410"/>
                                        </p:tgtEl>
                                        <p:attrNameLst>
                                          <p:attrName>ppt_w</p:attrName>
                                        </p:attrNameLst>
                                      </p:cBhvr>
                                      <p:tavLst>
                                        <p:tav tm="0">
                                          <p:val>
                                            <p:fltVal val="0"/>
                                          </p:val>
                                        </p:tav>
                                        <p:tav tm="100000">
                                          <p:val>
                                            <p:strVal val="#ppt_w"/>
                                          </p:val>
                                        </p:tav>
                                      </p:tavLst>
                                    </p:anim>
                                    <p:anim calcmode="lin" valueType="num">
                                      <p:cBhvr>
                                        <p:cTn id="337" dur="500" fill="hold"/>
                                        <p:tgtEl>
                                          <p:spTgt spid="15410"/>
                                        </p:tgtEl>
                                        <p:attrNameLst>
                                          <p:attrName>ppt_h</p:attrName>
                                        </p:attrNameLst>
                                      </p:cBhvr>
                                      <p:tavLst>
                                        <p:tav tm="0">
                                          <p:val>
                                            <p:fltVal val="0"/>
                                          </p:val>
                                        </p:tav>
                                        <p:tav tm="100000">
                                          <p:val>
                                            <p:strVal val="#ppt_h"/>
                                          </p:val>
                                        </p:tav>
                                      </p:tavLst>
                                    </p:anim>
                                    <p:animEffect transition="in" filter="fade">
                                      <p:cBhvr>
                                        <p:cTn id="338" dur="500"/>
                                        <p:tgtEl>
                                          <p:spTgt spid="15410"/>
                                        </p:tgtEl>
                                      </p:cBhvr>
                                    </p:animEffect>
                                  </p:childTnLst>
                                </p:cTn>
                              </p:par>
                              <p:par>
                                <p:cTn id="339" presetID="53" presetClass="entr" presetSubtype="16" fill="hold" grpId="0" nodeType="withEffect">
                                  <p:stCondLst>
                                    <p:cond delay="0"/>
                                  </p:stCondLst>
                                  <p:childTnLst>
                                    <p:set>
                                      <p:cBhvr>
                                        <p:cTn id="340" dur="1" fill="hold">
                                          <p:stCondLst>
                                            <p:cond delay="0"/>
                                          </p:stCondLst>
                                        </p:cTn>
                                        <p:tgtEl>
                                          <p:spTgt spid="15412"/>
                                        </p:tgtEl>
                                        <p:attrNameLst>
                                          <p:attrName>style.visibility</p:attrName>
                                        </p:attrNameLst>
                                      </p:cBhvr>
                                      <p:to>
                                        <p:strVal val="visible"/>
                                      </p:to>
                                    </p:set>
                                    <p:anim calcmode="lin" valueType="num">
                                      <p:cBhvr>
                                        <p:cTn id="341" dur="500" fill="hold"/>
                                        <p:tgtEl>
                                          <p:spTgt spid="15412"/>
                                        </p:tgtEl>
                                        <p:attrNameLst>
                                          <p:attrName>ppt_w</p:attrName>
                                        </p:attrNameLst>
                                      </p:cBhvr>
                                      <p:tavLst>
                                        <p:tav tm="0">
                                          <p:val>
                                            <p:fltVal val="0"/>
                                          </p:val>
                                        </p:tav>
                                        <p:tav tm="100000">
                                          <p:val>
                                            <p:strVal val="#ppt_w"/>
                                          </p:val>
                                        </p:tav>
                                      </p:tavLst>
                                    </p:anim>
                                    <p:anim calcmode="lin" valueType="num">
                                      <p:cBhvr>
                                        <p:cTn id="342" dur="500" fill="hold"/>
                                        <p:tgtEl>
                                          <p:spTgt spid="15412"/>
                                        </p:tgtEl>
                                        <p:attrNameLst>
                                          <p:attrName>ppt_h</p:attrName>
                                        </p:attrNameLst>
                                      </p:cBhvr>
                                      <p:tavLst>
                                        <p:tav tm="0">
                                          <p:val>
                                            <p:fltVal val="0"/>
                                          </p:val>
                                        </p:tav>
                                        <p:tav tm="100000">
                                          <p:val>
                                            <p:strVal val="#ppt_h"/>
                                          </p:val>
                                        </p:tav>
                                      </p:tavLst>
                                    </p:anim>
                                    <p:animEffect transition="in" filter="fade">
                                      <p:cBhvr>
                                        <p:cTn id="343" dur="500"/>
                                        <p:tgtEl>
                                          <p:spTgt spid="15412"/>
                                        </p:tgtEl>
                                      </p:cBhvr>
                                    </p:animEffect>
                                  </p:childTnLst>
                                </p:cTn>
                              </p:par>
                              <p:par>
                                <p:cTn id="344" presetID="53" presetClass="entr" presetSubtype="16" fill="hold" grpId="0" nodeType="withEffect">
                                  <p:stCondLst>
                                    <p:cond delay="0"/>
                                  </p:stCondLst>
                                  <p:childTnLst>
                                    <p:set>
                                      <p:cBhvr>
                                        <p:cTn id="345" dur="1" fill="hold">
                                          <p:stCondLst>
                                            <p:cond delay="0"/>
                                          </p:stCondLst>
                                        </p:cTn>
                                        <p:tgtEl>
                                          <p:spTgt spid="15413"/>
                                        </p:tgtEl>
                                        <p:attrNameLst>
                                          <p:attrName>style.visibility</p:attrName>
                                        </p:attrNameLst>
                                      </p:cBhvr>
                                      <p:to>
                                        <p:strVal val="visible"/>
                                      </p:to>
                                    </p:set>
                                    <p:anim calcmode="lin" valueType="num">
                                      <p:cBhvr>
                                        <p:cTn id="346" dur="500" fill="hold"/>
                                        <p:tgtEl>
                                          <p:spTgt spid="15413"/>
                                        </p:tgtEl>
                                        <p:attrNameLst>
                                          <p:attrName>ppt_w</p:attrName>
                                        </p:attrNameLst>
                                      </p:cBhvr>
                                      <p:tavLst>
                                        <p:tav tm="0">
                                          <p:val>
                                            <p:fltVal val="0"/>
                                          </p:val>
                                        </p:tav>
                                        <p:tav tm="100000">
                                          <p:val>
                                            <p:strVal val="#ppt_w"/>
                                          </p:val>
                                        </p:tav>
                                      </p:tavLst>
                                    </p:anim>
                                    <p:anim calcmode="lin" valueType="num">
                                      <p:cBhvr>
                                        <p:cTn id="347" dur="500" fill="hold"/>
                                        <p:tgtEl>
                                          <p:spTgt spid="15413"/>
                                        </p:tgtEl>
                                        <p:attrNameLst>
                                          <p:attrName>ppt_h</p:attrName>
                                        </p:attrNameLst>
                                      </p:cBhvr>
                                      <p:tavLst>
                                        <p:tav tm="0">
                                          <p:val>
                                            <p:fltVal val="0"/>
                                          </p:val>
                                        </p:tav>
                                        <p:tav tm="100000">
                                          <p:val>
                                            <p:strVal val="#ppt_h"/>
                                          </p:val>
                                        </p:tav>
                                      </p:tavLst>
                                    </p:anim>
                                    <p:animEffect transition="in" filter="fade">
                                      <p:cBhvr>
                                        <p:cTn id="348" dur="500"/>
                                        <p:tgtEl>
                                          <p:spTgt spid="15413"/>
                                        </p:tgtEl>
                                      </p:cBhvr>
                                    </p:animEffect>
                                  </p:childTnLst>
                                </p:cTn>
                              </p:par>
                              <p:par>
                                <p:cTn id="349" presetID="53" presetClass="entr" presetSubtype="16" fill="hold" grpId="0" nodeType="withEffect">
                                  <p:stCondLst>
                                    <p:cond delay="0"/>
                                  </p:stCondLst>
                                  <p:childTnLst>
                                    <p:set>
                                      <p:cBhvr>
                                        <p:cTn id="350" dur="1" fill="hold">
                                          <p:stCondLst>
                                            <p:cond delay="0"/>
                                          </p:stCondLst>
                                        </p:cTn>
                                        <p:tgtEl>
                                          <p:spTgt spid="15379"/>
                                        </p:tgtEl>
                                        <p:attrNameLst>
                                          <p:attrName>style.visibility</p:attrName>
                                        </p:attrNameLst>
                                      </p:cBhvr>
                                      <p:to>
                                        <p:strVal val="visible"/>
                                      </p:to>
                                    </p:set>
                                    <p:anim calcmode="lin" valueType="num">
                                      <p:cBhvr>
                                        <p:cTn id="351" dur="500" fill="hold"/>
                                        <p:tgtEl>
                                          <p:spTgt spid="15379"/>
                                        </p:tgtEl>
                                        <p:attrNameLst>
                                          <p:attrName>ppt_w</p:attrName>
                                        </p:attrNameLst>
                                      </p:cBhvr>
                                      <p:tavLst>
                                        <p:tav tm="0">
                                          <p:val>
                                            <p:fltVal val="0"/>
                                          </p:val>
                                        </p:tav>
                                        <p:tav tm="100000">
                                          <p:val>
                                            <p:strVal val="#ppt_w"/>
                                          </p:val>
                                        </p:tav>
                                      </p:tavLst>
                                    </p:anim>
                                    <p:anim calcmode="lin" valueType="num">
                                      <p:cBhvr>
                                        <p:cTn id="352" dur="500" fill="hold"/>
                                        <p:tgtEl>
                                          <p:spTgt spid="15379"/>
                                        </p:tgtEl>
                                        <p:attrNameLst>
                                          <p:attrName>ppt_h</p:attrName>
                                        </p:attrNameLst>
                                      </p:cBhvr>
                                      <p:tavLst>
                                        <p:tav tm="0">
                                          <p:val>
                                            <p:fltVal val="0"/>
                                          </p:val>
                                        </p:tav>
                                        <p:tav tm="100000">
                                          <p:val>
                                            <p:strVal val="#ppt_h"/>
                                          </p:val>
                                        </p:tav>
                                      </p:tavLst>
                                    </p:anim>
                                    <p:animEffect transition="in" filter="fade">
                                      <p:cBhvr>
                                        <p:cTn id="353" dur="500"/>
                                        <p:tgtEl>
                                          <p:spTgt spid="15379"/>
                                        </p:tgtEl>
                                      </p:cBhvr>
                                    </p:animEffect>
                                  </p:childTnLst>
                                </p:cTn>
                              </p:par>
                              <p:par>
                                <p:cTn id="354" presetID="53" presetClass="entr" presetSubtype="16" fill="hold" grpId="0" nodeType="withEffect">
                                  <p:stCondLst>
                                    <p:cond delay="0"/>
                                  </p:stCondLst>
                                  <p:childTnLst>
                                    <p:set>
                                      <p:cBhvr>
                                        <p:cTn id="355" dur="1" fill="hold">
                                          <p:stCondLst>
                                            <p:cond delay="0"/>
                                          </p:stCondLst>
                                        </p:cTn>
                                        <p:tgtEl>
                                          <p:spTgt spid="15377"/>
                                        </p:tgtEl>
                                        <p:attrNameLst>
                                          <p:attrName>style.visibility</p:attrName>
                                        </p:attrNameLst>
                                      </p:cBhvr>
                                      <p:to>
                                        <p:strVal val="visible"/>
                                      </p:to>
                                    </p:set>
                                    <p:anim calcmode="lin" valueType="num">
                                      <p:cBhvr>
                                        <p:cTn id="356" dur="500" fill="hold"/>
                                        <p:tgtEl>
                                          <p:spTgt spid="15377"/>
                                        </p:tgtEl>
                                        <p:attrNameLst>
                                          <p:attrName>ppt_w</p:attrName>
                                        </p:attrNameLst>
                                      </p:cBhvr>
                                      <p:tavLst>
                                        <p:tav tm="0">
                                          <p:val>
                                            <p:fltVal val="0"/>
                                          </p:val>
                                        </p:tav>
                                        <p:tav tm="100000">
                                          <p:val>
                                            <p:strVal val="#ppt_w"/>
                                          </p:val>
                                        </p:tav>
                                      </p:tavLst>
                                    </p:anim>
                                    <p:anim calcmode="lin" valueType="num">
                                      <p:cBhvr>
                                        <p:cTn id="357" dur="500" fill="hold"/>
                                        <p:tgtEl>
                                          <p:spTgt spid="15377"/>
                                        </p:tgtEl>
                                        <p:attrNameLst>
                                          <p:attrName>ppt_h</p:attrName>
                                        </p:attrNameLst>
                                      </p:cBhvr>
                                      <p:tavLst>
                                        <p:tav tm="0">
                                          <p:val>
                                            <p:fltVal val="0"/>
                                          </p:val>
                                        </p:tav>
                                        <p:tav tm="100000">
                                          <p:val>
                                            <p:strVal val="#ppt_h"/>
                                          </p:val>
                                        </p:tav>
                                      </p:tavLst>
                                    </p:anim>
                                    <p:animEffect transition="in" filter="fade">
                                      <p:cBhvr>
                                        <p:cTn id="358" dur="500"/>
                                        <p:tgtEl>
                                          <p:spTgt spid="15377"/>
                                        </p:tgtEl>
                                      </p:cBhvr>
                                    </p:animEffect>
                                  </p:childTnLst>
                                </p:cTn>
                              </p:par>
                              <p:par>
                                <p:cTn id="359" presetID="53" presetClass="entr" presetSubtype="16" fill="hold" grpId="0" nodeType="withEffect">
                                  <p:stCondLst>
                                    <p:cond delay="0"/>
                                  </p:stCondLst>
                                  <p:childTnLst>
                                    <p:set>
                                      <p:cBhvr>
                                        <p:cTn id="360" dur="1" fill="hold">
                                          <p:stCondLst>
                                            <p:cond delay="0"/>
                                          </p:stCondLst>
                                        </p:cTn>
                                        <p:tgtEl>
                                          <p:spTgt spid="15375"/>
                                        </p:tgtEl>
                                        <p:attrNameLst>
                                          <p:attrName>style.visibility</p:attrName>
                                        </p:attrNameLst>
                                      </p:cBhvr>
                                      <p:to>
                                        <p:strVal val="visible"/>
                                      </p:to>
                                    </p:set>
                                    <p:anim calcmode="lin" valueType="num">
                                      <p:cBhvr>
                                        <p:cTn id="361" dur="500" fill="hold"/>
                                        <p:tgtEl>
                                          <p:spTgt spid="15375"/>
                                        </p:tgtEl>
                                        <p:attrNameLst>
                                          <p:attrName>ppt_w</p:attrName>
                                        </p:attrNameLst>
                                      </p:cBhvr>
                                      <p:tavLst>
                                        <p:tav tm="0">
                                          <p:val>
                                            <p:fltVal val="0"/>
                                          </p:val>
                                        </p:tav>
                                        <p:tav tm="100000">
                                          <p:val>
                                            <p:strVal val="#ppt_w"/>
                                          </p:val>
                                        </p:tav>
                                      </p:tavLst>
                                    </p:anim>
                                    <p:anim calcmode="lin" valueType="num">
                                      <p:cBhvr>
                                        <p:cTn id="362" dur="500" fill="hold"/>
                                        <p:tgtEl>
                                          <p:spTgt spid="15375"/>
                                        </p:tgtEl>
                                        <p:attrNameLst>
                                          <p:attrName>ppt_h</p:attrName>
                                        </p:attrNameLst>
                                      </p:cBhvr>
                                      <p:tavLst>
                                        <p:tav tm="0">
                                          <p:val>
                                            <p:fltVal val="0"/>
                                          </p:val>
                                        </p:tav>
                                        <p:tav tm="100000">
                                          <p:val>
                                            <p:strVal val="#ppt_h"/>
                                          </p:val>
                                        </p:tav>
                                      </p:tavLst>
                                    </p:anim>
                                    <p:animEffect transition="in" filter="fade">
                                      <p:cBhvr>
                                        <p:cTn id="363" dur="500"/>
                                        <p:tgtEl>
                                          <p:spTgt spid="15375"/>
                                        </p:tgtEl>
                                      </p:cBhvr>
                                    </p:animEffect>
                                  </p:childTnLst>
                                </p:cTn>
                              </p:par>
                              <p:par>
                                <p:cTn id="364" presetID="53" presetClass="entr" presetSubtype="16" fill="hold" grpId="0" nodeType="withEffect">
                                  <p:stCondLst>
                                    <p:cond delay="0"/>
                                  </p:stCondLst>
                                  <p:childTnLst>
                                    <p:set>
                                      <p:cBhvr>
                                        <p:cTn id="365" dur="1" fill="hold">
                                          <p:stCondLst>
                                            <p:cond delay="0"/>
                                          </p:stCondLst>
                                        </p:cTn>
                                        <p:tgtEl>
                                          <p:spTgt spid="15373"/>
                                        </p:tgtEl>
                                        <p:attrNameLst>
                                          <p:attrName>style.visibility</p:attrName>
                                        </p:attrNameLst>
                                      </p:cBhvr>
                                      <p:to>
                                        <p:strVal val="visible"/>
                                      </p:to>
                                    </p:set>
                                    <p:anim calcmode="lin" valueType="num">
                                      <p:cBhvr>
                                        <p:cTn id="366" dur="500" fill="hold"/>
                                        <p:tgtEl>
                                          <p:spTgt spid="15373"/>
                                        </p:tgtEl>
                                        <p:attrNameLst>
                                          <p:attrName>ppt_w</p:attrName>
                                        </p:attrNameLst>
                                      </p:cBhvr>
                                      <p:tavLst>
                                        <p:tav tm="0">
                                          <p:val>
                                            <p:fltVal val="0"/>
                                          </p:val>
                                        </p:tav>
                                        <p:tav tm="100000">
                                          <p:val>
                                            <p:strVal val="#ppt_w"/>
                                          </p:val>
                                        </p:tav>
                                      </p:tavLst>
                                    </p:anim>
                                    <p:anim calcmode="lin" valueType="num">
                                      <p:cBhvr>
                                        <p:cTn id="367" dur="500" fill="hold"/>
                                        <p:tgtEl>
                                          <p:spTgt spid="15373"/>
                                        </p:tgtEl>
                                        <p:attrNameLst>
                                          <p:attrName>ppt_h</p:attrName>
                                        </p:attrNameLst>
                                      </p:cBhvr>
                                      <p:tavLst>
                                        <p:tav tm="0">
                                          <p:val>
                                            <p:fltVal val="0"/>
                                          </p:val>
                                        </p:tav>
                                        <p:tav tm="100000">
                                          <p:val>
                                            <p:strVal val="#ppt_h"/>
                                          </p:val>
                                        </p:tav>
                                      </p:tavLst>
                                    </p:anim>
                                    <p:animEffect transition="in" filter="fade">
                                      <p:cBhvr>
                                        <p:cTn id="368" dur="500"/>
                                        <p:tgtEl>
                                          <p:spTgt spid="15373"/>
                                        </p:tgtEl>
                                      </p:cBhvr>
                                    </p:animEffect>
                                  </p:childTnLst>
                                </p:cTn>
                              </p:par>
                              <p:par>
                                <p:cTn id="369" presetID="53" presetClass="entr" presetSubtype="16" fill="hold" grpId="0" nodeType="withEffect">
                                  <p:stCondLst>
                                    <p:cond delay="0"/>
                                  </p:stCondLst>
                                  <p:childTnLst>
                                    <p:set>
                                      <p:cBhvr>
                                        <p:cTn id="370" dur="1" fill="hold">
                                          <p:stCondLst>
                                            <p:cond delay="0"/>
                                          </p:stCondLst>
                                        </p:cTn>
                                        <p:tgtEl>
                                          <p:spTgt spid="112"/>
                                        </p:tgtEl>
                                        <p:attrNameLst>
                                          <p:attrName>style.visibility</p:attrName>
                                        </p:attrNameLst>
                                      </p:cBhvr>
                                      <p:to>
                                        <p:strVal val="visible"/>
                                      </p:to>
                                    </p:set>
                                    <p:anim calcmode="lin" valueType="num">
                                      <p:cBhvr>
                                        <p:cTn id="371" dur="500" fill="hold"/>
                                        <p:tgtEl>
                                          <p:spTgt spid="112"/>
                                        </p:tgtEl>
                                        <p:attrNameLst>
                                          <p:attrName>ppt_w</p:attrName>
                                        </p:attrNameLst>
                                      </p:cBhvr>
                                      <p:tavLst>
                                        <p:tav tm="0">
                                          <p:val>
                                            <p:fltVal val="0"/>
                                          </p:val>
                                        </p:tav>
                                        <p:tav tm="100000">
                                          <p:val>
                                            <p:strVal val="#ppt_w"/>
                                          </p:val>
                                        </p:tav>
                                      </p:tavLst>
                                    </p:anim>
                                    <p:anim calcmode="lin" valueType="num">
                                      <p:cBhvr>
                                        <p:cTn id="372" dur="500" fill="hold"/>
                                        <p:tgtEl>
                                          <p:spTgt spid="112"/>
                                        </p:tgtEl>
                                        <p:attrNameLst>
                                          <p:attrName>ppt_h</p:attrName>
                                        </p:attrNameLst>
                                      </p:cBhvr>
                                      <p:tavLst>
                                        <p:tav tm="0">
                                          <p:val>
                                            <p:fltVal val="0"/>
                                          </p:val>
                                        </p:tav>
                                        <p:tav tm="100000">
                                          <p:val>
                                            <p:strVal val="#ppt_h"/>
                                          </p:val>
                                        </p:tav>
                                      </p:tavLst>
                                    </p:anim>
                                    <p:animEffect transition="in" filter="fade">
                                      <p:cBhvr>
                                        <p:cTn id="373" dur="500"/>
                                        <p:tgtEl>
                                          <p:spTgt spid="112"/>
                                        </p:tgtEl>
                                      </p:cBhvr>
                                    </p:animEffect>
                                  </p:childTnLst>
                                </p:cTn>
                              </p:par>
                              <p:par>
                                <p:cTn id="374" presetID="53" presetClass="entr" presetSubtype="16" fill="hold" grpId="0" nodeType="withEffect">
                                  <p:stCondLst>
                                    <p:cond delay="0"/>
                                  </p:stCondLst>
                                  <p:childTnLst>
                                    <p:set>
                                      <p:cBhvr>
                                        <p:cTn id="375" dur="1" fill="hold">
                                          <p:stCondLst>
                                            <p:cond delay="0"/>
                                          </p:stCondLst>
                                        </p:cTn>
                                        <p:tgtEl>
                                          <p:spTgt spid="113"/>
                                        </p:tgtEl>
                                        <p:attrNameLst>
                                          <p:attrName>style.visibility</p:attrName>
                                        </p:attrNameLst>
                                      </p:cBhvr>
                                      <p:to>
                                        <p:strVal val="visible"/>
                                      </p:to>
                                    </p:set>
                                    <p:anim calcmode="lin" valueType="num">
                                      <p:cBhvr>
                                        <p:cTn id="376" dur="500" fill="hold"/>
                                        <p:tgtEl>
                                          <p:spTgt spid="113"/>
                                        </p:tgtEl>
                                        <p:attrNameLst>
                                          <p:attrName>ppt_w</p:attrName>
                                        </p:attrNameLst>
                                      </p:cBhvr>
                                      <p:tavLst>
                                        <p:tav tm="0">
                                          <p:val>
                                            <p:fltVal val="0"/>
                                          </p:val>
                                        </p:tav>
                                        <p:tav tm="100000">
                                          <p:val>
                                            <p:strVal val="#ppt_w"/>
                                          </p:val>
                                        </p:tav>
                                      </p:tavLst>
                                    </p:anim>
                                    <p:anim calcmode="lin" valueType="num">
                                      <p:cBhvr>
                                        <p:cTn id="377" dur="500" fill="hold"/>
                                        <p:tgtEl>
                                          <p:spTgt spid="113"/>
                                        </p:tgtEl>
                                        <p:attrNameLst>
                                          <p:attrName>ppt_h</p:attrName>
                                        </p:attrNameLst>
                                      </p:cBhvr>
                                      <p:tavLst>
                                        <p:tav tm="0">
                                          <p:val>
                                            <p:fltVal val="0"/>
                                          </p:val>
                                        </p:tav>
                                        <p:tav tm="100000">
                                          <p:val>
                                            <p:strVal val="#ppt_h"/>
                                          </p:val>
                                        </p:tav>
                                      </p:tavLst>
                                    </p:anim>
                                    <p:animEffect transition="in" filter="fade">
                                      <p:cBhvr>
                                        <p:cTn id="378" dur="500"/>
                                        <p:tgtEl>
                                          <p:spTgt spid="113"/>
                                        </p:tgtEl>
                                      </p:cBhvr>
                                    </p:animEffect>
                                  </p:childTnLst>
                                </p:cTn>
                              </p:par>
                              <p:par>
                                <p:cTn id="379" presetID="53" presetClass="entr" presetSubtype="16" fill="hold" grpId="0" nodeType="withEffect">
                                  <p:stCondLst>
                                    <p:cond delay="0"/>
                                  </p:stCondLst>
                                  <p:childTnLst>
                                    <p:set>
                                      <p:cBhvr>
                                        <p:cTn id="380" dur="1" fill="hold">
                                          <p:stCondLst>
                                            <p:cond delay="0"/>
                                          </p:stCondLst>
                                        </p:cTn>
                                        <p:tgtEl>
                                          <p:spTgt spid="114"/>
                                        </p:tgtEl>
                                        <p:attrNameLst>
                                          <p:attrName>style.visibility</p:attrName>
                                        </p:attrNameLst>
                                      </p:cBhvr>
                                      <p:to>
                                        <p:strVal val="visible"/>
                                      </p:to>
                                    </p:set>
                                    <p:anim calcmode="lin" valueType="num">
                                      <p:cBhvr>
                                        <p:cTn id="381" dur="500" fill="hold"/>
                                        <p:tgtEl>
                                          <p:spTgt spid="114"/>
                                        </p:tgtEl>
                                        <p:attrNameLst>
                                          <p:attrName>ppt_w</p:attrName>
                                        </p:attrNameLst>
                                      </p:cBhvr>
                                      <p:tavLst>
                                        <p:tav tm="0">
                                          <p:val>
                                            <p:fltVal val="0"/>
                                          </p:val>
                                        </p:tav>
                                        <p:tav tm="100000">
                                          <p:val>
                                            <p:strVal val="#ppt_w"/>
                                          </p:val>
                                        </p:tav>
                                      </p:tavLst>
                                    </p:anim>
                                    <p:anim calcmode="lin" valueType="num">
                                      <p:cBhvr>
                                        <p:cTn id="382" dur="500" fill="hold"/>
                                        <p:tgtEl>
                                          <p:spTgt spid="114"/>
                                        </p:tgtEl>
                                        <p:attrNameLst>
                                          <p:attrName>ppt_h</p:attrName>
                                        </p:attrNameLst>
                                      </p:cBhvr>
                                      <p:tavLst>
                                        <p:tav tm="0">
                                          <p:val>
                                            <p:fltVal val="0"/>
                                          </p:val>
                                        </p:tav>
                                        <p:tav tm="100000">
                                          <p:val>
                                            <p:strVal val="#ppt_h"/>
                                          </p:val>
                                        </p:tav>
                                      </p:tavLst>
                                    </p:anim>
                                    <p:animEffect transition="in" filter="fade">
                                      <p:cBhvr>
                                        <p:cTn id="383" dur="500"/>
                                        <p:tgtEl>
                                          <p:spTgt spid="114"/>
                                        </p:tgtEl>
                                      </p:cBhvr>
                                    </p:animEffect>
                                  </p:childTnLst>
                                </p:cTn>
                              </p:par>
                              <p:par>
                                <p:cTn id="384" presetID="53" presetClass="entr" presetSubtype="16" fill="hold" grpId="0" nodeType="withEffect">
                                  <p:stCondLst>
                                    <p:cond delay="0"/>
                                  </p:stCondLst>
                                  <p:childTnLst>
                                    <p:set>
                                      <p:cBhvr>
                                        <p:cTn id="385" dur="1" fill="hold">
                                          <p:stCondLst>
                                            <p:cond delay="0"/>
                                          </p:stCondLst>
                                        </p:cTn>
                                        <p:tgtEl>
                                          <p:spTgt spid="115"/>
                                        </p:tgtEl>
                                        <p:attrNameLst>
                                          <p:attrName>style.visibility</p:attrName>
                                        </p:attrNameLst>
                                      </p:cBhvr>
                                      <p:to>
                                        <p:strVal val="visible"/>
                                      </p:to>
                                    </p:set>
                                    <p:anim calcmode="lin" valueType="num">
                                      <p:cBhvr>
                                        <p:cTn id="386" dur="500" fill="hold"/>
                                        <p:tgtEl>
                                          <p:spTgt spid="115"/>
                                        </p:tgtEl>
                                        <p:attrNameLst>
                                          <p:attrName>ppt_w</p:attrName>
                                        </p:attrNameLst>
                                      </p:cBhvr>
                                      <p:tavLst>
                                        <p:tav tm="0">
                                          <p:val>
                                            <p:fltVal val="0"/>
                                          </p:val>
                                        </p:tav>
                                        <p:tav tm="100000">
                                          <p:val>
                                            <p:strVal val="#ppt_w"/>
                                          </p:val>
                                        </p:tav>
                                      </p:tavLst>
                                    </p:anim>
                                    <p:anim calcmode="lin" valueType="num">
                                      <p:cBhvr>
                                        <p:cTn id="387" dur="500" fill="hold"/>
                                        <p:tgtEl>
                                          <p:spTgt spid="115"/>
                                        </p:tgtEl>
                                        <p:attrNameLst>
                                          <p:attrName>ppt_h</p:attrName>
                                        </p:attrNameLst>
                                      </p:cBhvr>
                                      <p:tavLst>
                                        <p:tav tm="0">
                                          <p:val>
                                            <p:fltVal val="0"/>
                                          </p:val>
                                        </p:tav>
                                        <p:tav tm="100000">
                                          <p:val>
                                            <p:strVal val="#ppt_h"/>
                                          </p:val>
                                        </p:tav>
                                      </p:tavLst>
                                    </p:anim>
                                    <p:animEffect transition="in" filter="fade">
                                      <p:cBhvr>
                                        <p:cTn id="388" dur="500"/>
                                        <p:tgtEl>
                                          <p:spTgt spid="115"/>
                                        </p:tgtEl>
                                      </p:cBhvr>
                                    </p:animEffect>
                                  </p:childTnLst>
                                </p:cTn>
                              </p:par>
                              <p:par>
                                <p:cTn id="389" presetID="53" presetClass="entr" presetSubtype="16" fill="hold" grpId="0" nodeType="withEffect">
                                  <p:stCondLst>
                                    <p:cond delay="0"/>
                                  </p:stCondLst>
                                  <p:childTnLst>
                                    <p:set>
                                      <p:cBhvr>
                                        <p:cTn id="390" dur="1" fill="hold">
                                          <p:stCondLst>
                                            <p:cond delay="0"/>
                                          </p:stCondLst>
                                        </p:cTn>
                                        <p:tgtEl>
                                          <p:spTgt spid="116"/>
                                        </p:tgtEl>
                                        <p:attrNameLst>
                                          <p:attrName>style.visibility</p:attrName>
                                        </p:attrNameLst>
                                      </p:cBhvr>
                                      <p:to>
                                        <p:strVal val="visible"/>
                                      </p:to>
                                    </p:set>
                                    <p:anim calcmode="lin" valueType="num">
                                      <p:cBhvr>
                                        <p:cTn id="391" dur="500" fill="hold"/>
                                        <p:tgtEl>
                                          <p:spTgt spid="116"/>
                                        </p:tgtEl>
                                        <p:attrNameLst>
                                          <p:attrName>ppt_w</p:attrName>
                                        </p:attrNameLst>
                                      </p:cBhvr>
                                      <p:tavLst>
                                        <p:tav tm="0">
                                          <p:val>
                                            <p:fltVal val="0"/>
                                          </p:val>
                                        </p:tav>
                                        <p:tav tm="100000">
                                          <p:val>
                                            <p:strVal val="#ppt_w"/>
                                          </p:val>
                                        </p:tav>
                                      </p:tavLst>
                                    </p:anim>
                                    <p:anim calcmode="lin" valueType="num">
                                      <p:cBhvr>
                                        <p:cTn id="392" dur="500" fill="hold"/>
                                        <p:tgtEl>
                                          <p:spTgt spid="116"/>
                                        </p:tgtEl>
                                        <p:attrNameLst>
                                          <p:attrName>ppt_h</p:attrName>
                                        </p:attrNameLst>
                                      </p:cBhvr>
                                      <p:tavLst>
                                        <p:tav tm="0">
                                          <p:val>
                                            <p:fltVal val="0"/>
                                          </p:val>
                                        </p:tav>
                                        <p:tav tm="100000">
                                          <p:val>
                                            <p:strVal val="#ppt_h"/>
                                          </p:val>
                                        </p:tav>
                                      </p:tavLst>
                                    </p:anim>
                                    <p:animEffect transition="in" filter="fade">
                                      <p:cBhvr>
                                        <p:cTn id="393" dur="500"/>
                                        <p:tgtEl>
                                          <p:spTgt spid="116"/>
                                        </p:tgtEl>
                                      </p:cBhvr>
                                    </p:animEffect>
                                  </p:childTnLst>
                                </p:cTn>
                              </p:par>
                              <p:par>
                                <p:cTn id="394" presetID="53" presetClass="entr" presetSubtype="16" fill="hold" grpId="0" nodeType="withEffect">
                                  <p:stCondLst>
                                    <p:cond delay="0"/>
                                  </p:stCondLst>
                                  <p:childTnLst>
                                    <p:set>
                                      <p:cBhvr>
                                        <p:cTn id="395" dur="1" fill="hold">
                                          <p:stCondLst>
                                            <p:cond delay="0"/>
                                          </p:stCondLst>
                                        </p:cTn>
                                        <p:tgtEl>
                                          <p:spTgt spid="117"/>
                                        </p:tgtEl>
                                        <p:attrNameLst>
                                          <p:attrName>style.visibility</p:attrName>
                                        </p:attrNameLst>
                                      </p:cBhvr>
                                      <p:to>
                                        <p:strVal val="visible"/>
                                      </p:to>
                                    </p:set>
                                    <p:anim calcmode="lin" valueType="num">
                                      <p:cBhvr>
                                        <p:cTn id="396" dur="500" fill="hold"/>
                                        <p:tgtEl>
                                          <p:spTgt spid="117"/>
                                        </p:tgtEl>
                                        <p:attrNameLst>
                                          <p:attrName>ppt_w</p:attrName>
                                        </p:attrNameLst>
                                      </p:cBhvr>
                                      <p:tavLst>
                                        <p:tav tm="0">
                                          <p:val>
                                            <p:fltVal val="0"/>
                                          </p:val>
                                        </p:tav>
                                        <p:tav tm="100000">
                                          <p:val>
                                            <p:strVal val="#ppt_w"/>
                                          </p:val>
                                        </p:tav>
                                      </p:tavLst>
                                    </p:anim>
                                    <p:anim calcmode="lin" valueType="num">
                                      <p:cBhvr>
                                        <p:cTn id="397" dur="500" fill="hold"/>
                                        <p:tgtEl>
                                          <p:spTgt spid="117"/>
                                        </p:tgtEl>
                                        <p:attrNameLst>
                                          <p:attrName>ppt_h</p:attrName>
                                        </p:attrNameLst>
                                      </p:cBhvr>
                                      <p:tavLst>
                                        <p:tav tm="0">
                                          <p:val>
                                            <p:fltVal val="0"/>
                                          </p:val>
                                        </p:tav>
                                        <p:tav tm="100000">
                                          <p:val>
                                            <p:strVal val="#ppt_h"/>
                                          </p:val>
                                        </p:tav>
                                      </p:tavLst>
                                    </p:anim>
                                    <p:animEffect transition="in" filter="fade">
                                      <p:cBhvr>
                                        <p:cTn id="398" dur="500"/>
                                        <p:tgtEl>
                                          <p:spTgt spid="117"/>
                                        </p:tgtEl>
                                      </p:cBhvr>
                                    </p:animEffect>
                                  </p:childTnLst>
                                </p:cTn>
                              </p:par>
                              <p:par>
                                <p:cTn id="399" presetID="53" presetClass="entr" presetSubtype="16" fill="hold" grpId="0" nodeType="withEffect">
                                  <p:stCondLst>
                                    <p:cond delay="0"/>
                                  </p:stCondLst>
                                  <p:childTnLst>
                                    <p:set>
                                      <p:cBhvr>
                                        <p:cTn id="400" dur="1" fill="hold">
                                          <p:stCondLst>
                                            <p:cond delay="0"/>
                                          </p:stCondLst>
                                        </p:cTn>
                                        <p:tgtEl>
                                          <p:spTgt spid="15380"/>
                                        </p:tgtEl>
                                        <p:attrNameLst>
                                          <p:attrName>style.visibility</p:attrName>
                                        </p:attrNameLst>
                                      </p:cBhvr>
                                      <p:to>
                                        <p:strVal val="visible"/>
                                      </p:to>
                                    </p:set>
                                    <p:anim calcmode="lin" valueType="num">
                                      <p:cBhvr>
                                        <p:cTn id="401" dur="500" fill="hold"/>
                                        <p:tgtEl>
                                          <p:spTgt spid="15380"/>
                                        </p:tgtEl>
                                        <p:attrNameLst>
                                          <p:attrName>ppt_w</p:attrName>
                                        </p:attrNameLst>
                                      </p:cBhvr>
                                      <p:tavLst>
                                        <p:tav tm="0">
                                          <p:val>
                                            <p:fltVal val="0"/>
                                          </p:val>
                                        </p:tav>
                                        <p:tav tm="100000">
                                          <p:val>
                                            <p:strVal val="#ppt_w"/>
                                          </p:val>
                                        </p:tav>
                                      </p:tavLst>
                                    </p:anim>
                                    <p:anim calcmode="lin" valueType="num">
                                      <p:cBhvr>
                                        <p:cTn id="402" dur="500" fill="hold"/>
                                        <p:tgtEl>
                                          <p:spTgt spid="15380"/>
                                        </p:tgtEl>
                                        <p:attrNameLst>
                                          <p:attrName>ppt_h</p:attrName>
                                        </p:attrNameLst>
                                      </p:cBhvr>
                                      <p:tavLst>
                                        <p:tav tm="0">
                                          <p:val>
                                            <p:fltVal val="0"/>
                                          </p:val>
                                        </p:tav>
                                        <p:tav tm="100000">
                                          <p:val>
                                            <p:strVal val="#ppt_h"/>
                                          </p:val>
                                        </p:tav>
                                      </p:tavLst>
                                    </p:anim>
                                    <p:animEffect transition="in" filter="fade">
                                      <p:cBhvr>
                                        <p:cTn id="403" dur="500"/>
                                        <p:tgtEl>
                                          <p:spTgt spid="15380"/>
                                        </p:tgtEl>
                                      </p:cBhvr>
                                    </p:animEffect>
                                  </p:childTnLst>
                                </p:cTn>
                              </p:par>
                              <p:par>
                                <p:cTn id="404" presetID="53" presetClass="entr" presetSubtype="16" fill="hold" nodeType="withEffect">
                                  <p:stCondLst>
                                    <p:cond delay="0"/>
                                  </p:stCondLst>
                                  <p:childTnLst>
                                    <p:set>
                                      <p:cBhvr>
                                        <p:cTn id="405" dur="1" fill="hold">
                                          <p:stCondLst>
                                            <p:cond delay="0"/>
                                          </p:stCondLst>
                                        </p:cTn>
                                        <p:tgtEl>
                                          <p:spTgt spid="100"/>
                                        </p:tgtEl>
                                        <p:attrNameLst>
                                          <p:attrName>style.visibility</p:attrName>
                                        </p:attrNameLst>
                                      </p:cBhvr>
                                      <p:to>
                                        <p:strVal val="visible"/>
                                      </p:to>
                                    </p:set>
                                    <p:anim calcmode="lin" valueType="num">
                                      <p:cBhvr>
                                        <p:cTn id="406" dur="500" fill="hold"/>
                                        <p:tgtEl>
                                          <p:spTgt spid="100"/>
                                        </p:tgtEl>
                                        <p:attrNameLst>
                                          <p:attrName>ppt_w</p:attrName>
                                        </p:attrNameLst>
                                      </p:cBhvr>
                                      <p:tavLst>
                                        <p:tav tm="0">
                                          <p:val>
                                            <p:fltVal val="0"/>
                                          </p:val>
                                        </p:tav>
                                        <p:tav tm="100000">
                                          <p:val>
                                            <p:strVal val="#ppt_w"/>
                                          </p:val>
                                        </p:tav>
                                      </p:tavLst>
                                    </p:anim>
                                    <p:anim calcmode="lin" valueType="num">
                                      <p:cBhvr>
                                        <p:cTn id="407" dur="500" fill="hold"/>
                                        <p:tgtEl>
                                          <p:spTgt spid="100"/>
                                        </p:tgtEl>
                                        <p:attrNameLst>
                                          <p:attrName>ppt_h</p:attrName>
                                        </p:attrNameLst>
                                      </p:cBhvr>
                                      <p:tavLst>
                                        <p:tav tm="0">
                                          <p:val>
                                            <p:fltVal val="0"/>
                                          </p:val>
                                        </p:tav>
                                        <p:tav tm="100000">
                                          <p:val>
                                            <p:strVal val="#ppt_h"/>
                                          </p:val>
                                        </p:tav>
                                      </p:tavLst>
                                    </p:anim>
                                    <p:animEffect transition="in" filter="fade">
                                      <p:cBhvr>
                                        <p:cTn id="408"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14" grpId="0" animBg="1"/>
      <p:bldP spid="15417" grpId="0" animBg="1"/>
      <p:bldP spid="15418" grpId="0" animBg="1"/>
      <p:bldP spid="15419" grpId="0" animBg="1"/>
      <p:bldP spid="15420" grpId="0" animBg="1"/>
      <p:bldP spid="15421" grpId="0" animBg="1"/>
      <p:bldP spid="15422" grpId="0" animBg="1"/>
      <p:bldP spid="15423" grpId="0" animBg="1"/>
      <p:bldP spid="15424" grpId="0" animBg="1"/>
      <p:bldP spid="15425" grpId="0" animBg="1"/>
      <p:bldP spid="15426" grpId="0" animBg="1"/>
      <p:bldP spid="15427" grpId="0" animBg="1"/>
      <p:bldP spid="15428" grpId="0" animBg="1"/>
      <p:bldP spid="15429" grpId="0" animBg="1"/>
      <p:bldP spid="15430" grpId="0" animBg="1"/>
      <p:bldP spid="15431" grpId="0" animBg="1"/>
      <p:bldP spid="15432" grpId="0" animBg="1"/>
      <p:bldP spid="15433" grpId="0" animBg="1"/>
      <p:bldP spid="15434" grpId="0"/>
      <p:bldP spid="15435" grpId="0"/>
      <p:bldP spid="15441" grpId="0" animBg="1"/>
      <p:bldP spid="15442" grpId="0" animBg="1"/>
      <p:bldP spid="15443" grpId="0" animBg="1"/>
      <p:bldP spid="15444" grpId="0" animBg="1"/>
      <p:bldP spid="15445" grpId="0" animBg="1"/>
      <p:bldP spid="15446" grpId="0" animBg="1"/>
      <p:bldP spid="15448" grpId="0" animBg="1"/>
      <p:bldP spid="15449" grpId="0" animBg="1"/>
      <p:bldP spid="15416" grpId="0" animBg="1"/>
      <p:bldP spid="15381" grpId="0" animBg="1"/>
      <p:bldP spid="15382" grpId="0" animBg="1"/>
      <p:bldP spid="15383" grpId="0" animBg="1"/>
      <p:bldP spid="15384" grpId="0" animBg="1"/>
      <p:bldP spid="15385" grpId="0" animBg="1"/>
      <p:bldP spid="15386" grpId="0" animBg="1"/>
      <p:bldP spid="15387" grpId="0" animBg="1"/>
      <p:bldP spid="15388" grpId="0" animBg="1"/>
      <p:bldP spid="15389" grpId="0" animBg="1"/>
      <p:bldP spid="15390" grpId="0" animBg="1"/>
      <p:bldP spid="15391" grpId="0" animBg="1"/>
      <p:bldP spid="15392" grpId="0" animBg="1"/>
      <p:bldP spid="15393" grpId="0" animBg="1"/>
      <p:bldP spid="15394" grpId="0" animBg="1"/>
      <p:bldP spid="15395" grpId="0" animBg="1"/>
      <p:bldP spid="15396" grpId="0" animBg="1"/>
      <p:bldP spid="15397" grpId="0" animBg="1"/>
      <p:bldP spid="15398" grpId="0"/>
      <p:bldP spid="15399" grpId="0"/>
      <p:bldP spid="15405" grpId="0" animBg="1"/>
      <p:bldP spid="15406" grpId="0" animBg="1"/>
      <p:bldP spid="15407" grpId="0" animBg="1"/>
      <p:bldP spid="15408" grpId="0" animBg="1"/>
      <p:bldP spid="15409" grpId="0" animBg="1"/>
      <p:bldP spid="15410" grpId="0" animBg="1"/>
      <p:bldP spid="15412" grpId="0" animBg="1"/>
      <p:bldP spid="15413" grpId="0" animBg="1"/>
      <p:bldP spid="15379" grpId="0" animBg="1"/>
      <p:bldP spid="15380" grpId="0" animBg="1"/>
      <p:bldP spid="15376" grpId="0" animBg="1"/>
      <p:bldP spid="15377" grpId="0" animBg="1"/>
      <p:bldP spid="15374" grpId="0" animBg="1"/>
      <p:bldP spid="15375" grpId="0" animBg="1"/>
      <p:bldP spid="15372" grpId="0" animBg="1"/>
      <p:bldP spid="15373" grpId="0" animBg="1"/>
      <p:bldP spid="96" grpId="0"/>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9"/>
          <p:cNvSpPr>
            <a:spLocks noGrp="1" noChangeArrowheads="1"/>
          </p:cNvSpPr>
          <p:nvPr>
            <p:ph type="title"/>
          </p:nvPr>
        </p:nvSpPr>
        <p:spPr>
          <a:xfrm>
            <a:off x="457200" y="-27384"/>
            <a:ext cx="8229600" cy="720080"/>
          </a:xfrm>
        </p:spPr>
        <p:txBody>
          <a:bodyPr>
            <a:normAutofit/>
          </a:bodyPr>
          <a:lstStyle/>
          <a:p>
            <a:r>
              <a:rPr lang="en-GB" sz="3600" b="1" dirty="0" smtClean="0"/>
              <a:t>Eco-aware design: the strategy (2)</a:t>
            </a:r>
          </a:p>
        </p:txBody>
      </p:sp>
      <p:sp>
        <p:nvSpPr>
          <p:cNvPr id="16394" name="Line 15"/>
          <p:cNvSpPr>
            <a:spLocks noChangeShapeType="1"/>
          </p:cNvSpPr>
          <p:nvPr/>
        </p:nvSpPr>
        <p:spPr bwMode="auto">
          <a:xfrm>
            <a:off x="5353050" y="3800475"/>
            <a:ext cx="0" cy="5429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spAutoFit/>
          </a:bodyPr>
          <a:lstStyle/>
          <a:p>
            <a:endParaRPr lang="fr-FR"/>
          </a:p>
        </p:txBody>
      </p:sp>
      <p:sp>
        <p:nvSpPr>
          <p:cNvPr id="16443" name="Rectangle 3"/>
          <p:cNvSpPr>
            <a:spLocks noChangeArrowheads="1"/>
          </p:cNvSpPr>
          <p:nvPr/>
        </p:nvSpPr>
        <p:spPr bwMode="auto">
          <a:xfrm>
            <a:off x="2981325" y="2227263"/>
            <a:ext cx="3581400" cy="25527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44" name="Line 4"/>
          <p:cNvSpPr>
            <a:spLocks noChangeShapeType="1"/>
          </p:cNvSpPr>
          <p:nvPr/>
        </p:nvSpPr>
        <p:spPr bwMode="auto">
          <a:xfrm>
            <a:off x="2987675" y="3922713"/>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45" name="Line 5"/>
          <p:cNvSpPr>
            <a:spLocks noChangeShapeType="1"/>
          </p:cNvSpPr>
          <p:nvPr/>
        </p:nvSpPr>
        <p:spPr bwMode="auto">
          <a:xfrm>
            <a:off x="2987675" y="413543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46" name="Line 6"/>
          <p:cNvSpPr>
            <a:spLocks noChangeShapeType="1"/>
          </p:cNvSpPr>
          <p:nvPr/>
        </p:nvSpPr>
        <p:spPr bwMode="auto">
          <a:xfrm>
            <a:off x="2987675" y="4346575"/>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47" name="Line 7"/>
          <p:cNvSpPr>
            <a:spLocks noChangeShapeType="1"/>
          </p:cNvSpPr>
          <p:nvPr/>
        </p:nvSpPr>
        <p:spPr bwMode="auto">
          <a:xfrm>
            <a:off x="2987675" y="4559300"/>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48" name="Line 8"/>
          <p:cNvSpPr>
            <a:spLocks noChangeShapeType="1"/>
          </p:cNvSpPr>
          <p:nvPr/>
        </p:nvSpPr>
        <p:spPr bwMode="auto">
          <a:xfrm>
            <a:off x="2987675" y="3711575"/>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49" name="Line 9"/>
          <p:cNvSpPr>
            <a:spLocks noChangeShapeType="1"/>
          </p:cNvSpPr>
          <p:nvPr/>
        </p:nvSpPr>
        <p:spPr bwMode="auto">
          <a:xfrm>
            <a:off x="2987675" y="307498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50" name="Line 10"/>
          <p:cNvSpPr>
            <a:spLocks noChangeShapeType="1"/>
          </p:cNvSpPr>
          <p:nvPr/>
        </p:nvSpPr>
        <p:spPr bwMode="auto">
          <a:xfrm>
            <a:off x="2987675" y="2863850"/>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51" name="Line 11"/>
          <p:cNvSpPr>
            <a:spLocks noChangeShapeType="1"/>
          </p:cNvSpPr>
          <p:nvPr/>
        </p:nvSpPr>
        <p:spPr bwMode="auto">
          <a:xfrm>
            <a:off x="2987675" y="2651125"/>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52" name="Line 12"/>
          <p:cNvSpPr>
            <a:spLocks noChangeShapeType="1"/>
          </p:cNvSpPr>
          <p:nvPr/>
        </p:nvSpPr>
        <p:spPr bwMode="auto">
          <a:xfrm>
            <a:off x="2987675" y="2439988"/>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53" name="Line 13"/>
          <p:cNvSpPr>
            <a:spLocks noChangeShapeType="1"/>
          </p:cNvSpPr>
          <p:nvPr/>
        </p:nvSpPr>
        <p:spPr bwMode="auto">
          <a:xfrm>
            <a:off x="2987675" y="3287713"/>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54" name="Line 14"/>
          <p:cNvSpPr>
            <a:spLocks noChangeShapeType="1"/>
          </p:cNvSpPr>
          <p:nvPr/>
        </p:nvSpPr>
        <p:spPr bwMode="auto">
          <a:xfrm>
            <a:off x="2987675" y="3498850"/>
            <a:ext cx="3571875"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55" name="Line 15"/>
          <p:cNvSpPr>
            <a:spLocks noChangeShapeType="1"/>
          </p:cNvSpPr>
          <p:nvPr/>
        </p:nvSpPr>
        <p:spPr bwMode="auto">
          <a:xfrm flipV="1">
            <a:off x="3495675" y="22399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56" name="Line 16"/>
          <p:cNvSpPr>
            <a:spLocks noChangeShapeType="1"/>
          </p:cNvSpPr>
          <p:nvPr/>
        </p:nvSpPr>
        <p:spPr bwMode="auto">
          <a:xfrm flipV="1">
            <a:off x="4006850" y="22399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57" name="Line 17"/>
          <p:cNvSpPr>
            <a:spLocks noChangeShapeType="1"/>
          </p:cNvSpPr>
          <p:nvPr/>
        </p:nvSpPr>
        <p:spPr bwMode="auto">
          <a:xfrm flipV="1">
            <a:off x="4518025" y="22399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58" name="Line 18"/>
          <p:cNvSpPr>
            <a:spLocks noChangeShapeType="1"/>
          </p:cNvSpPr>
          <p:nvPr/>
        </p:nvSpPr>
        <p:spPr bwMode="auto">
          <a:xfrm flipV="1">
            <a:off x="5029200" y="22399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59" name="Line 19"/>
          <p:cNvSpPr>
            <a:spLocks noChangeShapeType="1"/>
          </p:cNvSpPr>
          <p:nvPr/>
        </p:nvSpPr>
        <p:spPr bwMode="auto">
          <a:xfrm flipV="1">
            <a:off x="5540375" y="22399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60" name="Text Box 20"/>
          <p:cNvSpPr txBox="1">
            <a:spLocks noChangeArrowheads="1"/>
          </p:cNvSpPr>
          <p:nvPr/>
        </p:nvSpPr>
        <p:spPr bwMode="auto">
          <a:xfrm>
            <a:off x="2584450" y="2124075"/>
            <a:ext cx="43656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155000"/>
              </a:spcAft>
              <a:buClr>
                <a:srgbClr val="009B9B"/>
              </a:buClr>
              <a:buSzPct val="80000"/>
              <a:buFont typeface="Wingdings" pitchFamily="2" charset="2"/>
              <a:buNone/>
            </a:pPr>
            <a:r>
              <a:rPr lang="en-GB" sz="1000" b="1"/>
              <a:t>600</a:t>
            </a:r>
          </a:p>
          <a:p>
            <a:pPr algn="r">
              <a:spcBef>
                <a:spcPct val="20000"/>
              </a:spcBef>
              <a:spcAft>
                <a:spcPct val="155000"/>
              </a:spcAft>
              <a:buClr>
                <a:srgbClr val="009B9B"/>
              </a:buClr>
              <a:buSzPct val="80000"/>
              <a:buFont typeface="Wingdings" pitchFamily="2" charset="2"/>
              <a:buNone/>
            </a:pPr>
            <a:r>
              <a:rPr lang="en-GB" sz="1000" b="1"/>
              <a:t> 400</a:t>
            </a:r>
          </a:p>
          <a:p>
            <a:pPr algn="r">
              <a:spcBef>
                <a:spcPct val="20000"/>
              </a:spcBef>
              <a:spcAft>
                <a:spcPct val="155000"/>
              </a:spcAft>
              <a:buClr>
                <a:srgbClr val="009B9B"/>
              </a:buClr>
              <a:buSzPct val="80000"/>
              <a:buFont typeface="Wingdings" pitchFamily="2" charset="2"/>
              <a:buNone/>
            </a:pPr>
            <a:r>
              <a:rPr lang="en-GB" sz="1000" b="1"/>
              <a:t> 300</a:t>
            </a:r>
          </a:p>
          <a:p>
            <a:pPr algn="r">
              <a:spcBef>
                <a:spcPct val="20000"/>
              </a:spcBef>
              <a:spcAft>
                <a:spcPct val="155000"/>
              </a:spcAft>
              <a:buClr>
                <a:srgbClr val="009B9B"/>
              </a:buClr>
              <a:buSzPct val="80000"/>
              <a:buFont typeface="Wingdings" pitchFamily="2" charset="2"/>
              <a:buNone/>
            </a:pPr>
            <a:r>
              <a:rPr lang="en-GB" sz="1000" b="1"/>
              <a:t> 200</a:t>
            </a:r>
          </a:p>
          <a:p>
            <a:pPr algn="r">
              <a:spcBef>
                <a:spcPct val="20000"/>
              </a:spcBef>
              <a:spcAft>
                <a:spcPct val="155000"/>
              </a:spcAft>
              <a:buClr>
                <a:srgbClr val="009B9B"/>
              </a:buClr>
              <a:buSzPct val="80000"/>
              <a:buFont typeface="Wingdings" pitchFamily="2" charset="2"/>
              <a:buNone/>
            </a:pPr>
            <a:r>
              <a:rPr lang="en-GB" sz="1000" b="1"/>
              <a:t> 100</a:t>
            </a:r>
          </a:p>
          <a:p>
            <a:pPr algn="r">
              <a:spcBef>
                <a:spcPct val="20000"/>
              </a:spcBef>
              <a:spcAft>
                <a:spcPct val="155000"/>
              </a:spcAft>
              <a:buClr>
                <a:srgbClr val="009B9B"/>
              </a:buClr>
              <a:buSzPct val="80000"/>
              <a:buFont typeface="Wingdings" pitchFamily="2" charset="2"/>
              <a:buNone/>
            </a:pPr>
            <a:r>
              <a:rPr lang="en-GB" sz="1000" b="1"/>
              <a:t>    0</a:t>
            </a:r>
          </a:p>
          <a:p>
            <a:pPr algn="r">
              <a:spcBef>
                <a:spcPct val="20000"/>
              </a:spcBef>
              <a:spcAft>
                <a:spcPct val="155000"/>
              </a:spcAft>
              <a:buClr>
                <a:srgbClr val="009B9B"/>
              </a:buClr>
              <a:buSzPct val="80000"/>
              <a:buFont typeface="Wingdings" pitchFamily="2" charset="2"/>
              <a:buNone/>
            </a:pPr>
            <a:r>
              <a:rPr lang="en-GB" sz="1000" b="1"/>
              <a:t>-100</a:t>
            </a:r>
          </a:p>
        </p:txBody>
      </p:sp>
      <p:sp>
        <p:nvSpPr>
          <p:cNvPr id="16461" name="Text Box 21"/>
          <p:cNvSpPr txBox="1">
            <a:spLocks noChangeArrowheads="1"/>
          </p:cNvSpPr>
          <p:nvPr/>
        </p:nvSpPr>
        <p:spPr bwMode="auto">
          <a:xfrm rot="16200000">
            <a:off x="1951383" y="3386237"/>
            <a:ext cx="12089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dirty="0" err="1" smtClean="0"/>
              <a:t>Energie</a:t>
            </a:r>
            <a:r>
              <a:rPr lang="en-GB" sz="1400" dirty="0" smtClean="0"/>
              <a:t> </a:t>
            </a:r>
            <a:r>
              <a:rPr lang="en-GB" sz="1400" dirty="0"/>
              <a:t>(MJ)</a:t>
            </a:r>
          </a:p>
        </p:txBody>
      </p:sp>
      <p:sp>
        <p:nvSpPr>
          <p:cNvPr id="16467" name="Rectangle 27"/>
          <p:cNvSpPr>
            <a:spLocks noChangeArrowheads="1"/>
          </p:cNvSpPr>
          <p:nvPr/>
        </p:nvSpPr>
        <p:spPr bwMode="auto">
          <a:xfrm>
            <a:off x="3883025" y="3951288"/>
            <a:ext cx="257175" cy="40005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68" name="Rectangle 28"/>
          <p:cNvSpPr>
            <a:spLocks noChangeArrowheads="1"/>
          </p:cNvSpPr>
          <p:nvPr/>
        </p:nvSpPr>
        <p:spPr bwMode="auto">
          <a:xfrm>
            <a:off x="4371975" y="4132263"/>
            <a:ext cx="257175" cy="219075"/>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69" name="Rectangle 29"/>
          <p:cNvSpPr>
            <a:spLocks noChangeArrowheads="1"/>
          </p:cNvSpPr>
          <p:nvPr/>
        </p:nvSpPr>
        <p:spPr bwMode="auto">
          <a:xfrm>
            <a:off x="4895850" y="2665413"/>
            <a:ext cx="257175" cy="1685925"/>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70" name="Rectangle 30"/>
          <p:cNvSpPr>
            <a:spLocks noChangeArrowheads="1"/>
          </p:cNvSpPr>
          <p:nvPr/>
        </p:nvSpPr>
        <p:spPr bwMode="auto">
          <a:xfrm>
            <a:off x="5407025" y="4305300"/>
            <a:ext cx="257175" cy="42863"/>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71" name="Rectangle 31"/>
          <p:cNvSpPr>
            <a:spLocks noChangeArrowheads="1"/>
          </p:cNvSpPr>
          <p:nvPr/>
        </p:nvSpPr>
        <p:spPr bwMode="auto">
          <a:xfrm>
            <a:off x="3352800" y="3065463"/>
            <a:ext cx="257175" cy="1285875"/>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72" name="Line 32"/>
          <p:cNvSpPr>
            <a:spLocks noChangeShapeType="1"/>
          </p:cNvSpPr>
          <p:nvPr/>
        </p:nvSpPr>
        <p:spPr bwMode="auto">
          <a:xfrm flipV="1">
            <a:off x="6051550" y="2239963"/>
            <a:ext cx="0" cy="2543175"/>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74" name="Rectangle 34" descr="Wide downward diagonal"/>
          <p:cNvSpPr>
            <a:spLocks noChangeArrowheads="1"/>
          </p:cNvSpPr>
          <p:nvPr/>
        </p:nvSpPr>
        <p:spPr bwMode="auto">
          <a:xfrm>
            <a:off x="5915025" y="4351338"/>
            <a:ext cx="257175" cy="209550"/>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75" name="Line 35"/>
          <p:cNvSpPr>
            <a:spLocks noChangeShapeType="1"/>
          </p:cNvSpPr>
          <p:nvPr/>
        </p:nvSpPr>
        <p:spPr bwMode="auto">
          <a:xfrm>
            <a:off x="2971800" y="4351338"/>
            <a:ext cx="3581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42" name="Text Box 27"/>
          <p:cNvSpPr txBox="1">
            <a:spLocks noChangeArrowheads="1"/>
          </p:cNvSpPr>
          <p:nvPr/>
        </p:nvSpPr>
        <p:spPr bwMode="auto">
          <a:xfrm>
            <a:off x="179512" y="2564904"/>
            <a:ext cx="217880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400" b="1" i="1" smtClean="0"/>
              <a:t>Utiliser l’éco-audit </a:t>
            </a:r>
            <a:br>
              <a:rPr lang="fr-FR" sz="1400" b="1" i="1" smtClean="0"/>
            </a:br>
            <a:r>
              <a:rPr lang="fr-FR" sz="1400" b="1" i="1" smtClean="0"/>
              <a:t>pour identifier les</a:t>
            </a:r>
            <a:br>
              <a:rPr lang="fr-FR" sz="1400" b="1" i="1" smtClean="0"/>
            </a:br>
            <a:r>
              <a:rPr lang="fr-FR" sz="1400" b="1" i="1" smtClean="0">
                <a:solidFill>
                  <a:srgbClr val="CC0000"/>
                </a:solidFill>
              </a:rPr>
              <a:t>objectifs de conception</a:t>
            </a:r>
            <a:endParaRPr lang="fr-FR" sz="1400" b="1" i="1">
              <a:solidFill>
                <a:srgbClr val="CC0000"/>
              </a:solidFill>
            </a:endParaRPr>
          </a:p>
        </p:txBody>
      </p:sp>
      <p:grpSp>
        <p:nvGrpSpPr>
          <p:cNvPr id="16433" name="Group 95"/>
          <p:cNvGrpSpPr>
            <a:grpSpLocks/>
          </p:cNvGrpSpPr>
          <p:nvPr/>
        </p:nvGrpSpPr>
        <p:grpSpPr bwMode="auto">
          <a:xfrm>
            <a:off x="476250" y="4419600"/>
            <a:ext cx="3019425" cy="2108200"/>
            <a:chOff x="300" y="2784"/>
            <a:chExt cx="1902" cy="1328"/>
          </a:xfrm>
        </p:grpSpPr>
        <p:grpSp>
          <p:nvGrpSpPr>
            <p:cNvPr id="16435" name="Group 80"/>
            <p:cNvGrpSpPr>
              <a:grpSpLocks/>
            </p:cNvGrpSpPr>
            <p:nvPr/>
          </p:nvGrpSpPr>
          <p:grpSpPr bwMode="auto">
            <a:xfrm>
              <a:off x="750" y="2784"/>
              <a:ext cx="1452" cy="528"/>
              <a:chOff x="606" y="1980"/>
              <a:chExt cx="2160" cy="576"/>
            </a:xfrm>
          </p:grpSpPr>
          <p:sp>
            <p:nvSpPr>
              <p:cNvPr id="16438" name="Line 24"/>
              <p:cNvSpPr>
                <a:spLocks noChangeShapeType="1"/>
              </p:cNvSpPr>
              <p:nvPr/>
            </p:nvSpPr>
            <p:spPr bwMode="auto">
              <a:xfrm>
                <a:off x="606" y="2181"/>
                <a:ext cx="2160" cy="0"/>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nchor="ctr">
                <a:spAutoFit/>
              </a:bodyPr>
              <a:lstStyle/>
              <a:p>
                <a:endParaRPr lang="fr-FR"/>
              </a:p>
            </p:txBody>
          </p:sp>
          <p:sp>
            <p:nvSpPr>
              <p:cNvPr id="16439" name="Line 25"/>
              <p:cNvSpPr>
                <a:spLocks noChangeShapeType="1"/>
              </p:cNvSpPr>
              <p:nvPr/>
            </p:nvSpPr>
            <p:spPr bwMode="auto">
              <a:xfrm>
                <a:off x="612" y="2181"/>
                <a:ext cx="0" cy="375"/>
              </a:xfrm>
              <a:prstGeom prst="line">
                <a:avLst/>
              </a:prstGeom>
              <a:noFill/>
              <a:ln w="38100">
                <a:solidFill>
                  <a:srgbClr val="336600"/>
                </a:solidFill>
                <a:round/>
                <a:headEnd/>
                <a:tailEnd type="triangle" w="med" len="lg"/>
              </a:ln>
              <a:extLst>
                <a:ext uri="{909E8E84-426E-40DD-AFC4-6F175D3DCCD1}">
                  <a14:hiddenFill xmlns:a14="http://schemas.microsoft.com/office/drawing/2010/main">
                    <a:noFill/>
                  </a14:hiddenFill>
                </a:ext>
              </a:extLst>
            </p:spPr>
            <p:txBody>
              <a:bodyPr anchor="ctr">
                <a:spAutoFit/>
              </a:bodyPr>
              <a:lstStyle/>
              <a:p>
                <a:endParaRPr lang="fr-FR"/>
              </a:p>
            </p:txBody>
          </p:sp>
          <p:sp>
            <p:nvSpPr>
              <p:cNvPr id="16440" name="Line 26"/>
              <p:cNvSpPr>
                <a:spLocks noChangeShapeType="1"/>
              </p:cNvSpPr>
              <p:nvPr/>
            </p:nvSpPr>
            <p:spPr bwMode="auto">
              <a:xfrm>
                <a:off x="2760" y="1980"/>
                <a:ext cx="0" cy="195"/>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nchor="ctr">
                <a:spAutoFit/>
              </a:bodyPr>
              <a:lstStyle/>
              <a:p>
                <a:endParaRPr lang="fr-FR"/>
              </a:p>
            </p:txBody>
          </p:sp>
        </p:grpSp>
        <p:sp>
          <p:nvSpPr>
            <p:cNvPr id="16436" name="Text Box 21"/>
            <p:cNvSpPr txBox="1">
              <a:spLocks noChangeArrowheads="1"/>
            </p:cNvSpPr>
            <p:nvPr/>
          </p:nvSpPr>
          <p:spPr bwMode="auto">
            <a:xfrm>
              <a:off x="300" y="3459"/>
              <a:ext cx="1034" cy="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Aft>
                  <a:spcPct val="30000"/>
                </a:spcAft>
                <a:buClr>
                  <a:srgbClr val="009B9B"/>
                </a:buClr>
                <a:buSzPct val="80000"/>
                <a:buFont typeface="Wingdings" pitchFamily="2" charset="2"/>
                <a:buNone/>
              </a:pPr>
              <a:r>
                <a:rPr lang="en-US" sz="1200" b="1" dirty="0"/>
                <a:t> </a:t>
              </a:r>
              <a:r>
                <a:rPr lang="en-US" sz="1200" b="1" dirty="0" err="1" smtClean="0">
                  <a:solidFill>
                    <a:schemeClr val="accent1"/>
                  </a:solidFill>
                </a:rPr>
                <a:t>Minimiser</a:t>
              </a:r>
              <a:r>
                <a:rPr lang="en-US" sz="1200" b="1" dirty="0" smtClean="0">
                  <a:solidFill>
                    <a:schemeClr val="accent1"/>
                  </a:solidFill>
                </a:rPr>
                <a:t>:</a:t>
              </a:r>
              <a:r>
                <a:rPr lang="en-US" sz="1400" b="1" dirty="0" smtClean="0"/>
                <a:t> </a:t>
              </a:r>
              <a:endParaRPr lang="en-US" sz="1400" b="1" dirty="0"/>
            </a:p>
            <a:p>
              <a:pPr>
                <a:spcAft>
                  <a:spcPct val="30000"/>
                </a:spcAft>
                <a:buClr>
                  <a:schemeClr val="tx1"/>
                </a:buClr>
                <a:buSzPct val="105000"/>
                <a:buFontTx/>
                <a:buChar char="•"/>
              </a:pPr>
              <a:r>
                <a:rPr lang="fr-FR" sz="1200" b="1" dirty="0" smtClean="0"/>
                <a:t> les matériaux</a:t>
              </a:r>
            </a:p>
            <a:p>
              <a:pPr>
                <a:spcAft>
                  <a:spcPct val="30000"/>
                </a:spcAft>
                <a:buClr>
                  <a:schemeClr val="tx1"/>
                </a:buClr>
                <a:buSzPct val="105000"/>
                <a:buFontTx/>
                <a:buChar char="•"/>
              </a:pPr>
              <a:r>
                <a:rPr lang="fr-FR" sz="1200" b="1" dirty="0" smtClean="0"/>
                <a:t> l’énergie grise</a:t>
              </a:r>
            </a:p>
            <a:p>
              <a:pPr>
                <a:spcAft>
                  <a:spcPct val="30000"/>
                </a:spcAft>
                <a:buClr>
                  <a:schemeClr val="tx1"/>
                </a:buClr>
                <a:buSzPct val="105000"/>
                <a:buFontTx/>
                <a:buChar char="•"/>
              </a:pPr>
              <a:r>
                <a:rPr lang="fr-FR" sz="1200" b="1" dirty="0" smtClean="0"/>
                <a:t> CO2 / kg</a:t>
              </a:r>
            </a:p>
          </p:txBody>
        </p:sp>
        <p:sp>
          <p:nvSpPr>
            <p:cNvPr id="16437" name="Text Box 22"/>
            <p:cNvSpPr txBox="1">
              <a:spLocks noChangeArrowheads="1"/>
            </p:cNvSpPr>
            <p:nvPr/>
          </p:nvSpPr>
          <p:spPr bwMode="auto">
            <a:xfrm>
              <a:off x="410" y="3321"/>
              <a:ext cx="642"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en-US" sz="1400" b="1" dirty="0" err="1" smtClean="0"/>
                <a:t>Matériaux</a:t>
              </a:r>
              <a:endParaRPr lang="en-US" sz="1400" b="1" dirty="0"/>
            </a:p>
          </p:txBody>
        </p:sp>
      </p:grpSp>
      <p:sp>
        <p:nvSpPr>
          <p:cNvPr id="16434" name="AutoShape 89"/>
          <p:cNvSpPr>
            <a:spLocks noChangeArrowheads="1"/>
          </p:cNvSpPr>
          <p:nvPr/>
        </p:nvSpPr>
        <p:spPr bwMode="auto">
          <a:xfrm>
            <a:off x="438150" y="5286375"/>
            <a:ext cx="1504950" cy="1295400"/>
          </a:xfrm>
          <a:prstGeom prst="roundRect">
            <a:avLst>
              <a:gd name="adj" fmla="val 5023"/>
            </a:avLst>
          </a:prstGeom>
          <a:noFill/>
          <a:ln w="19050">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26" name="Text Box 52"/>
          <p:cNvSpPr txBox="1">
            <a:spLocks noChangeArrowheads="1"/>
          </p:cNvSpPr>
          <p:nvPr/>
        </p:nvSpPr>
        <p:spPr bwMode="auto">
          <a:xfrm>
            <a:off x="2363788" y="5538788"/>
            <a:ext cx="1455738" cy="151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Aft>
                <a:spcPct val="30000"/>
              </a:spcAft>
              <a:buClr>
                <a:srgbClr val="009B9B"/>
              </a:buClr>
              <a:buSzPct val="80000"/>
              <a:buFont typeface="Wingdings" pitchFamily="2" charset="2"/>
              <a:buNone/>
            </a:pPr>
            <a:r>
              <a:rPr lang="en-US" sz="1200" b="1" dirty="0" err="1" smtClean="0">
                <a:solidFill>
                  <a:schemeClr val="accent1"/>
                </a:solidFill>
              </a:rPr>
              <a:t>Minimiser</a:t>
            </a:r>
            <a:r>
              <a:rPr lang="en-US" sz="1200" b="1" dirty="0" smtClean="0">
                <a:solidFill>
                  <a:schemeClr val="accent1"/>
                </a:solidFill>
              </a:rPr>
              <a:t>:</a:t>
            </a:r>
            <a:endParaRPr lang="en-US" sz="1200" b="1" dirty="0">
              <a:solidFill>
                <a:schemeClr val="accent1"/>
              </a:solidFill>
            </a:endParaRPr>
          </a:p>
          <a:p>
            <a:pPr>
              <a:spcAft>
                <a:spcPct val="30000"/>
              </a:spcAft>
              <a:buClr>
                <a:schemeClr val="tx1"/>
              </a:buClr>
              <a:buSzPct val="110000"/>
              <a:buFontTx/>
              <a:buChar char="•"/>
            </a:pPr>
            <a:r>
              <a:rPr lang="en-US" sz="1200" b="1" dirty="0"/>
              <a:t> </a:t>
            </a:r>
            <a:r>
              <a:rPr lang="en-US" sz="1200" b="1" dirty="0" err="1" smtClean="0"/>
              <a:t>l’énergie</a:t>
            </a:r>
            <a:r>
              <a:rPr lang="en-US" sz="1200" b="1" dirty="0" smtClean="0"/>
              <a:t> de</a:t>
            </a:r>
            <a:br>
              <a:rPr lang="en-US" sz="1200" b="1" dirty="0" smtClean="0"/>
            </a:br>
            <a:r>
              <a:rPr lang="en-US" sz="1200" b="1" dirty="0" smtClean="0"/>
              <a:t>  fabrication</a:t>
            </a:r>
          </a:p>
          <a:p>
            <a:pPr>
              <a:spcAft>
                <a:spcPct val="30000"/>
              </a:spcAft>
              <a:buClr>
                <a:schemeClr val="tx1"/>
              </a:buClr>
              <a:buSzPct val="110000"/>
              <a:buFontTx/>
              <a:buChar char="•"/>
            </a:pPr>
            <a:r>
              <a:rPr lang="en-US" sz="1200" b="1" dirty="0" smtClean="0"/>
              <a:t> CO2/kg</a:t>
            </a:r>
          </a:p>
          <a:p>
            <a:pPr>
              <a:spcAft>
                <a:spcPct val="30000"/>
              </a:spcAft>
              <a:buClr>
                <a:schemeClr val="tx1"/>
              </a:buClr>
              <a:buSzPct val="110000"/>
            </a:pPr>
            <a:endParaRPr lang="en-US" sz="1200" b="1" dirty="0"/>
          </a:p>
          <a:p>
            <a:pPr>
              <a:spcAft>
                <a:spcPct val="30000"/>
              </a:spcAft>
              <a:buClr>
                <a:schemeClr val="tx1"/>
              </a:buClr>
              <a:buSzPct val="110000"/>
            </a:pPr>
            <a:endParaRPr lang="en-US" b="1" dirty="0"/>
          </a:p>
        </p:txBody>
      </p:sp>
      <p:grpSp>
        <p:nvGrpSpPr>
          <p:cNvPr id="16427" name="Group 98"/>
          <p:cNvGrpSpPr>
            <a:grpSpLocks/>
          </p:cNvGrpSpPr>
          <p:nvPr/>
        </p:nvGrpSpPr>
        <p:grpSpPr bwMode="auto">
          <a:xfrm>
            <a:off x="2933700" y="4410075"/>
            <a:ext cx="1076325" cy="857250"/>
            <a:chOff x="1716" y="1980"/>
            <a:chExt cx="1314" cy="570"/>
          </a:xfrm>
        </p:grpSpPr>
        <p:sp>
          <p:nvSpPr>
            <p:cNvPr id="16430" name="Line 54"/>
            <p:cNvSpPr>
              <a:spLocks noChangeShapeType="1"/>
            </p:cNvSpPr>
            <p:nvPr/>
          </p:nvSpPr>
          <p:spPr bwMode="auto">
            <a:xfrm>
              <a:off x="1730" y="2262"/>
              <a:ext cx="0" cy="288"/>
            </a:xfrm>
            <a:prstGeom prst="line">
              <a:avLst/>
            </a:prstGeom>
            <a:noFill/>
            <a:ln w="38100">
              <a:solidFill>
                <a:srgbClr val="336600"/>
              </a:solidFill>
              <a:round/>
              <a:headEnd/>
              <a:tailEnd type="triangle" w="med" len="lg"/>
            </a:ln>
            <a:extLst>
              <a:ext uri="{909E8E84-426E-40DD-AFC4-6F175D3DCCD1}">
                <a14:hiddenFill xmlns:a14="http://schemas.microsoft.com/office/drawing/2010/main">
                  <a:noFill/>
                </a14:hiddenFill>
              </a:ext>
            </a:extLst>
          </p:spPr>
          <p:txBody>
            <a:bodyPr anchor="ctr">
              <a:spAutoFit/>
            </a:bodyPr>
            <a:lstStyle/>
            <a:p>
              <a:endParaRPr lang="fr-FR"/>
            </a:p>
          </p:txBody>
        </p:sp>
        <p:sp>
          <p:nvSpPr>
            <p:cNvPr id="16431" name="Line 55"/>
            <p:cNvSpPr>
              <a:spLocks noChangeShapeType="1"/>
            </p:cNvSpPr>
            <p:nvPr/>
          </p:nvSpPr>
          <p:spPr bwMode="auto">
            <a:xfrm>
              <a:off x="1716" y="2256"/>
              <a:ext cx="1314" cy="0"/>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32" name="Line 56"/>
            <p:cNvSpPr>
              <a:spLocks noChangeShapeType="1"/>
            </p:cNvSpPr>
            <p:nvPr/>
          </p:nvSpPr>
          <p:spPr bwMode="auto">
            <a:xfrm>
              <a:off x="3021" y="1980"/>
              <a:ext cx="0" cy="270"/>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16428" name="Text Box 53"/>
          <p:cNvSpPr txBox="1">
            <a:spLocks noChangeArrowheads="1"/>
          </p:cNvSpPr>
          <p:nvPr/>
        </p:nvSpPr>
        <p:spPr bwMode="auto">
          <a:xfrm>
            <a:off x="2271713" y="5281613"/>
            <a:ext cx="14017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en-US" sz="1400" b="1" dirty="0" smtClean="0"/>
              <a:t>Fabrication</a:t>
            </a:r>
            <a:endParaRPr lang="en-US" sz="1400" b="1" dirty="0"/>
          </a:p>
        </p:txBody>
      </p:sp>
      <p:sp>
        <p:nvSpPr>
          <p:cNvPr id="16429" name="AutoShape 91"/>
          <p:cNvSpPr>
            <a:spLocks noChangeArrowheads="1"/>
          </p:cNvSpPr>
          <p:nvPr/>
        </p:nvSpPr>
        <p:spPr bwMode="auto">
          <a:xfrm>
            <a:off x="2263775" y="5311775"/>
            <a:ext cx="1504950" cy="1295400"/>
          </a:xfrm>
          <a:prstGeom prst="roundRect">
            <a:avLst>
              <a:gd name="adj" fmla="val 5023"/>
            </a:avLst>
          </a:prstGeom>
          <a:noFill/>
          <a:ln w="19050">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19" name="Text Box 70"/>
          <p:cNvSpPr txBox="1">
            <a:spLocks noChangeArrowheads="1"/>
          </p:cNvSpPr>
          <p:nvPr/>
        </p:nvSpPr>
        <p:spPr bwMode="auto">
          <a:xfrm>
            <a:off x="4144963" y="5510213"/>
            <a:ext cx="145573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Aft>
                <a:spcPct val="30000"/>
              </a:spcAft>
              <a:buClr>
                <a:srgbClr val="009B9B"/>
              </a:buClr>
              <a:buSzPct val="80000"/>
              <a:buFont typeface="Wingdings" pitchFamily="2" charset="2"/>
              <a:buNone/>
            </a:pPr>
            <a:r>
              <a:rPr lang="en-US" sz="1200" b="1" dirty="0" err="1" smtClean="0">
                <a:solidFill>
                  <a:schemeClr val="accent1"/>
                </a:solidFill>
              </a:rPr>
              <a:t>Minimiser</a:t>
            </a:r>
            <a:r>
              <a:rPr lang="en-US" sz="1200" b="1" dirty="0" smtClean="0">
                <a:solidFill>
                  <a:schemeClr val="accent1"/>
                </a:solidFill>
              </a:rPr>
              <a:t>:</a:t>
            </a:r>
            <a:endParaRPr lang="en-US" sz="1200" b="1" dirty="0">
              <a:solidFill>
                <a:schemeClr val="accent1"/>
              </a:solidFill>
            </a:endParaRPr>
          </a:p>
          <a:p>
            <a:pPr>
              <a:spcAft>
                <a:spcPct val="30000"/>
              </a:spcAft>
              <a:buClr>
                <a:schemeClr val="tx1"/>
              </a:buClr>
              <a:buSzPct val="110000"/>
              <a:buFontTx/>
              <a:buChar char="•"/>
            </a:pPr>
            <a:r>
              <a:rPr lang="en-US" sz="1200" b="1" dirty="0"/>
              <a:t> </a:t>
            </a:r>
            <a:r>
              <a:rPr lang="en-US" sz="1200" b="1" dirty="0" err="1" smtClean="0"/>
              <a:t>poid</a:t>
            </a:r>
            <a:endParaRPr lang="en-US" sz="1200" b="1" dirty="0"/>
          </a:p>
          <a:p>
            <a:pPr>
              <a:spcAft>
                <a:spcPct val="30000"/>
              </a:spcAft>
              <a:buClr>
                <a:schemeClr val="tx1"/>
              </a:buClr>
              <a:buSzPct val="110000"/>
              <a:buFontTx/>
              <a:buChar char="•"/>
            </a:pPr>
            <a:r>
              <a:rPr lang="en-US" sz="1200" b="1" dirty="0"/>
              <a:t> </a:t>
            </a:r>
            <a:r>
              <a:rPr lang="en-US" sz="1200" b="1" dirty="0" smtClean="0"/>
              <a:t>distance</a:t>
            </a:r>
            <a:endParaRPr lang="en-US" sz="1200" b="1" dirty="0"/>
          </a:p>
          <a:p>
            <a:pPr>
              <a:spcAft>
                <a:spcPct val="30000"/>
              </a:spcAft>
              <a:buClr>
                <a:schemeClr val="tx1"/>
              </a:buClr>
              <a:buSzPct val="110000"/>
              <a:buFontTx/>
              <a:buChar char="•"/>
            </a:pPr>
            <a:r>
              <a:rPr lang="en-US" sz="1200" b="1" dirty="0"/>
              <a:t> </a:t>
            </a:r>
            <a:r>
              <a:rPr lang="en-US" sz="1200" b="1" dirty="0" smtClean="0"/>
              <a:t>modes de</a:t>
            </a:r>
            <a:br>
              <a:rPr lang="en-US" sz="1200" b="1" dirty="0" smtClean="0"/>
            </a:br>
            <a:r>
              <a:rPr lang="en-US" sz="1200" b="1" dirty="0" smtClean="0"/>
              <a:t>transport </a:t>
            </a:r>
            <a:endParaRPr lang="en-US" sz="1200" b="1" dirty="0"/>
          </a:p>
          <a:p>
            <a:pPr>
              <a:spcAft>
                <a:spcPct val="30000"/>
              </a:spcAft>
              <a:buClr>
                <a:schemeClr val="tx1"/>
              </a:buClr>
              <a:buSzPct val="110000"/>
            </a:pPr>
            <a:endParaRPr lang="en-US" sz="1200" b="1" dirty="0"/>
          </a:p>
          <a:p>
            <a:pPr>
              <a:spcAft>
                <a:spcPct val="30000"/>
              </a:spcAft>
              <a:buClr>
                <a:schemeClr val="tx1"/>
              </a:buClr>
              <a:buSzPct val="110000"/>
            </a:pPr>
            <a:endParaRPr lang="en-US" b="1" dirty="0"/>
          </a:p>
        </p:txBody>
      </p:sp>
      <p:sp>
        <p:nvSpPr>
          <p:cNvPr id="16420" name="Text Box 66"/>
          <p:cNvSpPr txBox="1">
            <a:spLocks noChangeArrowheads="1"/>
          </p:cNvSpPr>
          <p:nvPr/>
        </p:nvSpPr>
        <p:spPr bwMode="auto">
          <a:xfrm>
            <a:off x="3987800" y="5281613"/>
            <a:ext cx="14017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en-US" sz="1400" b="1" dirty="0"/>
              <a:t>Transport</a:t>
            </a:r>
          </a:p>
        </p:txBody>
      </p:sp>
      <p:grpSp>
        <p:nvGrpSpPr>
          <p:cNvPr id="16421" name="Group 100"/>
          <p:cNvGrpSpPr>
            <a:grpSpLocks/>
          </p:cNvGrpSpPr>
          <p:nvPr/>
        </p:nvGrpSpPr>
        <p:grpSpPr bwMode="auto">
          <a:xfrm flipH="1">
            <a:off x="4514850" y="4410075"/>
            <a:ext cx="209550" cy="857250"/>
            <a:chOff x="2838" y="1980"/>
            <a:chExt cx="420" cy="576"/>
          </a:xfrm>
        </p:grpSpPr>
        <p:sp>
          <p:nvSpPr>
            <p:cNvPr id="16423" name="Line 83"/>
            <p:cNvSpPr>
              <a:spLocks noChangeShapeType="1"/>
            </p:cNvSpPr>
            <p:nvPr/>
          </p:nvSpPr>
          <p:spPr bwMode="auto">
            <a:xfrm>
              <a:off x="2847" y="2325"/>
              <a:ext cx="0" cy="231"/>
            </a:xfrm>
            <a:prstGeom prst="line">
              <a:avLst/>
            </a:prstGeom>
            <a:noFill/>
            <a:ln w="38100">
              <a:solidFill>
                <a:srgbClr val="336600"/>
              </a:solidFill>
              <a:round/>
              <a:headEnd/>
              <a:tailEnd type="triangle" w="med" len="lg"/>
            </a:ln>
            <a:extLst>
              <a:ext uri="{909E8E84-426E-40DD-AFC4-6F175D3DCCD1}">
                <a14:hiddenFill xmlns:a14="http://schemas.microsoft.com/office/drawing/2010/main">
                  <a:noFill/>
                </a14:hiddenFill>
              </a:ext>
            </a:extLst>
          </p:spPr>
          <p:txBody>
            <a:bodyPr anchor="ctr">
              <a:spAutoFit/>
            </a:bodyPr>
            <a:lstStyle/>
            <a:p>
              <a:endParaRPr lang="fr-FR"/>
            </a:p>
          </p:txBody>
        </p:sp>
        <p:sp>
          <p:nvSpPr>
            <p:cNvPr id="16424" name="Line 84"/>
            <p:cNvSpPr>
              <a:spLocks noChangeShapeType="1"/>
            </p:cNvSpPr>
            <p:nvPr/>
          </p:nvSpPr>
          <p:spPr bwMode="auto">
            <a:xfrm>
              <a:off x="2838" y="2326"/>
              <a:ext cx="420" cy="0"/>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25" name="Line 85"/>
            <p:cNvSpPr>
              <a:spLocks noChangeShapeType="1"/>
            </p:cNvSpPr>
            <p:nvPr/>
          </p:nvSpPr>
          <p:spPr bwMode="auto">
            <a:xfrm>
              <a:off x="3249" y="1980"/>
              <a:ext cx="0" cy="341"/>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16422" name="AutoShape 92"/>
          <p:cNvSpPr>
            <a:spLocks noChangeArrowheads="1"/>
          </p:cNvSpPr>
          <p:nvPr/>
        </p:nvSpPr>
        <p:spPr bwMode="auto">
          <a:xfrm>
            <a:off x="4013200" y="5318125"/>
            <a:ext cx="1504950" cy="1295400"/>
          </a:xfrm>
          <a:prstGeom prst="roundRect">
            <a:avLst>
              <a:gd name="adj" fmla="val 5023"/>
            </a:avLst>
          </a:prstGeom>
          <a:noFill/>
          <a:ln w="19050">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12" name="Text Box 34"/>
          <p:cNvSpPr txBox="1">
            <a:spLocks noChangeArrowheads="1"/>
          </p:cNvSpPr>
          <p:nvPr/>
        </p:nvSpPr>
        <p:spPr bwMode="auto">
          <a:xfrm>
            <a:off x="5840413" y="5510213"/>
            <a:ext cx="1362075" cy="107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Aft>
                <a:spcPct val="15000"/>
              </a:spcAft>
              <a:buClr>
                <a:srgbClr val="009B9B"/>
              </a:buClr>
              <a:buSzPct val="80000"/>
              <a:buFont typeface="Wingdings" pitchFamily="2" charset="2"/>
              <a:buNone/>
            </a:pPr>
            <a:r>
              <a:rPr lang="en-US" sz="1200" b="1" dirty="0" err="1" smtClean="0">
                <a:solidFill>
                  <a:schemeClr val="accent1"/>
                </a:solidFill>
              </a:rPr>
              <a:t>Minimiser</a:t>
            </a:r>
            <a:r>
              <a:rPr lang="en-US" sz="1200" b="1" dirty="0" smtClean="0">
                <a:solidFill>
                  <a:schemeClr val="accent1"/>
                </a:solidFill>
              </a:rPr>
              <a:t>:</a:t>
            </a:r>
            <a:endParaRPr lang="en-US" sz="1200" b="1" dirty="0">
              <a:solidFill>
                <a:schemeClr val="accent1"/>
              </a:solidFill>
            </a:endParaRPr>
          </a:p>
          <a:p>
            <a:pPr>
              <a:spcAft>
                <a:spcPct val="15000"/>
              </a:spcAft>
              <a:buClr>
                <a:schemeClr val="tx1"/>
              </a:buClr>
              <a:buSzPct val="105000"/>
              <a:buFontTx/>
              <a:buChar char="•"/>
            </a:pPr>
            <a:r>
              <a:rPr lang="en-US" sz="1200" b="1" dirty="0" smtClean="0"/>
              <a:t> </a:t>
            </a:r>
            <a:r>
              <a:rPr lang="en-US" sz="1200" b="1" dirty="0" err="1" smtClean="0"/>
              <a:t>poid</a:t>
            </a:r>
            <a:endParaRPr lang="en-US" sz="1200" b="1" dirty="0"/>
          </a:p>
          <a:p>
            <a:pPr>
              <a:spcAft>
                <a:spcPct val="15000"/>
              </a:spcAft>
              <a:buClr>
                <a:schemeClr val="tx1"/>
              </a:buClr>
              <a:buSzPct val="105000"/>
              <a:buFontTx/>
              <a:buChar char="•"/>
            </a:pPr>
            <a:r>
              <a:rPr lang="en-US" sz="1200" b="1" dirty="0"/>
              <a:t> </a:t>
            </a:r>
            <a:r>
              <a:rPr lang="en-US" sz="1200" b="1" dirty="0" err="1" smtClean="0"/>
              <a:t>pertes</a:t>
            </a:r>
            <a:r>
              <a:rPr lang="en-US" sz="1200" b="1" dirty="0" smtClean="0"/>
              <a:t> </a:t>
            </a:r>
            <a:r>
              <a:rPr lang="en-US" sz="1200" b="1" dirty="0" err="1" smtClean="0"/>
              <a:t>thermiques</a:t>
            </a:r>
            <a:r>
              <a:rPr lang="en-US" sz="1200" b="1" dirty="0" smtClean="0"/>
              <a:t> et </a:t>
            </a:r>
            <a:r>
              <a:rPr lang="en-US" sz="1200" b="1" dirty="0" err="1" smtClean="0"/>
              <a:t>électriaques</a:t>
            </a:r>
            <a:endParaRPr lang="en-US" sz="1200" b="1" dirty="0"/>
          </a:p>
        </p:txBody>
      </p:sp>
      <p:grpSp>
        <p:nvGrpSpPr>
          <p:cNvPr id="16413" name="Group 56"/>
          <p:cNvGrpSpPr>
            <a:grpSpLocks/>
          </p:cNvGrpSpPr>
          <p:nvPr/>
        </p:nvGrpSpPr>
        <p:grpSpPr bwMode="auto">
          <a:xfrm>
            <a:off x="5030788" y="4429125"/>
            <a:ext cx="1427162" cy="838200"/>
            <a:chOff x="3169" y="2790"/>
            <a:chExt cx="809" cy="528"/>
          </a:xfrm>
        </p:grpSpPr>
        <p:sp>
          <p:nvSpPr>
            <p:cNvPr id="16416" name="Line 29"/>
            <p:cNvSpPr>
              <a:spLocks noChangeShapeType="1"/>
            </p:cNvSpPr>
            <p:nvPr/>
          </p:nvSpPr>
          <p:spPr bwMode="auto">
            <a:xfrm>
              <a:off x="3169" y="3109"/>
              <a:ext cx="809" cy="0"/>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nchor="ctr">
              <a:spAutoFit/>
            </a:bodyPr>
            <a:lstStyle/>
            <a:p>
              <a:endParaRPr lang="fr-FR"/>
            </a:p>
          </p:txBody>
        </p:sp>
        <p:sp>
          <p:nvSpPr>
            <p:cNvPr id="16417" name="Line 37"/>
            <p:cNvSpPr>
              <a:spLocks noChangeShapeType="1"/>
            </p:cNvSpPr>
            <p:nvPr/>
          </p:nvSpPr>
          <p:spPr bwMode="auto">
            <a:xfrm>
              <a:off x="3967" y="3098"/>
              <a:ext cx="0" cy="220"/>
            </a:xfrm>
            <a:prstGeom prst="line">
              <a:avLst/>
            </a:prstGeom>
            <a:noFill/>
            <a:ln w="38100">
              <a:solidFill>
                <a:srgbClr val="336600"/>
              </a:solidFill>
              <a:round/>
              <a:headEnd/>
              <a:tailEnd type="triangle" w="med" len="lg"/>
            </a:ln>
            <a:extLst>
              <a:ext uri="{909E8E84-426E-40DD-AFC4-6F175D3DCCD1}">
                <a14:hiddenFill xmlns:a14="http://schemas.microsoft.com/office/drawing/2010/main">
                  <a:noFill/>
                </a14:hiddenFill>
              </a:ext>
            </a:extLst>
          </p:spPr>
          <p:txBody>
            <a:bodyPr anchor="ctr">
              <a:spAutoFit/>
            </a:bodyPr>
            <a:lstStyle/>
            <a:p>
              <a:endParaRPr lang="fr-FR"/>
            </a:p>
          </p:txBody>
        </p:sp>
        <p:sp>
          <p:nvSpPr>
            <p:cNvPr id="16418" name="Line 39"/>
            <p:cNvSpPr>
              <a:spLocks noChangeShapeType="1"/>
            </p:cNvSpPr>
            <p:nvPr/>
          </p:nvSpPr>
          <p:spPr bwMode="auto">
            <a:xfrm>
              <a:off x="3175" y="2790"/>
              <a:ext cx="0" cy="330"/>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16414" name="Text Box 35"/>
          <p:cNvSpPr txBox="1">
            <a:spLocks noChangeArrowheads="1"/>
          </p:cNvSpPr>
          <p:nvPr/>
        </p:nvSpPr>
        <p:spPr bwMode="auto">
          <a:xfrm>
            <a:off x="5940152" y="5301208"/>
            <a:ext cx="1048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en-US" sz="1400" b="1" dirty="0" err="1" smtClean="0"/>
              <a:t>Utilisation</a:t>
            </a:r>
            <a:endParaRPr lang="en-US" sz="1400" b="1" dirty="0"/>
          </a:p>
        </p:txBody>
      </p:sp>
      <p:sp>
        <p:nvSpPr>
          <p:cNvPr id="16415" name="AutoShape 93"/>
          <p:cNvSpPr>
            <a:spLocks noChangeArrowheads="1"/>
          </p:cNvSpPr>
          <p:nvPr/>
        </p:nvSpPr>
        <p:spPr bwMode="auto">
          <a:xfrm>
            <a:off x="5727700" y="5308600"/>
            <a:ext cx="1504950" cy="1295400"/>
          </a:xfrm>
          <a:prstGeom prst="roundRect">
            <a:avLst>
              <a:gd name="adj" fmla="val 5023"/>
            </a:avLst>
          </a:prstGeom>
          <a:noFill/>
          <a:ln w="19050">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404" name="Text Box 44"/>
          <p:cNvSpPr txBox="1">
            <a:spLocks noChangeArrowheads="1"/>
          </p:cNvSpPr>
          <p:nvPr/>
        </p:nvSpPr>
        <p:spPr bwMode="auto">
          <a:xfrm>
            <a:off x="7367588" y="5529263"/>
            <a:ext cx="1747838" cy="109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90500" algn="l"/>
                <a:tab pos="381000" algn="l"/>
              </a:tabLst>
              <a:defRPr>
                <a:solidFill>
                  <a:schemeClr val="tx1"/>
                </a:solidFill>
                <a:latin typeface="Arial" charset="0"/>
                <a:cs typeface="Arial" charset="0"/>
              </a:defRPr>
            </a:lvl1pPr>
            <a:lvl2pPr marL="742950" indent="-285750" eaLnBrk="0" hangingPunct="0">
              <a:tabLst>
                <a:tab pos="190500" algn="l"/>
                <a:tab pos="381000" algn="l"/>
              </a:tabLst>
              <a:defRPr>
                <a:solidFill>
                  <a:schemeClr val="tx1"/>
                </a:solidFill>
                <a:latin typeface="Arial" charset="0"/>
                <a:cs typeface="Arial" charset="0"/>
              </a:defRPr>
            </a:lvl2pPr>
            <a:lvl3pPr marL="1143000" indent="-228600" eaLnBrk="0" hangingPunct="0">
              <a:tabLst>
                <a:tab pos="190500" algn="l"/>
                <a:tab pos="381000" algn="l"/>
              </a:tabLst>
              <a:defRPr>
                <a:solidFill>
                  <a:schemeClr val="tx1"/>
                </a:solidFill>
                <a:latin typeface="Arial" charset="0"/>
                <a:cs typeface="Arial" charset="0"/>
              </a:defRPr>
            </a:lvl3pPr>
            <a:lvl4pPr marL="1600200" indent="-228600" eaLnBrk="0" hangingPunct="0">
              <a:tabLst>
                <a:tab pos="190500" algn="l"/>
                <a:tab pos="381000" algn="l"/>
              </a:tabLst>
              <a:defRPr>
                <a:solidFill>
                  <a:schemeClr val="tx1"/>
                </a:solidFill>
                <a:latin typeface="Arial" charset="0"/>
                <a:cs typeface="Arial" charset="0"/>
              </a:defRPr>
            </a:lvl4pPr>
            <a:lvl5pPr marL="2057400" indent="-228600" eaLnBrk="0" hangingPunct="0">
              <a:tabLst>
                <a:tab pos="190500" algn="l"/>
                <a:tab pos="381000"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190500" algn="l"/>
                <a:tab pos="381000"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190500" algn="l"/>
                <a:tab pos="381000"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190500" algn="l"/>
                <a:tab pos="381000"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190500" algn="l"/>
                <a:tab pos="381000" algn="l"/>
              </a:tabLst>
              <a:defRPr>
                <a:solidFill>
                  <a:schemeClr val="tx1"/>
                </a:solidFill>
                <a:latin typeface="Arial" charset="0"/>
                <a:cs typeface="Arial" charset="0"/>
              </a:defRPr>
            </a:lvl9pPr>
          </a:lstStyle>
          <a:p>
            <a:pPr>
              <a:spcAft>
                <a:spcPct val="30000"/>
              </a:spcAft>
              <a:buClr>
                <a:srgbClr val="009B9B"/>
              </a:buClr>
              <a:buSzPct val="80000"/>
              <a:buFont typeface="Wingdings" pitchFamily="2" charset="2"/>
              <a:buNone/>
            </a:pPr>
            <a:r>
              <a:rPr lang="en-US" sz="1200" b="1" dirty="0" err="1" smtClean="0">
                <a:solidFill>
                  <a:schemeClr val="accent1"/>
                </a:solidFill>
              </a:rPr>
              <a:t>Selectionner</a:t>
            </a:r>
            <a:r>
              <a:rPr lang="en-US" sz="1200" b="1" dirty="0" smtClean="0">
                <a:solidFill>
                  <a:schemeClr val="accent1"/>
                </a:solidFill>
              </a:rPr>
              <a:t>:</a:t>
            </a:r>
            <a:r>
              <a:rPr lang="en-US" sz="1200" b="1" dirty="0" smtClean="0"/>
              <a:t> </a:t>
            </a:r>
            <a:endParaRPr lang="en-US" sz="1200" b="1" dirty="0"/>
          </a:p>
          <a:p>
            <a:pPr>
              <a:spcAft>
                <a:spcPct val="15000"/>
              </a:spcAft>
              <a:buClr>
                <a:schemeClr val="tx1"/>
              </a:buClr>
              <a:buSzPct val="105000"/>
              <a:buFontTx/>
              <a:buChar char="•"/>
            </a:pPr>
            <a:r>
              <a:rPr lang="en-US" sz="1200" b="1" dirty="0"/>
              <a:t> </a:t>
            </a:r>
            <a:r>
              <a:rPr lang="en-US" sz="1200" b="1" dirty="0" smtClean="0"/>
              <a:t> </a:t>
            </a:r>
            <a:r>
              <a:rPr lang="en-US" sz="1200" b="1" dirty="0" err="1" smtClean="0"/>
              <a:t>matériaux</a:t>
            </a:r>
            <a:r>
              <a:rPr lang="en-US" sz="1200" b="1" dirty="0" smtClean="0"/>
              <a:t> non-toxic </a:t>
            </a:r>
            <a:endParaRPr lang="en-US" sz="1200" b="1" dirty="0"/>
          </a:p>
          <a:p>
            <a:pPr>
              <a:spcAft>
                <a:spcPct val="15000"/>
              </a:spcAft>
              <a:buClr>
                <a:schemeClr val="tx1"/>
              </a:buClr>
              <a:buSzPct val="105000"/>
              <a:buFontTx/>
              <a:buChar char="•"/>
            </a:pPr>
            <a:r>
              <a:rPr lang="en-US" sz="1200" b="1" dirty="0"/>
              <a:t>  </a:t>
            </a:r>
            <a:r>
              <a:rPr lang="en-US" sz="1200" b="1" dirty="0" err="1" smtClean="0"/>
              <a:t>matériaux</a:t>
            </a:r>
            <a:r>
              <a:rPr lang="en-US" sz="1200" b="1" dirty="0" smtClean="0"/>
              <a:t> recyclables</a:t>
            </a:r>
            <a:endParaRPr lang="en-US" sz="1200" b="1" dirty="0"/>
          </a:p>
        </p:txBody>
      </p:sp>
      <p:sp>
        <p:nvSpPr>
          <p:cNvPr id="16405" name="Text Box 43"/>
          <p:cNvSpPr txBox="1">
            <a:spLocks noChangeArrowheads="1"/>
          </p:cNvSpPr>
          <p:nvPr/>
        </p:nvSpPr>
        <p:spPr bwMode="auto">
          <a:xfrm>
            <a:off x="7515945" y="5249863"/>
            <a:ext cx="11320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en-US" sz="1600" b="1" dirty="0" smtClean="0"/>
              <a:t>Fin de vie</a:t>
            </a:r>
            <a:endParaRPr lang="en-US" sz="1600" b="1" dirty="0"/>
          </a:p>
        </p:txBody>
      </p:sp>
      <p:grpSp>
        <p:nvGrpSpPr>
          <p:cNvPr id="16406" name="Group 83"/>
          <p:cNvGrpSpPr>
            <a:grpSpLocks/>
          </p:cNvGrpSpPr>
          <p:nvPr/>
        </p:nvGrpSpPr>
        <p:grpSpPr bwMode="auto">
          <a:xfrm>
            <a:off x="5505450" y="4438650"/>
            <a:ext cx="2574925" cy="819150"/>
            <a:chOff x="3468" y="2796"/>
            <a:chExt cx="1460" cy="516"/>
          </a:xfrm>
        </p:grpSpPr>
        <p:sp>
          <p:nvSpPr>
            <p:cNvPr id="16408" name="Line 46"/>
            <p:cNvSpPr>
              <a:spLocks noChangeShapeType="1"/>
            </p:cNvSpPr>
            <p:nvPr/>
          </p:nvSpPr>
          <p:spPr bwMode="auto">
            <a:xfrm>
              <a:off x="4922" y="3051"/>
              <a:ext cx="0" cy="261"/>
            </a:xfrm>
            <a:prstGeom prst="line">
              <a:avLst/>
            </a:prstGeom>
            <a:noFill/>
            <a:ln w="38100">
              <a:solidFill>
                <a:srgbClr val="336600"/>
              </a:solidFill>
              <a:round/>
              <a:headEnd/>
              <a:tailEnd type="triangle" w="med" len="lg"/>
            </a:ln>
            <a:extLst>
              <a:ext uri="{909E8E84-426E-40DD-AFC4-6F175D3DCCD1}">
                <a14:hiddenFill xmlns:a14="http://schemas.microsoft.com/office/drawing/2010/main">
                  <a:noFill/>
                </a14:hiddenFill>
              </a:ext>
            </a:extLst>
          </p:spPr>
          <p:txBody>
            <a:bodyPr anchor="ctr">
              <a:spAutoFit/>
            </a:bodyPr>
            <a:lstStyle/>
            <a:p>
              <a:endParaRPr lang="fr-FR"/>
            </a:p>
          </p:txBody>
        </p:sp>
        <p:sp>
          <p:nvSpPr>
            <p:cNvPr id="16409" name="Line 47"/>
            <p:cNvSpPr>
              <a:spLocks noChangeShapeType="1"/>
            </p:cNvSpPr>
            <p:nvPr/>
          </p:nvSpPr>
          <p:spPr bwMode="auto">
            <a:xfrm>
              <a:off x="3468" y="3051"/>
              <a:ext cx="1460" cy="0"/>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nchor="ctr">
              <a:spAutoFit/>
            </a:bodyPr>
            <a:lstStyle/>
            <a:p>
              <a:endParaRPr lang="fr-FR"/>
            </a:p>
          </p:txBody>
        </p:sp>
        <p:sp>
          <p:nvSpPr>
            <p:cNvPr id="16410" name="Line 48"/>
            <p:cNvSpPr>
              <a:spLocks noChangeShapeType="1"/>
            </p:cNvSpPr>
            <p:nvPr/>
          </p:nvSpPr>
          <p:spPr bwMode="auto">
            <a:xfrm>
              <a:off x="3480" y="2796"/>
              <a:ext cx="0" cy="249"/>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6411" name="Line 48"/>
            <p:cNvSpPr>
              <a:spLocks noChangeShapeType="1"/>
            </p:cNvSpPr>
            <p:nvPr/>
          </p:nvSpPr>
          <p:spPr bwMode="auto">
            <a:xfrm>
              <a:off x="3808" y="2878"/>
              <a:ext cx="0" cy="165"/>
            </a:xfrm>
            <a:prstGeom prst="line">
              <a:avLst/>
            </a:prstGeom>
            <a:noFill/>
            <a:ln w="38100">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16407" name="AutoShape 94"/>
          <p:cNvSpPr>
            <a:spLocks noChangeArrowheads="1"/>
          </p:cNvSpPr>
          <p:nvPr/>
        </p:nvSpPr>
        <p:spPr bwMode="auto">
          <a:xfrm>
            <a:off x="7404100" y="5289550"/>
            <a:ext cx="1590675" cy="1295400"/>
          </a:xfrm>
          <a:prstGeom prst="roundRect">
            <a:avLst>
              <a:gd name="adj" fmla="val 5023"/>
            </a:avLst>
          </a:prstGeom>
          <a:noFill/>
          <a:ln w="19050">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2" name="Text Box 11"/>
          <p:cNvSpPr txBox="1">
            <a:spLocks noChangeArrowheads="1"/>
          </p:cNvSpPr>
          <p:nvPr/>
        </p:nvSpPr>
        <p:spPr bwMode="auto">
          <a:xfrm>
            <a:off x="183705" y="548680"/>
            <a:ext cx="13462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r>
              <a:rPr lang="fr-FR" i="1" dirty="0" smtClean="0"/>
              <a:t>Les étapes</a:t>
            </a:r>
            <a:endParaRPr lang="fr-FR" b="1" i="1" dirty="0"/>
          </a:p>
        </p:txBody>
      </p:sp>
      <p:sp>
        <p:nvSpPr>
          <p:cNvPr id="104" name="AutoShape 14"/>
          <p:cNvSpPr>
            <a:spLocks noChangeArrowheads="1"/>
          </p:cNvSpPr>
          <p:nvPr/>
        </p:nvSpPr>
        <p:spPr bwMode="auto">
          <a:xfrm>
            <a:off x="1136205" y="994874"/>
            <a:ext cx="1870078" cy="1085458"/>
          </a:xfrm>
          <a:prstGeom prst="chevron">
            <a:avLst>
              <a:gd name="adj" fmla="val 38323"/>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216000" bIns="36000" anchor="ctr">
            <a:spAutoFit/>
          </a:bodyPr>
          <a:lstStyle/>
          <a:p>
            <a:endParaRPr lang="fr-FR" b="1" dirty="0" smtClean="0"/>
          </a:p>
          <a:p>
            <a:endParaRPr lang="fr-FR" b="1" dirty="0" smtClean="0"/>
          </a:p>
          <a:p>
            <a:endParaRPr lang="fr-FR" b="1" dirty="0"/>
          </a:p>
        </p:txBody>
      </p:sp>
      <p:sp>
        <p:nvSpPr>
          <p:cNvPr id="105" name="Text Box 15"/>
          <p:cNvSpPr txBox="1">
            <a:spLocks noChangeArrowheads="1"/>
          </p:cNvSpPr>
          <p:nvPr/>
        </p:nvSpPr>
        <p:spPr bwMode="auto">
          <a:xfrm>
            <a:off x="1480505" y="1023730"/>
            <a:ext cx="1345240" cy="95410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pPr>
              <a:spcBef>
                <a:spcPct val="0"/>
              </a:spcBef>
              <a:spcAft>
                <a:spcPct val="0"/>
              </a:spcAft>
            </a:pPr>
            <a:r>
              <a:rPr lang="fr-FR" sz="1400" b="1" dirty="0" smtClean="0"/>
              <a:t>Analyse des </a:t>
            </a:r>
          </a:p>
          <a:p>
            <a:pPr>
              <a:spcBef>
                <a:spcPct val="0"/>
              </a:spcBef>
              <a:spcAft>
                <a:spcPct val="0"/>
              </a:spcAft>
            </a:pPr>
            <a:r>
              <a:rPr lang="fr-FR" sz="1400" b="1" dirty="0" smtClean="0"/>
              <a:t>résultats, </a:t>
            </a:r>
          </a:p>
          <a:p>
            <a:pPr>
              <a:spcBef>
                <a:spcPct val="0"/>
              </a:spcBef>
              <a:spcAft>
                <a:spcPct val="0"/>
              </a:spcAft>
            </a:pPr>
            <a:r>
              <a:rPr lang="fr-FR" sz="1400" b="1" dirty="0" smtClean="0"/>
              <a:t>Identification </a:t>
            </a:r>
          </a:p>
          <a:p>
            <a:pPr>
              <a:spcBef>
                <a:spcPct val="0"/>
              </a:spcBef>
              <a:spcAft>
                <a:spcPct val="0"/>
              </a:spcAft>
            </a:pPr>
            <a:r>
              <a:rPr lang="fr-FR" sz="1400" b="1" dirty="0" smtClean="0"/>
              <a:t>des priorité</a:t>
            </a:r>
            <a:endParaRPr lang="fr-FR" sz="1400" b="1" dirty="0"/>
          </a:p>
        </p:txBody>
      </p:sp>
      <p:sp>
        <p:nvSpPr>
          <p:cNvPr id="107" name="AutoShape 20"/>
          <p:cNvSpPr>
            <a:spLocks noChangeArrowheads="1"/>
          </p:cNvSpPr>
          <p:nvPr/>
        </p:nvSpPr>
        <p:spPr bwMode="auto">
          <a:xfrm>
            <a:off x="4511239" y="990179"/>
            <a:ext cx="2292355" cy="1041542"/>
          </a:xfrm>
          <a:prstGeom prst="chevron">
            <a:avLst>
              <a:gd name="adj" fmla="val 29531"/>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GB"/>
          </a:p>
        </p:txBody>
      </p:sp>
      <p:sp>
        <p:nvSpPr>
          <p:cNvPr id="108" name="Text Box 21"/>
          <p:cNvSpPr txBox="1">
            <a:spLocks noChangeArrowheads="1"/>
          </p:cNvSpPr>
          <p:nvPr/>
        </p:nvSpPr>
        <p:spPr bwMode="auto">
          <a:xfrm>
            <a:off x="4776227" y="1035605"/>
            <a:ext cx="1963999" cy="95410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pPr>
              <a:spcBef>
                <a:spcPct val="0"/>
              </a:spcBef>
              <a:spcAft>
                <a:spcPct val="0"/>
              </a:spcAft>
            </a:pPr>
            <a:r>
              <a:rPr lang="fr-FR" sz="1400" b="1" dirty="0" smtClean="0"/>
              <a:t>Sélection de </a:t>
            </a:r>
          </a:p>
          <a:p>
            <a:pPr>
              <a:spcBef>
                <a:spcPct val="0"/>
              </a:spcBef>
              <a:spcAft>
                <a:spcPct val="0"/>
              </a:spcAft>
            </a:pPr>
            <a:r>
              <a:rPr lang="fr-FR" sz="1400" b="1" dirty="0" smtClean="0"/>
              <a:t>nouveaux matériaux </a:t>
            </a:r>
          </a:p>
          <a:p>
            <a:pPr>
              <a:spcBef>
                <a:spcPct val="0"/>
              </a:spcBef>
              <a:spcAft>
                <a:spcPct val="0"/>
              </a:spcAft>
            </a:pPr>
            <a:r>
              <a:rPr lang="fr-FR" sz="1400" b="1" dirty="0" smtClean="0"/>
              <a:t>et/ou de nouveaux </a:t>
            </a:r>
          </a:p>
          <a:p>
            <a:pPr>
              <a:spcBef>
                <a:spcPct val="0"/>
              </a:spcBef>
              <a:spcAft>
                <a:spcPct val="0"/>
              </a:spcAft>
            </a:pPr>
            <a:r>
              <a:rPr lang="fr-FR" sz="1400" b="1" dirty="0" smtClean="0"/>
              <a:t>procédés avec CES</a:t>
            </a:r>
            <a:endParaRPr lang="fr-FR" sz="1400" b="1" dirty="0"/>
          </a:p>
        </p:txBody>
      </p:sp>
      <p:sp>
        <p:nvSpPr>
          <p:cNvPr id="110" name="AutoShape 29"/>
          <p:cNvSpPr>
            <a:spLocks noChangeArrowheads="1"/>
          </p:cNvSpPr>
          <p:nvPr/>
        </p:nvSpPr>
        <p:spPr bwMode="auto">
          <a:xfrm>
            <a:off x="6708330" y="1012334"/>
            <a:ext cx="2133600" cy="1003833"/>
          </a:xfrm>
          <a:prstGeom prst="chevron">
            <a:avLst>
              <a:gd name="adj" fmla="val 2969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GB"/>
          </a:p>
        </p:txBody>
      </p:sp>
      <p:sp>
        <p:nvSpPr>
          <p:cNvPr id="111" name="Text Box 30"/>
          <p:cNvSpPr txBox="1">
            <a:spLocks noChangeArrowheads="1"/>
          </p:cNvSpPr>
          <p:nvPr/>
        </p:nvSpPr>
        <p:spPr bwMode="auto">
          <a:xfrm>
            <a:off x="6968555" y="1049831"/>
            <a:ext cx="1733550" cy="9673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pPr>
              <a:spcBef>
                <a:spcPct val="0"/>
              </a:spcBef>
              <a:spcAft>
                <a:spcPct val="0"/>
              </a:spcAft>
            </a:pPr>
            <a:r>
              <a:rPr lang="fr-FR" sz="1400" b="1" smtClean="0"/>
              <a:t>Recommender de nouvelles actionet  évaluer les gains potentiels</a:t>
            </a:r>
            <a:endParaRPr lang="fr-FR" sz="1400" b="1"/>
          </a:p>
        </p:txBody>
      </p:sp>
      <p:sp>
        <p:nvSpPr>
          <p:cNvPr id="112" name="AutoShape 38"/>
          <p:cNvSpPr>
            <a:spLocks noChangeArrowheads="1"/>
          </p:cNvSpPr>
          <p:nvPr/>
        </p:nvSpPr>
        <p:spPr bwMode="auto">
          <a:xfrm>
            <a:off x="107504" y="893680"/>
            <a:ext cx="4604411" cy="1247823"/>
          </a:xfrm>
          <a:prstGeom prst="roundRect">
            <a:avLst>
              <a:gd name="adj" fmla="val 4912"/>
            </a:avLst>
          </a:prstGeom>
          <a:noFill/>
          <a:ln w="38100">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GB" sz="1400" dirty="0" smtClean="0"/>
          </a:p>
          <a:p>
            <a:endParaRPr lang="en-GB" sz="1400" dirty="0" smtClean="0"/>
          </a:p>
          <a:p>
            <a:endParaRPr lang="en-GB" sz="1400" dirty="0" smtClean="0"/>
          </a:p>
          <a:p>
            <a:endParaRPr lang="en-GB" sz="1400" dirty="0"/>
          </a:p>
        </p:txBody>
      </p:sp>
      <p:sp>
        <p:nvSpPr>
          <p:cNvPr id="114" name="AutoShape 43"/>
          <p:cNvSpPr>
            <a:spLocks noChangeArrowheads="1"/>
          </p:cNvSpPr>
          <p:nvPr/>
        </p:nvSpPr>
        <p:spPr bwMode="auto">
          <a:xfrm>
            <a:off x="2847530" y="987699"/>
            <a:ext cx="1793875" cy="1085458"/>
          </a:xfrm>
          <a:prstGeom prst="chevron">
            <a:avLst>
              <a:gd name="adj" fmla="val 35136"/>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216000" bIns="36000" anchor="ctr">
            <a:spAutoFit/>
          </a:bodyPr>
          <a:lstStyle/>
          <a:p>
            <a:endParaRPr lang="fr-FR" b="1" smtClean="0"/>
          </a:p>
          <a:p>
            <a:endParaRPr lang="fr-FR" b="1" smtClean="0"/>
          </a:p>
          <a:p>
            <a:endParaRPr lang="fr-FR" b="1"/>
          </a:p>
        </p:txBody>
      </p:sp>
      <p:sp>
        <p:nvSpPr>
          <p:cNvPr id="115" name="Text Box 41"/>
          <p:cNvSpPr txBox="1">
            <a:spLocks noChangeArrowheads="1"/>
          </p:cNvSpPr>
          <p:nvPr/>
        </p:nvSpPr>
        <p:spPr bwMode="auto">
          <a:xfrm>
            <a:off x="3183830" y="1132956"/>
            <a:ext cx="1501775" cy="738664"/>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pPr>
              <a:spcBef>
                <a:spcPct val="0"/>
              </a:spcBef>
              <a:spcAft>
                <a:spcPct val="0"/>
              </a:spcAft>
            </a:pPr>
            <a:r>
              <a:rPr lang="fr-FR" sz="1400" b="1" smtClean="0"/>
              <a:t>Exploration des nouvelles options</a:t>
            </a:r>
            <a:endParaRPr lang="fr-FR" sz="1400" b="1"/>
          </a:p>
        </p:txBody>
      </p:sp>
      <p:sp>
        <p:nvSpPr>
          <p:cNvPr id="117" name="AutoShape 5"/>
          <p:cNvSpPr>
            <a:spLocks noChangeArrowheads="1"/>
          </p:cNvSpPr>
          <p:nvPr/>
        </p:nvSpPr>
        <p:spPr bwMode="auto">
          <a:xfrm>
            <a:off x="215455" y="984523"/>
            <a:ext cx="1117600" cy="1085458"/>
          </a:xfrm>
          <a:prstGeom prst="homePlate">
            <a:avLst>
              <a:gd name="adj" fmla="val 37218"/>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216000" bIns="36000" anchor="ctr">
            <a:spAutoFit/>
          </a:bodyPr>
          <a:lstStyle/>
          <a:p>
            <a:endParaRPr lang="fr-FR" b="1" smtClean="0"/>
          </a:p>
          <a:p>
            <a:endParaRPr lang="fr-FR" b="1" smtClean="0"/>
          </a:p>
          <a:p>
            <a:endParaRPr lang="fr-FR" b="1"/>
          </a:p>
        </p:txBody>
      </p:sp>
      <p:sp>
        <p:nvSpPr>
          <p:cNvPr id="118" name="Text Box 6"/>
          <p:cNvSpPr txBox="1">
            <a:spLocks noChangeArrowheads="1"/>
          </p:cNvSpPr>
          <p:nvPr/>
        </p:nvSpPr>
        <p:spPr bwMode="auto">
          <a:xfrm>
            <a:off x="182386" y="1221277"/>
            <a:ext cx="99853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pPr>
              <a:spcBef>
                <a:spcPct val="0"/>
              </a:spcBef>
              <a:spcAft>
                <a:spcPct val="0"/>
              </a:spcAft>
            </a:pPr>
            <a:r>
              <a:rPr lang="fr-FR" sz="1400" b="1" dirty="0" smtClean="0"/>
              <a:t>Eco-audit</a:t>
            </a:r>
          </a:p>
          <a:p>
            <a:pPr>
              <a:spcBef>
                <a:spcPct val="0"/>
              </a:spcBef>
              <a:spcAft>
                <a:spcPct val="0"/>
              </a:spcAft>
            </a:pPr>
            <a:r>
              <a:rPr lang="fr-FR" sz="1400" b="1" dirty="0" smtClean="0"/>
              <a:t>rapide</a:t>
            </a:r>
            <a:endParaRPr lang="fr-FR" sz="1400" b="1" dirty="0"/>
          </a:p>
        </p:txBody>
      </p:sp>
      <p:sp>
        <p:nvSpPr>
          <p:cNvPr id="88" name="Text Box 27"/>
          <p:cNvSpPr txBox="1">
            <a:spLocks noChangeArrowheads="1"/>
          </p:cNvSpPr>
          <p:nvPr/>
        </p:nvSpPr>
        <p:spPr bwMode="auto">
          <a:xfrm rot="18471160">
            <a:off x="3292629" y="2458849"/>
            <a:ext cx="781050"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err="1" smtClean="0"/>
              <a:t>Matériaux</a:t>
            </a:r>
            <a:endParaRPr lang="en-GB" sz="1000" b="1" dirty="0"/>
          </a:p>
        </p:txBody>
      </p:sp>
      <p:sp>
        <p:nvSpPr>
          <p:cNvPr id="89" name="Text Box 28"/>
          <p:cNvSpPr txBox="1">
            <a:spLocks noChangeArrowheads="1"/>
          </p:cNvSpPr>
          <p:nvPr/>
        </p:nvSpPr>
        <p:spPr bwMode="auto">
          <a:xfrm rot="18471160">
            <a:off x="3784754" y="3281174"/>
            <a:ext cx="874713"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Fabrication</a:t>
            </a:r>
            <a:endParaRPr lang="en-GB" sz="1000" b="1" dirty="0"/>
          </a:p>
        </p:txBody>
      </p:sp>
      <p:sp>
        <p:nvSpPr>
          <p:cNvPr id="90" name="Text Box 29"/>
          <p:cNvSpPr txBox="1">
            <a:spLocks noChangeArrowheads="1"/>
          </p:cNvSpPr>
          <p:nvPr/>
        </p:nvSpPr>
        <p:spPr bwMode="auto">
          <a:xfrm rot="18471160">
            <a:off x="4280054" y="3546287"/>
            <a:ext cx="776288" cy="2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a:t>Transport</a:t>
            </a:r>
          </a:p>
        </p:txBody>
      </p:sp>
      <p:sp>
        <p:nvSpPr>
          <p:cNvPr id="91" name="Text Box 30"/>
          <p:cNvSpPr txBox="1">
            <a:spLocks noChangeArrowheads="1"/>
          </p:cNvSpPr>
          <p:nvPr/>
        </p:nvSpPr>
        <p:spPr bwMode="auto">
          <a:xfrm rot="18471160">
            <a:off x="4801997" y="2199481"/>
            <a:ext cx="803275"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Utilisation</a:t>
            </a:r>
            <a:endParaRPr lang="en-GB" sz="1000" b="1" dirty="0"/>
          </a:p>
        </p:txBody>
      </p:sp>
      <p:sp>
        <p:nvSpPr>
          <p:cNvPr id="92" name="Text Box 70"/>
          <p:cNvSpPr txBox="1">
            <a:spLocks noChangeArrowheads="1"/>
          </p:cNvSpPr>
          <p:nvPr/>
        </p:nvSpPr>
        <p:spPr bwMode="auto">
          <a:xfrm rot="18471160">
            <a:off x="5819929" y="3687314"/>
            <a:ext cx="831850"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err="1" smtClean="0"/>
              <a:t>Crédit</a:t>
            </a:r>
            <a:r>
              <a:rPr lang="en-GB" sz="1000" b="1" dirty="0" smtClean="0"/>
              <a:t> </a:t>
            </a:r>
            <a:r>
              <a:rPr lang="en-GB" sz="1000" b="1" dirty="0" err="1" smtClean="0"/>
              <a:t>FdV</a:t>
            </a:r>
            <a:endParaRPr lang="en-GB" sz="1000" b="1" dirty="0"/>
          </a:p>
        </p:txBody>
      </p:sp>
      <p:sp>
        <p:nvSpPr>
          <p:cNvPr id="93" name="Text Box 31"/>
          <p:cNvSpPr txBox="1">
            <a:spLocks noChangeArrowheads="1"/>
          </p:cNvSpPr>
          <p:nvPr/>
        </p:nvSpPr>
        <p:spPr bwMode="auto">
          <a:xfrm rot="18471160">
            <a:off x="5316204" y="3648419"/>
            <a:ext cx="873957"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dirty="0" smtClean="0"/>
              <a:t>Elimination</a:t>
            </a:r>
            <a:endParaRPr lang="en-GB" sz="1000" b="1" dirty="0"/>
          </a:p>
        </p:txBody>
      </p:sp>
    </p:spTree>
    <p:extLst>
      <p:ext uri="{BB962C8B-B14F-4D97-AF65-F5344CB8AC3E}">
        <p14:creationId xmlns:p14="http://schemas.microsoft.com/office/powerpoint/2010/main" val="261147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a:xfrm>
            <a:off x="457200" y="-27384"/>
            <a:ext cx="8229600" cy="622807"/>
          </a:xfrm>
        </p:spPr>
        <p:txBody>
          <a:bodyPr>
            <a:normAutofit fontScale="90000"/>
          </a:bodyPr>
          <a:lstStyle/>
          <a:p>
            <a:r>
              <a:rPr lang="fr-FR" b="1" dirty="0" smtClean="0"/>
              <a:t>L’outil Eco-audit du CES EduPack</a:t>
            </a:r>
          </a:p>
        </p:txBody>
      </p:sp>
      <p:sp>
        <p:nvSpPr>
          <p:cNvPr id="17411" name="Text Box 1027"/>
          <p:cNvSpPr txBox="1">
            <a:spLocks noChangeArrowheads="1"/>
          </p:cNvSpPr>
          <p:nvPr/>
        </p:nvSpPr>
        <p:spPr bwMode="auto">
          <a:xfrm>
            <a:off x="469900" y="24749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endParaRPr lang="en-GB" b="1"/>
          </a:p>
        </p:txBody>
      </p:sp>
      <p:grpSp>
        <p:nvGrpSpPr>
          <p:cNvPr id="4" name="Group 53"/>
          <p:cNvGrpSpPr>
            <a:grpSpLocks/>
          </p:cNvGrpSpPr>
          <p:nvPr/>
        </p:nvGrpSpPr>
        <p:grpSpPr bwMode="auto">
          <a:xfrm>
            <a:off x="3365500" y="3106738"/>
            <a:ext cx="2705100" cy="968375"/>
            <a:chOff x="2120" y="1957"/>
            <a:chExt cx="1704" cy="610"/>
          </a:xfrm>
        </p:grpSpPr>
        <p:sp>
          <p:nvSpPr>
            <p:cNvPr id="835593" name="AutoShape 1033"/>
            <p:cNvSpPr>
              <a:spLocks noChangeArrowheads="1"/>
            </p:cNvSpPr>
            <p:nvPr/>
          </p:nvSpPr>
          <p:spPr bwMode="auto">
            <a:xfrm>
              <a:off x="2553" y="2131"/>
              <a:ext cx="852" cy="436"/>
            </a:xfrm>
            <a:prstGeom prst="roundRect">
              <a:avLst>
                <a:gd name="adj" fmla="val 6426"/>
              </a:avLst>
            </a:prstGeom>
            <a:solidFill>
              <a:srgbClr val="F8F8F8"/>
            </a:solidFill>
            <a:ln w="28575">
              <a:solidFill>
                <a:srgbClr val="336600"/>
              </a:solidFill>
              <a:round/>
              <a:headEnd/>
              <a:tailEnd/>
            </a:ln>
            <a:effectLst>
              <a:outerShdw dist="71842" dir="2700000" algn="ctr" rotWithShape="0">
                <a:srgbClr val="C0C0C0"/>
              </a:outerShdw>
            </a:effectLst>
          </p:spPr>
          <p:txBody>
            <a:bodyPr anchor="ctr">
              <a:spAutoFit/>
            </a:bodyPr>
            <a:lstStyle/>
            <a:p>
              <a:pPr algn="ctr" eaLnBrk="0" hangingPunct="0">
                <a:spcBef>
                  <a:spcPct val="20000"/>
                </a:spcBef>
                <a:spcAft>
                  <a:spcPct val="20000"/>
                </a:spcAft>
                <a:buClr>
                  <a:srgbClr val="009B9B"/>
                </a:buClr>
                <a:buSzPct val="80000"/>
                <a:buFont typeface="Wingdings" pitchFamily="2" charset="2"/>
                <a:buNone/>
                <a:defRPr/>
              </a:pPr>
              <a:r>
                <a:rPr lang="fr-FR" b="1" i="1" dirty="0" smtClean="0">
                  <a:solidFill>
                    <a:srgbClr val="336600"/>
                  </a:solidFill>
                  <a:cs typeface="+mn-cs"/>
                </a:rPr>
                <a:t>Modèle</a:t>
              </a:r>
              <a:r>
                <a:rPr lang="en-GB" b="1" i="1" dirty="0" smtClean="0">
                  <a:solidFill>
                    <a:srgbClr val="336600"/>
                  </a:solidFill>
                  <a:cs typeface="+mn-cs"/>
                </a:rPr>
                <a:t> </a:t>
              </a:r>
              <a:br>
                <a:rPr lang="en-GB" b="1" i="1" dirty="0" smtClean="0">
                  <a:solidFill>
                    <a:srgbClr val="336600"/>
                  </a:solidFill>
                  <a:cs typeface="+mn-cs"/>
                </a:rPr>
              </a:br>
              <a:r>
                <a:rPr lang="en-GB" b="1" i="1" dirty="0" smtClean="0">
                  <a:solidFill>
                    <a:srgbClr val="336600"/>
                  </a:solidFill>
                  <a:cs typeface="+mn-cs"/>
                </a:rPr>
                <a:t>Eco </a:t>
              </a:r>
              <a:r>
                <a:rPr lang="en-GB" b="1" i="1" dirty="0">
                  <a:solidFill>
                    <a:srgbClr val="336600"/>
                  </a:solidFill>
                  <a:cs typeface="+mn-cs"/>
                </a:rPr>
                <a:t>audit </a:t>
              </a:r>
            </a:p>
          </p:txBody>
        </p:sp>
        <p:sp>
          <p:nvSpPr>
            <p:cNvPr id="17430" name="Line 1040"/>
            <p:cNvSpPr>
              <a:spLocks noChangeShapeType="1"/>
            </p:cNvSpPr>
            <p:nvPr/>
          </p:nvSpPr>
          <p:spPr bwMode="auto">
            <a:xfrm flipH="1">
              <a:off x="3416" y="1957"/>
              <a:ext cx="408" cy="175"/>
            </a:xfrm>
            <a:prstGeom prst="line">
              <a:avLst/>
            </a:prstGeom>
            <a:noFill/>
            <a:ln w="28575">
              <a:solidFill>
                <a:srgbClr val="3366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fr-FR"/>
            </a:p>
          </p:txBody>
        </p:sp>
        <p:sp>
          <p:nvSpPr>
            <p:cNvPr id="17431" name="Line 1040"/>
            <p:cNvSpPr>
              <a:spLocks noChangeShapeType="1"/>
            </p:cNvSpPr>
            <p:nvPr/>
          </p:nvSpPr>
          <p:spPr bwMode="auto">
            <a:xfrm>
              <a:off x="2120" y="1965"/>
              <a:ext cx="408" cy="175"/>
            </a:xfrm>
            <a:prstGeom prst="line">
              <a:avLst/>
            </a:prstGeom>
            <a:noFill/>
            <a:ln w="28575">
              <a:solidFill>
                <a:srgbClr val="3366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fr-FR"/>
            </a:p>
          </p:txBody>
        </p:sp>
      </p:grpSp>
      <p:pic>
        <p:nvPicPr>
          <p:cNvPr id="17415"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16325" y="1392238"/>
            <a:ext cx="2297113"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4" name="Rectangle 16"/>
          <p:cNvSpPr>
            <a:spLocks noChangeArrowheads="1"/>
          </p:cNvSpPr>
          <p:nvPr/>
        </p:nvSpPr>
        <p:spPr bwMode="auto">
          <a:xfrm>
            <a:off x="3943350" y="4367213"/>
            <a:ext cx="14208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buClr>
                <a:srgbClr val="009B9B"/>
              </a:buClr>
              <a:buSzPct val="80000"/>
              <a:buFont typeface="Wingdings" pitchFamily="2" charset="2"/>
              <a:buNone/>
            </a:pPr>
            <a:r>
              <a:rPr lang="fr-FR" b="1" dirty="0" smtClean="0"/>
              <a:t>Résultats</a:t>
            </a:r>
          </a:p>
          <a:p>
            <a:pPr algn="ctr" eaLnBrk="0" hangingPunct="0">
              <a:buClr>
                <a:srgbClr val="009B9B"/>
              </a:buClr>
              <a:buSzPct val="80000"/>
              <a:buFont typeface="Wingdings" pitchFamily="2" charset="2"/>
              <a:buNone/>
            </a:pPr>
            <a:r>
              <a:rPr lang="fr-FR" sz="1400" dirty="0" smtClean="0"/>
              <a:t>(Incluant les données tabulaires)</a:t>
            </a:r>
            <a:endParaRPr lang="fr-FR" sz="1400" dirty="0"/>
          </a:p>
        </p:txBody>
      </p:sp>
      <p:sp>
        <p:nvSpPr>
          <p:cNvPr id="17425" name="Line 1040"/>
          <p:cNvSpPr>
            <a:spLocks noChangeShapeType="1"/>
          </p:cNvSpPr>
          <p:nvPr/>
        </p:nvSpPr>
        <p:spPr bwMode="auto">
          <a:xfrm flipH="1">
            <a:off x="3303588" y="4122738"/>
            <a:ext cx="647700" cy="277813"/>
          </a:xfrm>
          <a:prstGeom prst="line">
            <a:avLst/>
          </a:prstGeom>
          <a:noFill/>
          <a:ln w="28575">
            <a:solidFill>
              <a:srgbClr val="3366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fr-FR"/>
          </a:p>
        </p:txBody>
      </p:sp>
      <p:sp>
        <p:nvSpPr>
          <p:cNvPr id="17426" name="Line 1040"/>
          <p:cNvSpPr>
            <a:spLocks noChangeShapeType="1"/>
          </p:cNvSpPr>
          <p:nvPr/>
        </p:nvSpPr>
        <p:spPr bwMode="auto">
          <a:xfrm>
            <a:off x="5614988" y="4135438"/>
            <a:ext cx="647700" cy="277813"/>
          </a:xfrm>
          <a:prstGeom prst="line">
            <a:avLst/>
          </a:prstGeom>
          <a:noFill/>
          <a:ln w="28575">
            <a:solidFill>
              <a:srgbClr val="3366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fr-FR"/>
          </a:p>
        </p:txBody>
      </p:sp>
      <p:pic>
        <p:nvPicPr>
          <p:cNvPr id="17427" name="Picture 4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4443413"/>
            <a:ext cx="318135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8" name="Picture 4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4013" y="4443413"/>
            <a:ext cx="3362325"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2" descr="http://upload.wikimedia.org/wikipedia/commons/5/5a/IPad,_iPhone,_MacBook_Pro.jpg"/>
          <p:cNvPicPr>
            <a:picLocks noChangeAspect="1" noChangeArrowheads="1"/>
          </p:cNvPicPr>
          <p:nvPr/>
        </p:nvPicPr>
        <p:blipFill>
          <a:blip r:embed="rId6" cstate="print">
            <a:extLst/>
          </a:blip>
          <a:srcRect/>
          <a:stretch>
            <a:fillRect/>
          </a:stretch>
        </p:blipFill>
        <p:spPr bwMode="auto">
          <a:xfrm>
            <a:off x="3565253" y="1392238"/>
            <a:ext cx="2399255" cy="15968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6" name="Group 2"/>
          <p:cNvGrpSpPr>
            <a:grpSpLocks/>
          </p:cNvGrpSpPr>
          <p:nvPr/>
        </p:nvGrpSpPr>
        <p:grpSpPr bwMode="auto">
          <a:xfrm>
            <a:off x="3563984" y="1358900"/>
            <a:ext cx="2347913" cy="1760538"/>
            <a:chOff x="3780430" y="1193890"/>
            <a:chExt cx="2543749" cy="1759897"/>
          </a:xfrm>
        </p:grpSpPr>
        <p:sp>
          <p:nvSpPr>
            <p:cNvPr id="17422" name="Rectangle 23"/>
            <p:cNvSpPr>
              <a:spLocks noChangeArrowheads="1"/>
            </p:cNvSpPr>
            <p:nvPr/>
          </p:nvSpPr>
          <p:spPr bwMode="auto">
            <a:xfrm>
              <a:off x="3780430" y="1228462"/>
              <a:ext cx="2543749" cy="153912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spcBef>
                  <a:spcPct val="20000"/>
                </a:spcBef>
                <a:spcAft>
                  <a:spcPct val="20000"/>
                </a:spcAft>
                <a:buClr>
                  <a:srgbClr val="009B9B"/>
                </a:buClr>
                <a:buSzPct val="80000"/>
                <a:buFont typeface="Wingdings" pitchFamily="2" charset="2"/>
                <a:buNone/>
              </a:pPr>
              <a:endParaRPr lang="en-GB" sz="1600" b="1"/>
            </a:p>
          </p:txBody>
        </p:sp>
        <p:pic>
          <p:nvPicPr>
            <p:cNvPr id="17423" name="Picture 2" descr="File:IPod Nano in its Dock.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33929" y="1193890"/>
              <a:ext cx="1113524" cy="17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4"/>
          <p:cNvGrpSpPr>
            <a:grpSpLocks/>
          </p:cNvGrpSpPr>
          <p:nvPr/>
        </p:nvGrpSpPr>
        <p:grpSpPr bwMode="auto">
          <a:xfrm>
            <a:off x="3507283" y="1256399"/>
            <a:ext cx="2597150" cy="1828800"/>
            <a:chOff x="-1716571" y="205469"/>
            <a:chExt cx="2596310" cy="1477027"/>
          </a:xfrm>
        </p:grpSpPr>
        <p:sp>
          <p:nvSpPr>
            <p:cNvPr id="17420" name="Rectangle 26"/>
            <p:cNvSpPr>
              <a:spLocks noChangeArrowheads="1"/>
            </p:cNvSpPr>
            <p:nvPr/>
          </p:nvSpPr>
          <p:spPr bwMode="auto">
            <a:xfrm>
              <a:off x="-1716571" y="205469"/>
              <a:ext cx="2596310" cy="147702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spcBef>
                  <a:spcPct val="20000"/>
                </a:spcBef>
                <a:spcAft>
                  <a:spcPct val="20000"/>
                </a:spcAft>
                <a:buClr>
                  <a:srgbClr val="009B9B"/>
                </a:buClr>
                <a:buSzPct val="80000"/>
                <a:buFont typeface="Wingdings" pitchFamily="2" charset="2"/>
                <a:buNone/>
              </a:pPr>
              <a:endParaRPr lang="en-GB" sz="1600" b="1"/>
            </a:p>
          </p:txBody>
        </p:sp>
        <p:pic>
          <p:nvPicPr>
            <p:cNvPr id="17421" name="Picture 4" descr="File:Toyota Prius front.jpg">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23163" y="324113"/>
              <a:ext cx="2349658" cy="1330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AutoShape 1030"/>
          <p:cNvSpPr>
            <a:spLocks noChangeArrowheads="1"/>
          </p:cNvSpPr>
          <p:nvPr/>
        </p:nvSpPr>
        <p:spPr bwMode="auto">
          <a:xfrm>
            <a:off x="827584" y="1682616"/>
            <a:ext cx="2520280" cy="1429464"/>
          </a:xfrm>
          <a:prstGeom prst="roundRect">
            <a:avLst>
              <a:gd name="adj" fmla="val 2463"/>
            </a:avLst>
          </a:prstGeom>
          <a:solidFill>
            <a:srgbClr val="F8F8F8"/>
          </a:solidFill>
          <a:ln w="28575">
            <a:solidFill>
              <a:srgbClr val="808080"/>
            </a:solidFill>
            <a:round/>
            <a:headEnd/>
            <a:tailEnd/>
          </a:ln>
          <a:effectLst>
            <a:outerShdw dist="71842" dir="2700000" algn="ctr" rotWithShape="0">
              <a:srgbClr val="C0C0C0"/>
            </a:outerShdw>
          </a:effectLst>
        </p:spPr>
        <p:txBody>
          <a:bodyPr wrap="square" anchor="ctr">
            <a:spAutoFit/>
          </a:bodyPr>
          <a:lstStyle/>
          <a:p>
            <a:r>
              <a:rPr lang="fr-FR" sz="1600" b="1" i="1" dirty="0" smtClean="0">
                <a:solidFill>
                  <a:srgbClr val="CC0000"/>
                </a:solidFill>
              </a:rPr>
              <a:t>   Interface Utilisateur</a:t>
            </a:r>
          </a:p>
          <a:p>
            <a:pPr>
              <a:buClr>
                <a:schemeClr val="accent1"/>
              </a:buClr>
              <a:buSzTx/>
              <a:buFont typeface="Wingdings" pitchFamily="2" charset="2"/>
              <a:buChar char="§"/>
            </a:pPr>
            <a:r>
              <a:rPr lang="fr-FR" sz="1400" b="1" i="1" dirty="0" smtClean="0"/>
              <a:t>  Coût des matériaux</a:t>
            </a:r>
          </a:p>
          <a:p>
            <a:pPr>
              <a:buClr>
                <a:schemeClr val="accent1"/>
              </a:buClr>
              <a:buSzTx/>
              <a:buFont typeface="Wingdings" pitchFamily="2" charset="2"/>
              <a:buChar char="§"/>
            </a:pPr>
            <a:r>
              <a:rPr lang="fr-FR" sz="1400" b="1" i="1" dirty="0" smtClean="0"/>
              <a:t>  Procédés de fabrication</a:t>
            </a:r>
          </a:p>
          <a:p>
            <a:pPr>
              <a:buClr>
                <a:schemeClr val="accent1"/>
              </a:buClr>
              <a:buSzTx/>
              <a:buFont typeface="Wingdings" pitchFamily="2" charset="2"/>
              <a:buChar char="§"/>
            </a:pPr>
            <a:r>
              <a:rPr lang="fr-FR" sz="1400" b="1" i="1" dirty="0" smtClean="0"/>
              <a:t>  Transport</a:t>
            </a:r>
          </a:p>
          <a:p>
            <a:pPr>
              <a:buClr>
                <a:schemeClr val="accent1"/>
              </a:buClr>
              <a:buSzTx/>
              <a:buFont typeface="Wingdings" pitchFamily="2" charset="2"/>
              <a:buChar char="§"/>
            </a:pPr>
            <a:r>
              <a:rPr lang="fr-FR" sz="1400" b="1" i="1" dirty="0" smtClean="0"/>
              <a:t>  Utilisation</a:t>
            </a:r>
          </a:p>
          <a:p>
            <a:pPr>
              <a:buClr>
                <a:schemeClr val="accent1"/>
              </a:buClr>
              <a:buSzTx/>
              <a:buFont typeface="Wingdings" pitchFamily="2" charset="2"/>
              <a:buChar char="§"/>
            </a:pPr>
            <a:r>
              <a:rPr lang="fr-FR" sz="1400" b="1" i="1" dirty="0" smtClean="0"/>
              <a:t>  Choix de fin de vie</a:t>
            </a:r>
            <a:endParaRPr lang="fr-FR" sz="1400" b="1" i="1" dirty="0"/>
          </a:p>
        </p:txBody>
      </p:sp>
      <p:sp>
        <p:nvSpPr>
          <p:cNvPr id="29" name="Text Box 1031"/>
          <p:cNvSpPr txBox="1">
            <a:spLocks noChangeArrowheads="1"/>
          </p:cNvSpPr>
          <p:nvPr/>
        </p:nvSpPr>
        <p:spPr bwMode="auto">
          <a:xfrm>
            <a:off x="994272" y="1218655"/>
            <a:ext cx="20760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20000"/>
              </a:spcAft>
              <a:buClr>
                <a:srgbClr val="009B9B"/>
              </a:buClr>
              <a:buSzPct val="80000"/>
              <a:buFont typeface="Wingdings" pitchFamily="2" charset="2"/>
              <a:defRPr>
                <a:solidFill>
                  <a:schemeClr val="tx1"/>
                </a:solidFill>
                <a:latin typeface="Arial" pitchFamily="34" charset="0"/>
              </a:defRPr>
            </a:lvl9pPr>
          </a:lstStyle>
          <a:p>
            <a:r>
              <a:rPr lang="fr-FR" b="1" dirty="0" smtClean="0">
                <a:latin typeface="+mn-lt"/>
              </a:rPr>
              <a:t>Données Utilisateur</a:t>
            </a:r>
            <a:endParaRPr lang="fr-FR" b="1" dirty="0">
              <a:latin typeface="+mn-lt"/>
            </a:endParaRPr>
          </a:p>
        </p:txBody>
      </p:sp>
      <p:sp>
        <p:nvSpPr>
          <p:cNvPr id="30" name="AutoShape 1028"/>
          <p:cNvSpPr>
            <a:spLocks noChangeArrowheads="1"/>
          </p:cNvSpPr>
          <p:nvPr/>
        </p:nvSpPr>
        <p:spPr bwMode="auto">
          <a:xfrm>
            <a:off x="6104433" y="1671833"/>
            <a:ext cx="2572023" cy="1429464"/>
          </a:xfrm>
          <a:prstGeom prst="roundRect">
            <a:avLst>
              <a:gd name="adj" fmla="val 2463"/>
            </a:avLst>
          </a:prstGeom>
          <a:solidFill>
            <a:srgbClr val="F8F8F8"/>
          </a:solidFill>
          <a:ln w="28575">
            <a:solidFill>
              <a:srgbClr val="808080"/>
            </a:solidFill>
            <a:round/>
            <a:headEnd/>
            <a:tailEnd/>
          </a:ln>
          <a:effectLst>
            <a:outerShdw dist="71842" dir="2700000" algn="ctr" rotWithShape="0">
              <a:srgbClr val="C0C0C0"/>
            </a:outerShdw>
          </a:effectLst>
        </p:spPr>
        <p:txBody>
          <a:bodyPr wrap="square" anchor="ctr">
            <a:spAutoFit/>
          </a:bodyPr>
          <a:lstStyle/>
          <a:p>
            <a:r>
              <a:rPr lang="fr-FR" sz="1600" b="1" i="1" dirty="0" smtClean="0">
                <a:solidFill>
                  <a:srgbClr val="CC0000"/>
                </a:solidFill>
              </a:rPr>
              <a:t>   Base de donnée Eco</a:t>
            </a:r>
          </a:p>
          <a:p>
            <a:pPr>
              <a:buClr>
                <a:schemeClr val="accent1"/>
              </a:buClr>
              <a:buSzTx/>
              <a:buFont typeface="Wingdings" pitchFamily="2" charset="2"/>
              <a:buChar char="§"/>
            </a:pPr>
            <a:r>
              <a:rPr lang="fr-FR" sz="1400" b="1" i="1" dirty="0" smtClean="0"/>
              <a:t>  Energie Grise</a:t>
            </a:r>
          </a:p>
          <a:p>
            <a:pPr>
              <a:buClr>
                <a:schemeClr val="accent1"/>
              </a:buClr>
              <a:buSzTx/>
              <a:buFont typeface="Wingdings" pitchFamily="2" charset="2"/>
              <a:buChar char="§"/>
            </a:pPr>
            <a:r>
              <a:rPr lang="fr-FR" sz="1400" i="1" dirty="0" smtClean="0">
                <a:solidFill>
                  <a:srgbClr val="FF0000"/>
                </a:solidFill>
              </a:rPr>
              <a:t>  </a:t>
            </a:r>
            <a:r>
              <a:rPr lang="fr-FR" sz="1400" i="1" dirty="0" smtClean="0"/>
              <a:t>Energie de Fabrication</a:t>
            </a:r>
            <a:endParaRPr lang="fr-FR" sz="1400" b="1" i="1" dirty="0" smtClean="0">
              <a:solidFill>
                <a:srgbClr val="FF0000"/>
              </a:solidFill>
            </a:endParaRPr>
          </a:p>
          <a:p>
            <a:pPr>
              <a:buClr>
                <a:schemeClr val="accent1"/>
              </a:buClr>
              <a:buSzTx/>
              <a:buFont typeface="Wingdings" pitchFamily="2" charset="2"/>
              <a:buChar char="§"/>
            </a:pPr>
            <a:r>
              <a:rPr lang="fr-FR" sz="1400" b="1" i="1" dirty="0" smtClean="0"/>
              <a:t>  Empreintes CO</a:t>
            </a:r>
            <a:r>
              <a:rPr lang="fr-FR" sz="1400" b="1" i="1" baseline="-25000" dirty="0" smtClean="0"/>
              <a:t>2</a:t>
            </a:r>
            <a:endParaRPr lang="fr-FR" sz="1400" b="1" i="1" dirty="0" smtClean="0"/>
          </a:p>
          <a:p>
            <a:pPr>
              <a:buClr>
                <a:schemeClr val="accent1"/>
              </a:buClr>
              <a:buSzTx/>
              <a:buFont typeface="Wingdings" pitchFamily="2" charset="2"/>
              <a:buChar char="§"/>
            </a:pPr>
            <a:r>
              <a:rPr lang="fr-FR" sz="1400" b="1" i="1" dirty="0" smtClean="0"/>
              <a:t>  </a:t>
            </a:r>
            <a:r>
              <a:rPr lang="fr-FR" sz="1400" i="1" dirty="0" smtClean="0"/>
              <a:t>Energie de Transport</a:t>
            </a:r>
            <a:endParaRPr lang="fr-FR" sz="1400" b="1" i="1" dirty="0" smtClean="0">
              <a:solidFill>
                <a:srgbClr val="FF0000"/>
              </a:solidFill>
            </a:endParaRPr>
          </a:p>
          <a:p>
            <a:pPr>
              <a:buClr>
                <a:schemeClr val="accent1"/>
              </a:buClr>
              <a:buSzTx/>
              <a:buFont typeface="Wingdings" pitchFamily="2" charset="2"/>
              <a:buChar char="§"/>
            </a:pPr>
            <a:r>
              <a:rPr lang="fr-FR" sz="1400" b="1" i="1" dirty="0" smtClean="0"/>
              <a:t>  Recyclage / combustion</a:t>
            </a:r>
            <a:endParaRPr lang="fr-FR" sz="1400" b="1" i="1" dirty="0"/>
          </a:p>
        </p:txBody>
      </p:sp>
      <p:sp>
        <p:nvSpPr>
          <p:cNvPr id="31" name="Rectangle 9"/>
          <p:cNvSpPr>
            <a:spLocks noChangeArrowheads="1"/>
          </p:cNvSpPr>
          <p:nvPr/>
        </p:nvSpPr>
        <p:spPr bwMode="auto">
          <a:xfrm>
            <a:off x="6428284" y="1218655"/>
            <a:ext cx="1833563"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b="1" dirty="0" smtClean="0"/>
              <a:t>Données du CES</a:t>
            </a:r>
            <a:endParaRPr lang="fr-FR" b="1" dirty="0"/>
          </a:p>
        </p:txBody>
      </p:sp>
      <p:sp>
        <p:nvSpPr>
          <p:cNvPr id="26" name="Text Box 27"/>
          <p:cNvSpPr txBox="1">
            <a:spLocks noChangeArrowheads="1"/>
          </p:cNvSpPr>
          <p:nvPr/>
        </p:nvSpPr>
        <p:spPr bwMode="auto">
          <a:xfrm rot="17832290">
            <a:off x="968677" y="5089771"/>
            <a:ext cx="665567"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err="1" smtClean="0"/>
              <a:t>Matériaux</a:t>
            </a:r>
            <a:endParaRPr lang="en-GB" sz="800" b="1" dirty="0"/>
          </a:p>
        </p:txBody>
      </p:sp>
      <p:sp>
        <p:nvSpPr>
          <p:cNvPr id="27" name="Text Box 28"/>
          <p:cNvSpPr txBox="1">
            <a:spLocks noChangeArrowheads="1"/>
          </p:cNvSpPr>
          <p:nvPr/>
        </p:nvSpPr>
        <p:spPr bwMode="auto">
          <a:xfrm rot="17832290">
            <a:off x="1311278" y="5263508"/>
            <a:ext cx="739305"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Fabrication</a:t>
            </a:r>
            <a:endParaRPr lang="en-GB" sz="800" b="1" dirty="0"/>
          </a:p>
        </p:txBody>
      </p:sp>
      <p:sp>
        <p:nvSpPr>
          <p:cNvPr id="32" name="Text Box 29"/>
          <p:cNvSpPr txBox="1">
            <a:spLocks noChangeArrowheads="1"/>
          </p:cNvSpPr>
          <p:nvPr/>
        </p:nvSpPr>
        <p:spPr bwMode="auto">
          <a:xfrm rot="17832290">
            <a:off x="1763134" y="5336441"/>
            <a:ext cx="663964"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a:t>Transport</a:t>
            </a:r>
          </a:p>
        </p:txBody>
      </p:sp>
      <p:sp>
        <p:nvSpPr>
          <p:cNvPr id="33" name="Text Box 30"/>
          <p:cNvSpPr txBox="1">
            <a:spLocks noChangeArrowheads="1"/>
          </p:cNvSpPr>
          <p:nvPr/>
        </p:nvSpPr>
        <p:spPr bwMode="auto">
          <a:xfrm rot="17832290">
            <a:off x="2225961" y="4266872"/>
            <a:ext cx="681597"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Utilisation</a:t>
            </a:r>
            <a:endParaRPr lang="en-GB" sz="800" b="1" dirty="0"/>
          </a:p>
        </p:txBody>
      </p:sp>
      <p:sp>
        <p:nvSpPr>
          <p:cNvPr id="34" name="Text Box 70"/>
          <p:cNvSpPr txBox="1">
            <a:spLocks noChangeArrowheads="1"/>
          </p:cNvSpPr>
          <p:nvPr/>
        </p:nvSpPr>
        <p:spPr bwMode="auto">
          <a:xfrm rot="17832290">
            <a:off x="2970512" y="5350671"/>
            <a:ext cx="704039"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err="1" smtClean="0"/>
              <a:t>Crédit</a:t>
            </a:r>
            <a:r>
              <a:rPr lang="en-GB" sz="800" b="1" dirty="0" smtClean="0"/>
              <a:t> </a:t>
            </a:r>
            <a:r>
              <a:rPr lang="en-GB" sz="800" b="1" dirty="0" err="1" smtClean="0"/>
              <a:t>FdV</a:t>
            </a:r>
            <a:endParaRPr lang="en-GB" sz="800" b="1" dirty="0"/>
          </a:p>
        </p:txBody>
      </p:sp>
      <p:sp>
        <p:nvSpPr>
          <p:cNvPr id="35" name="Text Box 31"/>
          <p:cNvSpPr txBox="1">
            <a:spLocks noChangeArrowheads="1"/>
          </p:cNvSpPr>
          <p:nvPr/>
        </p:nvSpPr>
        <p:spPr bwMode="auto">
          <a:xfrm rot="17832290">
            <a:off x="2565901" y="5290589"/>
            <a:ext cx="739305"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Elimination</a:t>
            </a:r>
            <a:endParaRPr lang="en-GB" sz="800" b="1" dirty="0"/>
          </a:p>
        </p:txBody>
      </p:sp>
      <p:sp>
        <p:nvSpPr>
          <p:cNvPr id="37" name="Text Box 27"/>
          <p:cNvSpPr txBox="1">
            <a:spLocks noChangeArrowheads="1"/>
          </p:cNvSpPr>
          <p:nvPr/>
        </p:nvSpPr>
        <p:spPr bwMode="auto">
          <a:xfrm rot="17832290">
            <a:off x="6054583" y="5040153"/>
            <a:ext cx="665567"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err="1" smtClean="0"/>
              <a:t>Matériaux</a:t>
            </a:r>
            <a:endParaRPr lang="en-GB" sz="800" b="1" dirty="0"/>
          </a:p>
        </p:txBody>
      </p:sp>
      <p:sp>
        <p:nvSpPr>
          <p:cNvPr id="38" name="Text Box 28"/>
          <p:cNvSpPr txBox="1">
            <a:spLocks noChangeArrowheads="1"/>
          </p:cNvSpPr>
          <p:nvPr/>
        </p:nvSpPr>
        <p:spPr bwMode="auto">
          <a:xfrm rot="17832290">
            <a:off x="6418450" y="5235156"/>
            <a:ext cx="739305"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Fabrication</a:t>
            </a:r>
            <a:endParaRPr lang="en-GB" sz="800" b="1" dirty="0"/>
          </a:p>
        </p:txBody>
      </p:sp>
      <p:sp>
        <p:nvSpPr>
          <p:cNvPr id="39" name="Text Box 29"/>
          <p:cNvSpPr txBox="1">
            <a:spLocks noChangeArrowheads="1"/>
          </p:cNvSpPr>
          <p:nvPr/>
        </p:nvSpPr>
        <p:spPr bwMode="auto">
          <a:xfrm rot="17832290">
            <a:off x="6854142" y="5326186"/>
            <a:ext cx="699874"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a:t>Transport</a:t>
            </a:r>
          </a:p>
        </p:txBody>
      </p:sp>
      <p:sp>
        <p:nvSpPr>
          <p:cNvPr id="40" name="Text Box 30"/>
          <p:cNvSpPr txBox="1">
            <a:spLocks noChangeArrowheads="1"/>
          </p:cNvSpPr>
          <p:nvPr/>
        </p:nvSpPr>
        <p:spPr bwMode="auto">
          <a:xfrm rot="17832290">
            <a:off x="7365030" y="4270417"/>
            <a:ext cx="681597"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Utilisation</a:t>
            </a:r>
            <a:endParaRPr lang="en-GB" sz="800" b="1" dirty="0"/>
          </a:p>
        </p:txBody>
      </p:sp>
      <p:sp>
        <p:nvSpPr>
          <p:cNvPr id="41" name="Text Box 70"/>
          <p:cNvSpPr txBox="1">
            <a:spLocks noChangeArrowheads="1"/>
          </p:cNvSpPr>
          <p:nvPr/>
        </p:nvSpPr>
        <p:spPr bwMode="auto">
          <a:xfrm rot="17832290">
            <a:off x="8045783" y="5375479"/>
            <a:ext cx="704039"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err="1" smtClean="0"/>
              <a:t>Crédit</a:t>
            </a:r>
            <a:r>
              <a:rPr lang="en-GB" sz="800" b="1" dirty="0" smtClean="0"/>
              <a:t> </a:t>
            </a:r>
            <a:r>
              <a:rPr lang="en-GB" sz="800" b="1" dirty="0" err="1" smtClean="0"/>
              <a:t>FdV</a:t>
            </a:r>
            <a:endParaRPr lang="en-GB" sz="800" b="1" dirty="0"/>
          </a:p>
        </p:txBody>
      </p:sp>
      <p:sp>
        <p:nvSpPr>
          <p:cNvPr id="42" name="Text Box 31"/>
          <p:cNvSpPr txBox="1">
            <a:spLocks noChangeArrowheads="1"/>
          </p:cNvSpPr>
          <p:nvPr/>
        </p:nvSpPr>
        <p:spPr bwMode="auto">
          <a:xfrm rot="17832290">
            <a:off x="7683706" y="5347296"/>
            <a:ext cx="739305"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Elimination</a:t>
            </a:r>
            <a:endParaRPr lang="en-GB" sz="800" b="1" dirty="0"/>
          </a:p>
        </p:txBody>
      </p:sp>
      <p:sp>
        <p:nvSpPr>
          <p:cNvPr id="43" name="Text Box 21"/>
          <p:cNvSpPr txBox="1">
            <a:spLocks noChangeArrowheads="1"/>
          </p:cNvSpPr>
          <p:nvPr/>
        </p:nvSpPr>
        <p:spPr bwMode="auto">
          <a:xfrm rot="16200000">
            <a:off x="-49028" y="5272956"/>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smtClean="0"/>
              <a:t>Energie (MJ)</a:t>
            </a:r>
            <a:endParaRPr lang="fr-FR" sz="1200"/>
          </a:p>
        </p:txBody>
      </p:sp>
      <p:sp>
        <p:nvSpPr>
          <p:cNvPr id="44" name="Text Box 21"/>
          <p:cNvSpPr txBox="1">
            <a:spLocks noChangeArrowheads="1"/>
          </p:cNvSpPr>
          <p:nvPr/>
        </p:nvSpPr>
        <p:spPr bwMode="auto">
          <a:xfrm rot="16200000">
            <a:off x="4467965" y="5183084"/>
            <a:ext cx="2115879"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dirty="0" smtClean="0"/>
              <a:t>Emission de Carbone (kg)</a:t>
            </a:r>
            <a:endParaRPr lang="en-GB" sz="1200" dirty="0"/>
          </a:p>
        </p:txBody>
      </p:sp>
    </p:spTree>
    <p:extLst>
      <p:ext uri="{BB962C8B-B14F-4D97-AF65-F5344CB8AC3E}">
        <p14:creationId xmlns:p14="http://schemas.microsoft.com/office/powerpoint/2010/main" val="334617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415"/>
                                        </p:tgtEl>
                                        <p:attrNameLst>
                                          <p:attrName>style.visibility</p:attrName>
                                        </p:attrNameLst>
                                      </p:cBhvr>
                                      <p:to>
                                        <p:strVal val="visible"/>
                                      </p:to>
                                    </p:set>
                                    <p:animEffect transition="in" filter="circle(in)">
                                      <p:cBhvr>
                                        <p:cTn id="7" dur="2000"/>
                                        <p:tgtEl>
                                          <p:spTgt spid="17415"/>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childTnLst>
                          </p:cTn>
                        </p:par>
                        <p:par>
                          <p:cTn id="14" fill="hold">
                            <p:stCondLst>
                              <p:cond delay="25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nodePh="1">
                                  <p:stCondLst>
                                    <p:cond delay="0"/>
                                  </p:stCondLst>
                                  <p:endCondLst>
                                    <p:cond evt="begin" delay="0">
                                      <p:tn val="28"/>
                                    </p:cond>
                                  </p:endCondLst>
                                  <p:childTnLst>
                                    <p:set>
                                      <p:cBhvr>
                                        <p:cTn id="29" dur="1" fill="hold">
                                          <p:stCondLst>
                                            <p:cond delay="0"/>
                                          </p:stCondLst>
                                        </p:cTn>
                                        <p:tgtEl>
                                          <p:spTgt spid="17411"/>
                                        </p:tgtEl>
                                        <p:attrNameLst>
                                          <p:attrName>style.visibility</p:attrName>
                                        </p:attrNameLst>
                                      </p:cBhvr>
                                      <p:to>
                                        <p:strVal val="visible"/>
                                      </p:to>
                                    </p:set>
                                    <p:anim calcmode="lin" valueType="num">
                                      <p:cBhvr>
                                        <p:cTn id="30" dur="500" fill="hold"/>
                                        <p:tgtEl>
                                          <p:spTgt spid="17411"/>
                                        </p:tgtEl>
                                        <p:attrNameLst>
                                          <p:attrName>ppt_w</p:attrName>
                                        </p:attrNameLst>
                                      </p:cBhvr>
                                      <p:tavLst>
                                        <p:tav tm="0">
                                          <p:val>
                                            <p:fltVal val="0"/>
                                          </p:val>
                                        </p:tav>
                                        <p:tav tm="100000">
                                          <p:val>
                                            <p:strVal val="#ppt_w"/>
                                          </p:val>
                                        </p:tav>
                                      </p:tavLst>
                                    </p:anim>
                                    <p:anim calcmode="lin" valueType="num">
                                      <p:cBhvr>
                                        <p:cTn id="31" dur="500" fill="hold"/>
                                        <p:tgtEl>
                                          <p:spTgt spid="17411"/>
                                        </p:tgtEl>
                                        <p:attrNameLst>
                                          <p:attrName>ppt_h</p:attrName>
                                        </p:attrNameLst>
                                      </p:cBhvr>
                                      <p:tavLst>
                                        <p:tav tm="0">
                                          <p:val>
                                            <p:fltVal val="0"/>
                                          </p:val>
                                        </p:tav>
                                        <p:tav tm="100000">
                                          <p:val>
                                            <p:strVal val="#ppt_h"/>
                                          </p:val>
                                        </p:tav>
                                      </p:tavLst>
                                    </p:anim>
                                    <p:animEffect transition="in" filter="fade">
                                      <p:cBhvr>
                                        <p:cTn id="32" dur="500"/>
                                        <p:tgtEl>
                                          <p:spTgt spid="1741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animEffect transition="in" filter="fade">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17425"/>
                                        </p:tgtEl>
                                        <p:attrNameLst>
                                          <p:attrName>style.visibility</p:attrName>
                                        </p:attrNameLst>
                                      </p:cBhvr>
                                      <p:to>
                                        <p:strVal val="visible"/>
                                      </p:to>
                                    </p:set>
                                    <p:anim calcmode="lin" valueType="num">
                                      <p:cBhvr>
                                        <p:cTn id="66" dur="500" fill="hold"/>
                                        <p:tgtEl>
                                          <p:spTgt spid="17425"/>
                                        </p:tgtEl>
                                        <p:attrNameLst>
                                          <p:attrName>ppt_w</p:attrName>
                                        </p:attrNameLst>
                                      </p:cBhvr>
                                      <p:tavLst>
                                        <p:tav tm="0">
                                          <p:val>
                                            <p:fltVal val="0"/>
                                          </p:val>
                                        </p:tav>
                                        <p:tav tm="100000">
                                          <p:val>
                                            <p:strVal val="#ppt_w"/>
                                          </p:val>
                                        </p:tav>
                                      </p:tavLst>
                                    </p:anim>
                                    <p:anim calcmode="lin" valueType="num">
                                      <p:cBhvr>
                                        <p:cTn id="67" dur="500" fill="hold"/>
                                        <p:tgtEl>
                                          <p:spTgt spid="17425"/>
                                        </p:tgtEl>
                                        <p:attrNameLst>
                                          <p:attrName>ppt_h</p:attrName>
                                        </p:attrNameLst>
                                      </p:cBhvr>
                                      <p:tavLst>
                                        <p:tav tm="0">
                                          <p:val>
                                            <p:fltVal val="0"/>
                                          </p:val>
                                        </p:tav>
                                        <p:tav tm="100000">
                                          <p:val>
                                            <p:strVal val="#ppt_h"/>
                                          </p:val>
                                        </p:tav>
                                      </p:tavLst>
                                    </p:anim>
                                    <p:animEffect transition="in" filter="fade">
                                      <p:cBhvr>
                                        <p:cTn id="68" dur="500"/>
                                        <p:tgtEl>
                                          <p:spTgt spid="17425"/>
                                        </p:tgtEl>
                                      </p:cBhvr>
                                    </p:animEffect>
                                  </p:childTnLst>
                                </p:cTn>
                              </p:par>
                              <p:par>
                                <p:cTn id="69" presetID="53" presetClass="entr" presetSubtype="16" fill="hold" nodeType="withEffect">
                                  <p:stCondLst>
                                    <p:cond delay="0"/>
                                  </p:stCondLst>
                                  <p:childTnLst>
                                    <p:set>
                                      <p:cBhvr>
                                        <p:cTn id="70" dur="1" fill="hold">
                                          <p:stCondLst>
                                            <p:cond delay="0"/>
                                          </p:stCondLst>
                                        </p:cTn>
                                        <p:tgtEl>
                                          <p:spTgt spid="17427"/>
                                        </p:tgtEl>
                                        <p:attrNameLst>
                                          <p:attrName>style.visibility</p:attrName>
                                        </p:attrNameLst>
                                      </p:cBhvr>
                                      <p:to>
                                        <p:strVal val="visible"/>
                                      </p:to>
                                    </p:set>
                                    <p:anim calcmode="lin" valueType="num">
                                      <p:cBhvr>
                                        <p:cTn id="71" dur="500" fill="hold"/>
                                        <p:tgtEl>
                                          <p:spTgt spid="17427"/>
                                        </p:tgtEl>
                                        <p:attrNameLst>
                                          <p:attrName>ppt_w</p:attrName>
                                        </p:attrNameLst>
                                      </p:cBhvr>
                                      <p:tavLst>
                                        <p:tav tm="0">
                                          <p:val>
                                            <p:fltVal val="0"/>
                                          </p:val>
                                        </p:tav>
                                        <p:tav tm="100000">
                                          <p:val>
                                            <p:strVal val="#ppt_w"/>
                                          </p:val>
                                        </p:tav>
                                      </p:tavLst>
                                    </p:anim>
                                    <p:anim calcmode="lin" valueType="num">
                                      <p:cBhvr>
                                        <p:cTn id="72" dur="500" fill="hold"/>
                                        <p:tgtEl>
                                          <p:spTgt spid="17427"/>
                                        </p:tgtEl>
                                        <p:attrNameLst>
                                          <p:attrName>ppt_h</p:attrName>
                                        </p:attrNameLst>
                                      </p:cBhvr>
                                      <p:tavLst>
                                        <p:tav tm="0">
                                          <p:val>
                                            <p:fltVal val="0"/>
                                          </p:val>
                                        </p:tav>
                                        <p:tav tm="100000">
                                          <p:val>
                                            <p:strVal val="#ppt_h"/>
                                          </p:val>
                                        </p:tav>
                                      </p:tavLst>
                                    </p:anim>
                                    <p:animEffect transition="in" filter="fade">
                                      <p:cBhvr>
                                        <p:cTn id="73" dur="500"/>
                                        <p:tgtEl>
                                          <p:spTgt spid="17427"/>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p:cTn id="81" dur="500" fill="hold"/>
                                        <p:tgtEl>
                                          <p:spTgt spid="27"/>
                                        </p:tgtEl>
                                        <p:attrNameLst>
                                          <p:attrName>ppt_w</p:attrName>
                                        </p:attrNameLst>
                                      </p:cBhvr>
                                      <p:tavLst>
                                        <p:tav tm="0">
                                          <p:val>
                                            <p:fltVal val="0"/>
                                          </p:val>
                                        </p:tav>
                                        <p:tav tm="100000">
                                          <p:val>
                                            <p:strVal val="#ppt_w"/>
                                          </p:val>
                                        </p:tav>
                                      </p:tavLst>
                                    </p:anim>
                                    <p:anim calcmode="lin" valueType="num">
                                      <p:cBhvr>
                                        <p:cTn id="82" dur="500" fill="hold"/>
                                        <p:tgtEl>
                                          <p:spTgt spid="27"/>
                                        </p:tgtEl>
                                        <p:attrNameLst>
                                          <p:attrName>ppt_h</p:attrName>
                                        </p:attrNameLst>
                                      </p:cBhvr>
                                      <p:tavLst>
                                        <p:tav tm="0">
                                          <p:val>
                                            <p:fltVal val="0"/>
                                          </p:val>
                                        </p:tav>
                                        <p:tav tm="100000">
                                          <p:val>
                                            <p:strVal val="#ppt_h"/>
                                          </p:val>
                                        </p:tav>
                                      </p:tavLst>
                                    </p:anim>
                                    <p:animEffect transition="in" filter="fade">
                                      <p:cBhvr>
                                        <p:cTn id="83" dur="500"/>
                                        <p:tgtEl>
                                          <p:spTgt spid="27"/>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500" fill="hold"/>
                                        <p:tgtEl>
                                          <p:spTgt spid="32"/>
                                        </p:tgtEl>
                                        <p:attrNameLst>
                                          <p:attrName>ppt_w</p:attrName>
                                        </p:attrNameLst>
                                      </p:cBhvr>
                                      <p:tavLst>
                                        <p:tav tm="0">
                                          <p:val>
                                            <p:fltVal val="0"/>
                                          </p:val>
                                        </p:tav>
                                        <p:tav tm="100000">
                                          <p:val>
                                            <p:strVal val="#ppt_w"/>
                                          </p:val>
                                        </p:tav>
                                      </p:tavLst>
                                    </p:anim>
                                    <p:anim calcmode="lin" valueType="num">
                                      <p:cBhvr>
                                        <p:cTn id="87" dur="500" fill="hold"/>
                                        <p:tgtEl>
                                          <p:spTgt spid="32"/>
                                        </p:tgtEl>
                                        <p:attrNameLst>
                                          <p:attrName>ppt_h</p:attrName>
                                        </p:attrNameLst>
                                      </p:cBhvr>
                                      <p:tavLst>
                                        <p:tav tm="0">
                                          <p:val>
                                            <p:fltVal val="0"/>
                                          </p:val>
                                        </p:tav>
                                        <p:tav tm="100000">
                                          <p:val>
                                            <p:strVal val="#ppt_h"/>
                                          </p:val>
                                        </p:tav>
                                      </p:tavLst>
                                    </p:anim>
                                    <p:animEffect transition="in" filter="fade">
                                      <p:cBhvr>
                                        <p:cTn id="88" dur="500"/>
                                        <p:tgtEl>
                                          <p:spTgt spid="32"/>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 calcmode="lin" valueType="num">
                                      <p:cBhvr>
                                        <p:cTn id="96" dur="500" fill="hold"/>
                                        <p:tgtEl>
                                          <p:spTgt spid="34"/>
                                        </p:tgtEl>
                                        <p:attrNameLst>
                                          <p:attrName>ppt_w</p:attrName>
                                        </p:attrNameLst>
                                      </p:cBhvr>
                                      <p:tavLst>
                                        <p:tav tm="0">
                                          <p:val>
                                            <p:fltVal val="0"/>
                                          </p:val>
                                        </p:tav>
                                        <p:tav tm="100000">
                                          <p:val>
                                            <p:strVal val="#ppt_w"/>
                                          </p:val>
                                        </p:tav>
                                      </p:tavLst>
                                    </p:anim>
                                    <p:anim calcmode="lin" valueType="num">
                                      <p:cBhvr>
                                        <p:cTn id="97" dur="500" fill="hold"/>
                                        <p:tgtEl>
                                          <p:spTgt spid="34"/>
                                        </p:tgtEl>
                                        <p:attrNameLst>
                                          <p:attrName>ppt_h</p:attrName>
                                        </p:attrNameLst>
                                      </p:cBhvr>
                                      <p:tavLst>
                                        <p:tav tm="0">
                                          <p:val>
                                            <p:fltVal val="0"/>
                                          </p:val>
                                        </p:tav>
                                        <p:tav tm="100000">
                                          <p:val>
                                            <p:strVal val="#ppt_h"/>
                                          </p:val>
                                        </p:tav>
                                      </p:tavLst>
                                    </p:anim>
                                    <p:animEffect transition="in" filter="fade">
                                      <p:cBhvr>
                                        <p:cTn id="98" dur="500"/>
                                        <p:tgtEl>
                                          <p:spTgt spid="34"/>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35"/>
                                        </p:tgtEl>
                                        <p:attrNameLst>
                                          <p:attrName>style.visibility</p:attrName>
                                        </p:attrNameLst>
                                      </p:cBhvr>
                                      <p:to>
                                        <p:strVal val="visible"/>
                                      </p:to>
                                    </p:set>
                                    <p:anim calcmode="lin" valueType="num">
                                      <p:cBhvr>
                                        <p:cTn id="101" dur="500" fill="hold"/>
                                        <p:tgtEl>
                                          <p:spTgt spid="35"/>
                                        </p:tgtEl>
                                        <p:attrNameLst>
                                          <p:attrName>ppt_w</p:attrName>
                                        </p:attrNameLst>
                                      </p:cBhvr>
                                      <p:tavLst>
                                        <p:tav tm="0">
                                          <p:val>
                                            <p:fltVal val="0"/>
                                          </p:val>
                                        </p:tav>
                                        <p:tav tm="100000">
                                          <p:val>
                                            <p:strVal val="#ppt_w"/>
                                          </p:val>
                                        </p:tav>
                                      </p:tavLst>
                                    </p:anim>
                                    <p:anim calcmode="lin" valueType="num">
                                      <p:cBhvr>
                                        <p:cTn id="102" dur="500" fill="hold"/>
                                        <p:tgtEl>
                                          <p:spTgt spid="35"/>
                                        </p:tgtEl>
                                        <p:attrNameLst>
                                          <p:attrName>ppt_h</p:attrName>
                                        </p:attrNameLst>
                                      </p:cBhvr>
                                      <p:tavLst>
                                        <p:tav tm="0">
                                          <p:val>
                                            <p:fltVal val="0"/>
                                          </p:val>
                                        </p:tav>
                                        <p:tav tm="100000">
                                          <p:val>
                                            <p:strVal val="#ppt_h"/>
                                          </p:val>
                                        </p:tav>
                                      </p:tavLst>
                                    </p:anim>
                                    <p:animEffect transition="in" filter="fade">
                                      <p:cBhvr>
                                        <p:cTn id="103" dur="500"/>
                                        <p:tgtEl>
                                          <p:spTgt spid="35"/>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p:cTn id="106" dur="500" fill="hold"/>
                                        <p:tgtEl>
                                          <p:spTgt spid="43"/>
                                        </p:tgtEl>
                                        <p:attrNameLst>
                                          <p:attrName>ppt_w</p:attrName>
                                        </p:attrNameLst>
                                      </p:cBhvr>
                                      <p:tavLst>
                                        <p:tav tm="0">
                                          <p:val>
                                            <p:fltVal val="0"/>
                                          </p:val>
                                        </p:tav>
                                        <p:tav tm="100000">
                                          <p:val>
                                            <p:strVal val="#ppt_w"/>
                                          </p:val>
                                        </p:tav>
                                      </p:tavLst>
                                    </p:anim>
                                    <p:anim calcmode="lin" valueType="num">
                                      <p:cBhvr>
                                        <p:cTn id="107" dur="500" fill="hold"/>
                                        <p:tgtEl>
                                          <p:spTgt spid="43"/>
                                        </p:tgtEl>
                                        <p:attrNameLst>
                                          <p:attrName>ppt_h</p:attrName>
                                        </p:attrNameLst>
                                      </p:cBhvr>
                                      <p:tavLst>
                                        <p:tav tm="0">
                                          <p:val>
                                            <p:fltVal val="0"/>
                                          </p:val>
                                        </p:tav>
                                        <p:tav tm="100000">
                                          <p:val>
                                            <p:strVal val="#ppt_h"/>
                                          </p:val>
                                        </p:tav>
                                      </p:tavLst>
                                    </p:anim>
                                    <p:animEffect transition="in" filter="fade">
                                      <p:cBhvr>
                                        <p:cTn id="108" dur="500"/>
                                        <p:tgtEl>
                                          <p:spTgt spid="43"/>
                                        </p:tgtEl>
                                      </p:cBhvr>
                                    </p:animEffect>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grpId="0" nodeType="clickEffect">
                                  <p:stCondLst>
                                    <p:cond delay="0"/>
                                  </p:stCondLst>
                                  <p:childTnLst>
                                    <p:set>
                                      <p:cBhvr>
                                        <p:cTn id="112" dur="1" fill="hold">
                                          <p:stCondLst>
                                            <p:cond delay="0"/>
                                          </p:stCondLst>
                                        </p:cTn>
                                        <p:tgtEl>
                                          <p:spTgt spid="17426"/>
                                        </p:tgtEl>
                                        <p:attrNameLst>
                                          <p:attrName>style.visibility</p:attrName>
                                        </p:attrNameLst>
                                      </p:cBhvr>
                                      <p:to>
                                        <p:strVal val="visible"/>
                                      </p:to>
                                    </p:set>
                                    <p:anim calcmode="lin" valueType="num">
                                      <p:cBhvr>
                                        <p:cTn id="113" dur="500" fill="hold"/>
                                        <p:tgtEl>
                                          <p:spTgt spid="17426"/>
                                        </p:tgtEl>
                                        <p:attrNameLst>
                                          <p:attrName>ppt_w</p:attrName>
                                        </p:attrNameLst>
                                      </p:cBhvr>
                                      <p:tavLst>
                                        <p:tav tm="0">
                                          <p:val>
                                            <p:fltVal val="0"/>
                                          </p:val>
                                        </p:tav>
                                        <p:tav tm="100000">
                                          <p:val>
                                            <p:strVal val="#ppt_w"/>
                                          </p:val>
                                        </p:tav>
                                      </p:tavLst>
                                    </p:anim>
                                    <p:anim calcmode="lin" valueType="num">
                                      <p:cBhvr>
                                        <p:cTn id="114" dur="500" fill="hold"/>
                                        <p:tgtEl>
                                          <p:spTgt spid="17426"/>
                                        </p:tgtEl>
                                        <p:attrNameLst>
                                          <p:attrName>ppt_h</p:attrName>
                                        </p:attrNameLst>
                                      </p:cBhvr>
                                      <p:tavLst>
                                        <p:tav tm="0">
                                          <p:val>
                                            <p:fltVal val="0"/>
                                          </p:val>
                                        </p:tav>
                                        <p:tav tm="100000">
                                          <p:val>
                                            <p:strVal val="#ppt_h"/>
                                          </p:val>
                                        </p:tav>
                                      </p:tavLst>
                                    </p:anim>
                                    <p:animEffect transition="in" filter="fade">
                                      <p:cBhvr>
                                        <p:cTn id="115" dur="500"/>
                                        <p:tgtEl>
                                          <p:spTgt spid="17426"/>
                                        </p:tgtEl>
                                      </p:cBhvr>
                                    </p:animEffect>
                                  </p:childTnLst>
                                </p:cTn>
                              </p:par>
                              <p:par>
                                <p:cTn id="116" presetID="53" presetClass="entr" presetSubtype="16" fill="hold" nodeType="withEffect">
                                  <p:stCondLst>
                                    <p:cond delay="0"/>
                                  </p:stCondLst>
                                  <p:childTnLst>
                                    <p:set>
                                      <p:cBhvr>
                                        <p:cTn id="117" dur="1" fill="hold">
                                          <p:stCondLst>
                                            <p:cond delay="0"/>
                                          </p:stCondLst>
                                        </p:cTn>
                                        <p:tgtEl>
                                          <p:spTgt spid="17428"/>
                                        </p:tgtEl>
                                        <p:attrNameLst>
                                          <p:attrName>style.visibility</p:attrName>
                                        </p:attrNameLst>
                                      </p:cBhvr>
                                      <p:to>
                                        <p:strVal val="visible"/>
                                      </p:to>
                                    </p:set>
                                    <p:anim calcmode="lin" valueType="num">
                                      <p:cBhvr>
                                        <p:cTn id="118" dur="500" fill="hold"/>
                                        <p:tgtEl>
                                          <p:spTgt spid="17428"/>
                                        </p:tgtEl>
                                        <p:attrNameLst>
                                          <p:attrName>ppt_w</p:attrName>
                                        </p:attrNameLst>
                                      </p:cBhvr>
                                      <p:tavLst>
                                        <p:tav tm="0">
                                          <p:val>
                                            <p:fltVal val="0"/>
                                          </p:val>
                                        </p:tav>
                                        <p:tav tm="100000">
                                          <p:val>
                                            <p:strVal val="#ppt_w"/>
                                          </p:val>
                                        </p:tav>
                                      </p:tavLst>
                                    </p:anim>
                                    <p:anim calcmode="lin" valueType="num">
                                      <p:cBhvr>
                                        <p:cTn id="119" dur="500" fill="hold"/>
                                        <p:tgtEl>
                                          <p:spTgt spid="17428"/>
                                        </p:tgtEl>
                                        <p:attrNameLst>
                                          <p:attrName>ppt_h</p:attrName>
                                        </p:attrNameLst>
                                      </p:cBhvr>
                                      <p:tavLst>
                                        <p:tav tm="0">
                                          <p:val>
                                            <p:fltVal val="0"/>
                                          </p:val>
                                        </p:tav>
                                        <p:tav tm="100000">
                                          <p:val>
                                            <p:strVal val="#ppt_h"/>
                                          </p:val>
                                        </p:tav>
                                      </p:tavLst>
                                    </p:anim>
                                    <p:animEffect transition="in" filter="fade">
                                      <p:cBhvr>
                                        <p:cTn id="120" dur="500"/>
                                        <p:tgtEl>
                                          <p:spTgt spid="17428"/>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37"/>
                                        </p:tgtEl>
                                        <p:attrNameLst>
                                          <p:attrName>style.visibility</p:attrName>
                                        </p:attrNameLst>
                                      </p:cBhvr>
                                      <p:to>
                                        <p:strVal val="visible"/>
                                      </p:to>
                                    </p:set>
                                    <p:anim calcmode="lin" valueType="num">
                                      <p:cBhvr>
                                        <p:cTn id="123" dur="500" fill="hold"/>
                                        <p:tgtEl>
                                          <p:spTgt spid="37"/>
                                        </p:tgtEl>
                                        <p:attrNameLst>
                                          <p:attrName>ppt_w</p:attrName>
                                        </p:attrNameLst>
                                      </p:cBhvr>
                                      <p:tavLst>
                                        <p:tav tm="0">
                                          <p:val>
                                            <p:fltVal val="0"/>
                                          </p:val>
                                        </p:tav>
                                        <p:tav tm="100000">
                                          <p:val>
                                            <p:strVal val="#ppt_w"/>
                                          </p:val>
                                        </p:tav>
                                      </p:tavLst>
                                    </p:anim>
                                    <p:anim calcmode="lin" valueType="num">
                                      <p:cBhvr>
                                        <p:cTn id="124" dur="500" fill="hold"/>
                                        <p:tgtEl>
                                          <p:spTgt spid="37"/>
                                        </p:tgtEl>
                                        <p:attrNameLst>
                                          <p:attrName>ppt_h</p:attrName>
                                        </p:attrNameLst>
                                      </p:cBhvr>
                                      <p:tavLst>
                                        <p:tav tm="0">
                                          <p:val>
                                            <p:fltVal val="0"/>
                                          </p:val>
                                        </p:tav>
                                        <p:tav tm="100000">
                                          <p:val>
                                            <p:strVal val="#ppt_h"/>
                                          </p:val>
                                        </p:tav>
                                      </p:tavLst>
                                    </p:anim>
                                    <p:animEffect transition="in" filter="fade">
                                      <p:cBhvr>
                                        <p:cTn id="125" dur="500"/>
                                        <p:tgtEl>
                                          <p:spTgt spid="37"/>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38"/>
                                        </p:tgtEl>
                                        <p:attrNameLst>
                                          <p:attrName>style.visibility</p:attrName>
                                        </p:attrNameLst>
                                      </p:cBhvr>
                                      <p:to>
                                        <p:strVal val="visible"/>
                                      </p:to>
                                    </p:set>
                                    <p:anim calcmode="lin" valueType="num">
                                      <p:cBhvr>
                                        <p:cTn id="128" dur="500" fill="hold"/>
                                        <p:tgtEl>
                                          <p:spTgt spid="38"/>
                                        </p:tgtEl>
                                        <p:attrNameLst>
                                          <p:attrName>ppt_w</p:attrName>
                                        </p:attrNameLst>
                                      </p:cBhvr>
                                      <p:tavLst>
                                        <p:tav tm="0">
                                          <p:val>
                                            <p:fltVal val="0"/>
                                          </p:val>
                                        </p:tav>
                                        <p:tav tm="100000">
                                          <p:val>
                                            <p:strVal val="#ppt_w"/>
                                          </p:val>
                                        </p:tav>
                                      </p:tavLst>
                                    </p:anim>
                                    <p:anim calcmode="lin" valueType="num">
                                      <p:cBhvr>
                                        <p:cTn id="129" dur="500" fill="hold"/>
                                        <p:tgtEl>
                                          <p:spTgt spid="38"/>
                                        </p:tgtEl>
                                        <p:attrNameLst>
                                          <p:attrName>ppt_h</p:attrName>
                                        </p:attrNameLst>
                                      </p:cBhvr>
                                      <p:tavLst>
                                        <p:tav tm="0">
                                          <p:val>
                                            <p:fltVal val="0"/>
                                          </p:val>
                                        </p:tav>
                                        <p:tav tm="100000">
                                          <p:val>
                                            <p:strVal val="#ppt_h"/>
                                          </p:val>
                                        </p:tav>
                                      </p:tavLst>
                                    </p:anim>
                                    <p:animEffect transition="in" filter="fade">
                                      <p:cBhvr>
                                        <p:cTn id="130" dur="500"/>
                                        <p:tgtEl>
                                          <p:spTgt spid="38"/>
                                        </p:tgtEl>
                                      </p:cBhvr>
                                    </p:animEffect>
                                  </p:childTnLst>
                                </p:cTn>
                              </p:par>
                              <p:par>
                                <p:cTn id="131" presetID="53" presetClass="entr" presetSubtype="16" fill="hold" grpId="0" nodeType="withEffect">
                                  <p:stCondLst>
                                    <p:cond delay="0"/>
                                  </p:stCondLst>
                                  <p:childTnLst>
                                    <p:set>
                                      <p:cBhvr>
                                        <p:cTn id="132" dur="1" fill="hold">
                                          <p:stCondLst>
                                            <p:cond delay="0"/>
                                          </p:stCondLst>
                                        </p:cTn>
                                        <p:tgtEl>
                                          <p:spTgt spid="39"/>
                                        </p:tgtEl>
                                        <p:attrNameLst>
                                          <p:attrName>style.visibility</p:attrName>
                                        </p:attrNameLst>
                                      </p:cBhvr>
                                      <p:to>
                                        <p:strVal val="visible"/>
                                      </p:to>
                                    </p:set>
                                    <p:anim calcmode="lin" valueType="num">
                                      <p:cBhvr>
                                        <p:cTn id="133" dur="500" fill="hold"/>
                                        <p:tgtEl>
                                          <p:spTgt spid="39"/>
                                        </p:tgtEl>
                                        <p:attrNameLst>
                                          <p:attrName>ppt_w</p:attrName>
                                        </p:attrNameLst>
                                      </p:cBhvr>
                                      <p:tavLst>
                                        <p:tav tm="0">
                                          <p:val>
                                            <p:fltVal val="0"/>
                                          </p:val>
                                        </p:tav>
                                        <p:tav tm="100000">
                                          <p:val>
                                            <p:strVal val="#ppt_w"/>
                                          </p:val>
                                        </p:tav>
                                      </p:tavLst>
                                    </p:anim>
                                    <p:anim calcmode="lin" valueType="num">
                                      <p:cBhvr>
                                        <p:cTn id="134" dur="500" fill="hold"/>
                                        <p:tgtEl>
                                          <p:spTgt spid="39"/>
                                        </p:tgtEl>
                                        <p:attrNameLst>
                                          <p:attrName>ppt_h</p:attrName>
                                        </p:attrNameLst>
                                      </p:cBhvr>
                                      <p:tavLst>
                                        <p:tav tm="0">
                                          <p:val>
                                            <p:fltVal val="0"/>
                                          </p:val>
                                        </p:tav>
                                        <p:tav tm="100000">
                                          <p:val>
                                            <p:strVal val="#ppt_h"/>
                                          </p:val>
                                        </p:tav>
                                      </p:tavLst>
                                    </p:anim>
                                    <p:animEffect transition="in" filter="fade">
                                      <p:cBhvr>
                                        <p:cTn id="135" dur="500"/>
                                        <p:tgtEl>
                                          <p:spTgt spid="39"/>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40"/>
                                        </p:tgtEl>
                                        <p:attrNameLst>
                                          <p:attrName>style.visibility</p:attrName>
                                        </p:attrNameLst>
                                      </p:cBhvr>
                                      <p:to>
                                        <p:strVal val="visible"/>
                                      </p:to>
                                    </p:set>
                                    <p:anim calcmode="lin" valueType="num">
                                      <p:cBhvr>
                                        <p:cTn id="138" dur="500" fill="hold"/>
                                        <p:tgtEl>
                                          <p:spTgt spid="40"/>
                                        </p:tgtEl>
                                        <p:attrNameLst>
                                          <p:attrName>ppt_w</p:attrName>
                                        </p:attrNameLst>
                                      </p:cBhvr>
                                      <p:tavLst>
                                        <p:tav tm="0">
                                          <p:val>
                                            <p:fltVal val="0"/>
                                          </p:val>
                                        </p:tav>
                                        <p:tav tm="100000">
                                          <p:val>
                                            <p:strVal val="#ppt_w"/>
                                          </p:val>
                                        </p:tav>
                                      </p:tavLst>
                                    </p:anim>
                                    <p:anim calcmode="lin" valueType="num">
                                      <p:cBhvr>
                                        <p:cTn id="139" dur="500" fill="hold"/>
                                        <p:tgtEl>
                                          <p:spTgt spid="40"/>
                                        </p:tgtEl>
                                        <p:attrNameLst>
                                          <p:attrName>ppt_h</p:attrName>
                                        </p:attrNameLst>
                                      </p:cBhvr>
                                      <p:tavLst>
                                        <p:tav tm="0">
                                          <p:val>
                                            <p:fltVal val="0"/>
                                          </p:val>
                                        </p:tav>
                                        <p:tav tm="100000">
                                          <p:val>
                                            <p:strVal val="#ppt_h"/>
                                          </p:val>
                                        </p:tav>
                                      </p:tavLst>
                                    </p:anim>
                                    <p:animEffect transition="in" filter="fade">
                                      <p:cBhvr>
                                        <p:cTn id="140" dur="500"/>
                                        <p:tgtEl>
                                          <p:spTgt spid="40"/>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41"/>
                                        </p:tgtEl>
                                        <p:attrNameLst>
                                          <p:attrName>style.visibility</p:attrName>
                                        </p:attrNameLst>
                                      </p:cBhvr>
                                      <p:to>
                                        <p:strVal val="visible"/>
                                      </p:to>
                                    </p:set>
                                    <p:anim calcmode="lin" valueType="num">
                                      <p:cBhvr>
                                        <p:cTn id="143" dur="500" fill="hold"/>
                                        <p:tgtEl>
                                          <p:spTgt spid="41"/>
                                        </p:tgtEl>
                                        <p:attrNameLst>
                                          <p:attrName>ppt_w</p:attrName>
                                        </p:attrNameLst>
                                      </p:cBhvr>
                                      <p:tavLst>
                                        <p:tav tm="0">
                                          <p:val>
                                            <p:fltVal val="0"/>
                                          </p:val>
                                        </p:tav>
                                        <p:tav tm="100000">
                                          <p:val>
                                            <p:strVal val="#ppt_w"/>
                                          </p:val>
                                        </p:tav>
                                      </p:tavLst>
                                    </p:anim>
                                    <p:anim calcmode="lin" valueType="num">
                                      <p:cBhvr>
                                        <p:cTn id="144" dur="500" fill="hold"/>
                                        <p:tgtEl>
                                          <p:spTgt spid="41"/>
                                        </p:tgtEl>
                                        <p:attrNameLst>
                                          <p:attrName>ppt_h</p:attrName>
                                        </p:attrNameLst>
                                      </p:cBhvr>
                                      <p:tavLst>
                                        <p:tav tm="0">
                                          <p:val>
                                            <p:fltVal val="0"/>
                                          </p:val>
                                        </p:tav>
                                        <p:tav tm="100000">
                                          <p:val>
                                            <p:strVal val="#ppt_h"/>
                                          </p:val>
                                        </p:tav>
                                      </p:tavLst>
                                    </p:anim>
                                    <p:animEffect transition="in" filter="fade">
                                      <p:cBhvr>
                                        <p:cTn id="145" dur="500"/>
                                        <p:tgtEl>
                                          <p:spTgt spid="41"/>
                                        </p:tgtEl>
                                      </p:cBhvr>
                                    </p:animEffect>
                                  </p:childTnLst>
                                </p:cTn>
                              </p:par>
                              <p:par>
                                <p:cTn id="146" presetID="53" presetClass="entr" presetSubtype="16" fill="hold" grpId="0" nodeType="withEffect">
                                  <p:stCondLst>
                                    <p:cond delay="0"/>
                                  </p:stCondLst>
                                  <p:childTnLst>
                                    <p:set>
                                      <p:cBhvr>
                                        <p:cTn id="147" dur="1" fill="hold">
                                          <p:stCondLst>
                                            <p:cond delay="0"/>
                                          </p:stCondLst>
                                        </p:cTn>
                                        <p:tgtEl>
                                          <p:spTgt spid="42"/>
                                        </p:tgtEl>
                                        <p:attrNameLst>
                                          <p:attrName>style.visibility</p:attrName>
                                        </p:attrNameLst>
                                      </p:cBhvr>
                                      <p:to>
                                        <p:strVal val="visible"/>
                                      </p:to>
                                    </p:set>
                                    <p:anim calcmode="lin" valueType="num">
                                      <p:cBhvr>
                                        <p:cTn id="148" dur="500" fill="hold"/>
                                        <p:tgtEl>
                                          <p:spTgt spid="42"/>
                                        </p:tgtEl>
                                        <p:attrNameLst>
                                          <p:attrName>ppt_w</p:attrName>
                                        </p:attrNameLst>
                                      </p:cBhvr>
                                      <p:tavLst>
                                        <p:tav tm="0">
                                          <p:val>
                                            <p:fltVal val="0"/>
                                          </p:val>
                                        </p:tav>
                                        <p:tav tm="100000">
                                          <p:val>
                                            <p:strVal val="#ppt_w"/>
                                          </p:val>
                                        </p:tav>
                                      </p:tavLst>
                                    </p:anim>
                                    <p:anim calcmode="lin" valueType="num">
                                      <p:cBhvr>
                                        <p:cTn id="149" dur="500" fill="hold"/>
                                        <p:tgtEl>
                                          <p:spTgt spid="42"/>
                                        </p:tgtEl>
                                        <p:attrNameLst>
                                          <p:attrName>ppt_h</p:attrName>
                                        </p:attrNameLst>
                                      </p:cBhvr>
                                      <p:tavLst>
                                        <p:tav tm="0">
                                          <p:val>
                                            <p:fltVal val="0"/>
                                          </p:val>
                                        </p:tav>
                                        <p:tav tm="100000">
                                          <p:val>
                                            <p:strVal val="#ppt_h"/>
                                          </p:val>
                                        </p:tav>
                                      </p:tavLst>
                                    </p:anim>
                                    <p:animEffect transition="in" filter="fade">
                                      <p:cBhvr>
                                        <p:cTn id="150" dur="500"/>
                                        <p:tgtEl>
                                          <p:spTgt spid="42"/>
                                        </p:tgtEl>
                                      </p:cBhvr>
                                    </p:animEffect>
                                  </p:childTnLst>
                                </p:cTn>
                              </p:par>
                              <p:par>
                                <p:cTn id="151" presetID="53" presetClass="entr" presetSubtype="16" fill="hold" grpId="0" nodeType="withEffect">
                                  <p:stCondLst>
                                    <p:cond delay="0"/>
                                  </p:stCondLst>
                                  <p:childTnLst>
                                    <p:set>
                                      <p:cBhvr>
                                        <p:cTn id="152" dur="1" fill="hold">
                                          <p:stCondLst>
                                            <p:cond delay="0"/>
                                          </p:stCondLst>
                                        </p:cTn>
                                        <p:tgtEl>
                                          <p:spTgt spid="44"/>
                                        </p:tgtEl>
                                        <p:attrNameLst>
                                          <p:attrName>style.visibility</p:attrName>
                                        </p:attrNameLst>
                                      </p:cBhvr>
                                      <p:to>
                                        <p:strVal val="visible"/>
                                      </p:to>
                                    </p:set>
                                    <p:anim calcmode="lin" valueType="num">
                                      <p:cBhvr>
                                        <p:cTn id="153" dur="500" fill="hold"/>
                                        <p:tgtEl>
                                          <p:spTgt spid="44"/>
                                        </p:tgtEl>
                                        <p:attrNameLst>
                                          <p:attrName>ppt_w</p:attrName>
                                        </p:attrNameLst>
                                      </p:cBhvr>
                                      <p:tavLst>
                                        <p:tav tm="0">
                                          <p:val>
                                            <p:fltVal val="0"/>
                                          </p:val>
                                        </p:tav>
                                        <p:tav tm="100000">
                                          <p:val>
                                            <p:strVal val="#ppt_w"/>
                                          </p:val>
                                        </p:tav>
                                      </p:tavLst>
                                    </p:anim>
                                    <p:anim calcmode="lin" valueType="num">
                                      <p:cBhvr>
                                        <p:cTn id="154" dur="500" fill="hold"/>
                                        <p:tgtEl>
                                          <p:spTgt spid="44"/>
                                        </p:tgtEl>
                                        <p:attrNameLst>
                                          <p:attrName>ppt_h</p:attrName>
                                        </p:attrNameLst>
                                      </p:cBhvr>
                                      <p:tavLst>
                                        <p:tav tm="0">
                                          <p:val>
                                            <p:fltVal val="0"/>
                                          </p:val>
                                        </p:tav>
                                        <p:tav tm="100000">
                                          <p:val>
                                            <p:strVal val="#ppt_h"/>
                                          </p:val>
                                        </p:tav>
                                      </p:tavLst>
                                    </p:anim>
                                    <p:animEffect transition="in" filter="fade">
                                      <p:cBhvr>
                                        <p:cTn id="155" dur="500"/>
                                        <p:tgtEl>
                                          <p:spTgt spid="44"/>
                                        </p:tgtEl>
                                      </p:cBhvr>
                                    </p:animEffect>
                                  </p:childTnLst>
                                </p:cTn>
                              </p:par>
                            </p:childTnLst>
                          </p:cTn>
                        </p:par>
                      </p:childTnLst>
                    </p:cTn>
                  </p:par>
                  <p:par>
                    <p:cTn id="156" fill="hold">
                      <p:stCondLst>
                        <p:cond delay="indefinite"/>
                      </p:stCondLst>
                      <p:childTnLst>
                        <p:par>
                          <p:cTn id="157" fill="hold">
                            <p:stCondLst>
                              <p:cond delay="0"/>
                            </p:stCondLst>
                            <p:childTnLst>
                              <p:par>
                                <p:cTn id="158" presetID="2" presetClass="entr" presetSubtype="4" fill="hold" grpId="0" nodeType="clickEffect">
                                  <p:stCondLst>
                                    <p:cond delay="0"/>
                                  </p:stCondLst>
                                  <p:childTnLst>
                                    <p:set>
                                      <p:cBhvr>
                                        <p:cTn id="159" dur="1" fill="hold">
                                          <p:stCondLst>
                                            <p:cond delay="0"/>
                                          </p:stCondLst>
                                        </p:cTn>
                                        <p:tgtEl>
                                          <p:spTgt spid="17424"/>
                                        </p:tgtEl>
                                        <p:attrNameLst>
                                          <p:attrName>style.visibility</p:attrName>
                                        </p:attrNameLst>
                                      </p:cBhvr>
                                      <p:to>
                                        <p:strVal val="visible"/>
                                      </p:to>
                                    </p:set>
                                    <p:anim calcmode="lin" valueType="num">
                                      <p:cBhvr additive="base">
                                        <p:cTn id="160" dur="500" fill="hold"/>
                                        <p:tgtEl>
                                          <p:spTgt spid="17424"/>
                                        </p:tgtEl>
                                        <p:attrNameLst>
                                          <p:attrName>ppt_x</p:attrName>
                                        </p:attrNameLst>
                                      </p:cBhvr>
                                      <p:tavLst>
                                        <p:tav tm="0">
                                          <p:val>
                                            <p:strVal val="#ppt_x"/>
                                          </p:val>
                                        </p:tav>
                                        <p:tav tm="100000">
                                          <p:val>
                                            <p:strVal val="#ppt_x"/>
                                          </p:val>
                                        </p:tav>
                                      </p:tavLst>
                                    </p:anim>
                                    <p:anim calcmode="lin" valueType="num">
                                      <p:cBhvr additive="base">
                                        <p:cTn id="161" dur="500" fill="hold"/>
                                        <p:tgtEl>
                                          <p:spTgt spid="174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17424" grpId="0"/>
      <p:bldP spid="17425" grpId="0" animBg="1"/>
      <p:bldP spid="17426" grpId="0" animBg="1"/>
      <p:bldP spid="28" grpId="0" animBg="1"/>
      <p:bldP spid="29" grpId="0"/>
      <p:bldP spid="30" grpId="0" animBg="1"/>
      <p:bldP spid="31" grpId="0"/>
      <p:bldP spid="26" grpId="0" animBg="1"/>
      <p:bldP spid="27"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Capture.PNG"/>
          <p:cNvPicPr>
            <a:picLocks noChangeAspect="1"/>
          </p:cNvPicPr>
          <p:nvPr/>
        </p:nvPicPr>
        <p:blipFill>
          <a:blip r:embed="rId3" cstate="print"/>
          <a:stretch>
            <a:fillRect/>
          </a:stretch>
        </p:blipFill>
        <p:spPr>
          <a:xfrm>
            <a:off x="971600" y="692696"/>
            <a:ext cx="7234906" cy="5994472"/>
          </a:xfrm>
          <a:prstGeom prst="rect">
            <a:avLst/>
          </a:prstGeom>
        </p:spPr>
      </p:pic>
      <p:sp>
        <p:nvSpPr>
          <p:cNvPr id="18436" name="Rectangle 6"/>
          <p:cNvSpPr>
            <a:spLocks noGrp="1" noChangeArrowheads="1"/>
          </p:cNvSpPr>
          <p:nvPr>
            <p:ph type="title"/>
          </p:nvPr>
        </p:nvSpPr>
        <p:spPr>
          <a:xfrm>
            <a:off x="467544" y="0"/>
            <a:ext cx="8229600" cy="634082"/>
          </a:xfrm>
        </p:spPr>
        <p:txBody>
          <a:bodyPr>
            <a:normAutofit fontScale="90000"/>
          </a:bodyPr>
          <a:lstStyle/>
          <a:p>
            <a:r>
              <a:rPr lang="fr-FR" b="1" dirty="0" smtClean="0"/>
              <a:t>Fiche montrant des éco-propriétés</a:t>
            </a:r>
          </a:p>
        </p:txBody>
      </p:sp>
      <p:sp>
        <p:nvSpPr>
          <p:cNvPr id="14" name="Rounded Rectangle 13"/>
          <p:cNvSpPr/>
          <p:nvPr/>
        </p:nvSpPr>
        <p:spPr>
          <a:xfrm>
            <a:off x="3203848" y="4288569"/>
            <a:ext cx="3024936" cy="144016"/>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5" name="Rounded Rectangle 14"/>
          <p:cNvSpPr/>
          <p:nvPr/>
        </p:nvSpPr>
        <p:spPr>
          <a:xfrm>
            <a:off x="3203848" y="3586597"/>
            <a:ext cx="3024936" cy="144016"/>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6" name="Rounded Rectangle 15"/>
          <p:cNvSpPr/>
          <p:nvPr/>
        </p:nvSpPr>
        <p:spPr>
          <a:xfrm>
            <a:off x="3203848" y="2893467"/>
            <a:ext cx="3024936" cy="144016"/>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7" name="Rounded Rectangle 16"/>
          <p:cNvSpPr/>
          <p:nvPr/>
        </p:nvSpPr>
        <p:spPr>
          <a:xfrm>
            <a:off x="3206866" y="2208422"/>
            <a:ext cx="3024936" cy="144016"/>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8" name="Rounded Rectangle 17"/>
          <p:cNvSpPr/>
          <p:nvPr/>
        </p:nvSpPr>
        <p:spPr>
          <a:xfrm>
            <a:off x="3211392" y="1801015"/>
            <a:ext cx="3024936" cy="144016"/>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209446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8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1788" y="1001713"/>
            <a:ext cx="8578850"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8"/>
          <p:cNvSpPr>
            <a:spLocks noGrp="1" noChangeArrowheads="1"/>
          </p:cNvSpPr>
          <p:nvPr>
            <p:ph type="title"/>
          </p:nvPr>
        </p:nvSpPr>
        <p:spPr>
          <a:xfrm>
            <a:off x="466725" y="0"/>
            <a:ext cx="8229600" cy="680484"/>
          </a:xfrm>
        </p:spPr>
        <p:txBody>
          <a:bodyPr>
            <a:normAutofit fontScale="90000"/>
          </a:bodyPr>
          <a:lstStyle/>
          <a:p>
            <a:r>
              <a:rPr lang="fr-FR" b="1" dirty="0" smtClean="0"/>
              <a:t>L’outil éco-audit: Niveaux 1, 2 et 3</a:t>
            </a:r>
          </a:p>
        </p:txBody>
      </p:sp>
      <p:sp>
        <p:nvSpPr>
          <p:cNvPr id="1104" name="Rectangle 9"/>
          <p:cNvSpPr>
            <a:spLocks noChangeArrowheads="1"/>
          </p:cNvSpPr>
          <p:nvPr/>
        </p:nvSpPr>
        <p:spPr bwMode="auto">
          <a:xfrm>
            <a:off x="3886200" y="1857375"/>
            <a:ext cx="1219087" cy="1041400"/>
          </a:xfrm>
          <a:prstGeom prst="rect">
            <a:avLst/>
          </a:prstGeom>
          <a:solidFill>
            <a:srgbClr val="EBFFFF"/>
          </a:solidFill>
          <a:ln w="28575">
            <a:solidFill>
              <a:schemeClr val="folHlink"/>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105" name="Text Box 10"/>
          <p:cNvSpPr txBox="1">
            <a:spLocks noChangeArrowheads="1"/>
          </p:cNvSpPr>
          <p:nvPr/>
        </p:nvSpPr>
        <p:spPr bwMode="auto">
          <a:xfrm>
            <a:off x="3886200" y="1908175"/>
            <a:ext cx="1312863"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
              </a:spcBef>
              <a:spcAft>
                <a:spcPct val="20000"/>
              </a:spcAft>
              <a:buClr>
                <a:srgbClr val="009B9B"/>
              </a:buClr>
              <a:buSzPct val="80000"/>
              <a:buFont typeface="Wingdings" pitchFamily="2" charset="2"/>
              <a:buNone/>
            </a:pPr>
            <a:r>
              <a:rPr lang="en-GB" sz="1200" b="1"/>
              <a:t>Add record</a:t>
            </a:r>
          </a:p>
          <a:p>
            <a:pPr>
              <a:spcBef>
                <a:spcPct val="5000"/>
              </a:spcBef>
              <a:spcAft>
                <a:spcPct val="20000"/>
              </a:spcAft>
              <a:buClr>
                <a:srgbClr val="009B9B"/>
              </a:buClr>
              <a:buSzPct val="80000"/>
              <a:buFont typeface="Wingdings" pitchFamily="2" charset="2"/>
              <a:buNone/>
            </a:pPr>
            <a:r>
              <a:rPr lang="en-GB" sz="1400" b="1"/>
              <a:t>Eco Audit</a:t>
            </a:r>
          </a:p>
          <a:p>
            <a:pPr>
              <a:spcBef>
                <a:spcPct val="5000"/>
              </a:spcBef>
              <a:spcAft>
                <a:spcPct val="20000"/>
              </a:spcAft>
              <a:buClr>
                <a:srgbClr val="009B9B"/>
              </a:buClr>
              <a:buSzPct val="80000"/>
              <a:buFont typeface="Wingdings" pitchFamily="2" charset="2"/>
              <a:buNone/>
            </a:pPr>
            <a:r>
              <a:rPr lang="en-GB" sz="1200" b="1"/>
              <a:t>Synthesizer</a:t>
            </a:r>
          </a:p>
          <a:p>
            <a:pPr>
              <a:spcBef>
                <a:spcPct val="5000"/>
              </a:spcBef>
              <a:spcAft>
                <a:spcPct val="20000"/>
              </a:spcAft>
              <a:buClr>
                <a:srgbClr val="009B9B"/>
              </a:buClr>
              <a:buSzPct val="80000"/>
              <a:buFont typeface="Wingdings" pitchFamily="2" charset="2"/>
              <a:buNone/>
            </a:pPr>
            <a:r>
              <a:rPr lang="en-GB" sz="1200" b="1"/>
              <a:t>Options….</a:t>
            </a:r>
          </a:p>
        </p:txBody>
      </p:sp>
      <p:sp>
        <p:nvSpPr>
          <p:cNvPr id="1102" name="Line 11"/>
          <p:cNvSpPr>
            <a:spLocks noChangeShapeType="1"/>
          </p:cNvSpPr>
          <p:nvPr/>
        </p:nvSpPr>
        <p:spPr bwMode="auto">
          <a:xfrm flipH="1">
            <a:off x="4514850" y="1527175"/>
            <a:ext cx="11113" cy="406400"/>
          </a:xfrm>
          <a:prstGeom prst="line">
            <a:avLst/>
          </a:prstGeom>
          <a:noFill/>
          <a:ln w="28575">
            <a:solidFill>
              <a:srgbClr val="3366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fr-FR"/>
          </a:p>
        </p:txBody>
      </p:sp>
      <p:sp>
        <p:nvSpPr>
          <p:cNvPr id="1103" name="AutoShape 12"/>
          <p:cNvSpPr>
            <a:spLocks noChangeArrowheads="1"/>
          </p:cNvSpPr>
          <p:nvPr/>
        </p:nvSpPr>
        <p:spPr bwMode="auto">
          <a:xfrm>
            <a:off x="3835400" y="984250"/>
            <a:ext cx="1320800" cy="673100"/>
          </a:xfrm>
          <a:prstGeom prst="roundRect">
            <a:avLst>
              <a:gd name="adj" fmla="val 16667"/>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1088" name="Picture 9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7650" y="3195638"/>
            <a:ext cx="859472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9" name="Rectangle 15"/>
          <p:cNvSpPr>
            <a:spLocks noChangeArrowheads="1"/>
          </p:cNvSpPr>
          <p:nvPr/>
        </p:nvSpPr>
        <p:spPr bwMode="auto">
          <a:xfrm>
            <a:off x="3889375" y="2127250"/>
            <a:ext cx="1123950" cy="320675"/>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100" name="Freeform 16"/>
          <p:cNvSpPr>
            <a:spLocks/>
          </p:cNvSpPr>
          <p:nvPr/>
        </p:nvSpPr>
        <p:spPr bwMode="auto">
          <a:xfrm>
            <a:off x="933450" y="2298700"/>
            <a:ext cx="2928938" cy="288925"/>
          </a:xfrm>
          <a:custGeom>
            <a:avLst/>
            <a:gdLst>
              <a:gd name="T0" fmla="*/ 10791 w 1024"/>
              <a:gd name="T1" fmla="*/ 0 h 512"/>
              <a:gd name="T2" fmla="*/ 0 w 1024"/>
              <a:gd name="T3" fmla="*/ 0 h 512"/>
              <a:gd name="T4" fmla="*/ 0 w 1024"/>
              <a:gd name="T5" fmla="*/ 8 h 512"/>
              <a:gd name="T6" fmla="*/ 0 60000 65536"/>
              <a:gd name="T7" fmla="*/ 0 60000 65536"/>
              <a:gd name="T8" fmla="*/ 0 60000 65536"/>
              <a:gd name="T9" fmla="*/ 0 w 1024"/>
              <a:gd name="T10" fmla="*/ 0 h 512"/>
              <a:gd name="T11" fmla="*/ 1024 w 1024"/>
              <a:gd name="T12" fmla="*/ 512 h 512"/>
            </a:gdLst>
            <a:ahLst/>
            <a:cxnLst>
              <a:cxn ang="T6">
                <a:pos x="T0" y="T1"/>
              </a:cxn>
              <a:cxn ang="T7">
                <a:pos x="T2" y="T3"/>
              </a:cxn>
              <a:cxn ang="T8">
                <a:pos x="T4" y="T5"/>
              </a:cxn>
            </a:cxnLst>
            <a:rect l="T9" t="T10" r="T11" b="T12"/>
            <a:pathLst>
              <a:path w="1024" h="512">
                <a:moveTo>
                  <a:pt x="1024" y="0"/>
                </a:moveTo>
                <a:lnTo>
                  <a:pt x="0" y="0"/>
                </a:lnTo>
                <a:lnTo>
                  <a:pt x="0" y="512"/>
                </a:lnTo>
              </a:path>
            </a:pathLst>
          </a:custGeom>
          <a:noFill/>
          <a:ln w="28575">
            <a:solidFill>
              <a:srgbClr val="336600"/>
            </a:solidFill>
            <a:round/>
            <a:headEnd/>
            <a:tailEnd type="triangle" w="med" len="lg"/>
          </a:ln>
          <a:extLst>
            <a:ext uri="{909E8E84-426E-40DD-AFC4-6F175D3DCCD1}">
              <a14:hiddenFill xmlns:a14="http://schemas.microsoft.com/office/drawing/2010/main">
                <a:solidFill>
                  <a:srgbClr val="FFFFFF"/>
                </a:solidFill>
              </a14:hiddenFill>
            </a:ext>
          </a:extLst>
        </p:spPr>
        <p:txBody>
          <a:bodyPr>
            <a:spAutoFit/>
          </a:bodyPr>
          <a:lstStyle/>
          <a:p>
            <a:pPr eaLnBrk="0" hangingPunct="0">
              <a:spcBef>
                <a:spcPct val="20000"/>
              </a:spcBef>
              <a:spcAft>
                <a:spcPct val="20000"/>
              </a:spcAft>
              <a:buClr>
                <a:srgbClr val="009B9B"/>
              </a:buClr>
              <a:buSzPct val="80000"/>
              <a:buFont typeface="Wingdings" pitchFamily="2" charset="2"/>
              <a:buNone/>
            </a:pPr>
            <a:endParaRPr lang="en-GB"/>
          </a:p>
        </p:txBody>
      </p:sp>
      <p:graphicFrame>
        <p:nvGraphicFramePr>
          <p:cNvPr id="1026" name="Object 52"/>
          <p:cNvGraphicFramePr>
            <a:graphicFrameLocks noChangeAspect="1"/>
          </p:cNvGraphicFramePr>
          <p:nvPr/>
        </p:nvGraphicFramePr>
        <p:xfrm>
          <a:off x="311150" y="2597150"/>
          <a:ext cx="1692275" cy="358775"/>
        </p:xfrm>
        <a:graphic>
          <a:graphicData uri="http://schemas.openxmlformats.org/presentationml/2006/ole">
            <mc:AlternateContent xmlns:mc="http://schemas.openxmlformats.org/markup-compatibility/2006">
              <mc:Choice xmlns:v="urn:schemas-microsoft-com:vml" Requires="v">
                <p:oleObj spid="_x0000_s1041" name="Image" r:id="rId6" imgW="2463492" imgH="520635" progId="">
                  <p:embed/>
                </p:oleObj>
              </mc:Choice>
              <mc:Fallback>
                <p:oleObj name="Image" r:id="rId6" imgW="2463492" imgH="520635" progId="">
                  <p:embed/>
                  <p:pic>
                    <p:nvPicPr>
                      <p:cNvPr id="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150" y="2597150"/>
                        <a:ext cx="1692275" cy="35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98" name="Rectangle 53"/>
          <p:cNvSpPr>
            <a:spLocks noChangeArrowheads="1"/>
          </p:cNvSpPr>
          <p:nvPr/>
        </p:nvSpPr>
        <p:spPr bwMode="auto">
          <a:xfrm>
            <a:off x="322339" y="2599953"/>
            <a:ext cx="1669898" cy="353169"/>
          </a:xfrm>
          <a:prstGeom prst="rect">
            <a:avLst/>
          </a:prstGeom>
          <a:noFill/>
          <a:ln w="1905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92" name="Text Box 56"/>
          <p:cNvSpPr txBox="1">
            <a:spLocks noChangeArrowheads="1"/>
          </p:cNvSpPr>
          <p:nvPr/>
        </p:nvSpPr>
        <p:spPr bwMode="auto">
          <a:xfrm>
            <a:off x="300038" y="2957513"/>
            <a:ext cx="3379788" cy="274638"/>
          </a:xfrm>
          <a:prstGeom prst="rect">
            <a:avLst/>
          </a:prstGeom>
          <a:solidFill>
            <a:srgbClr val="CCEC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a:t>^  1. Material, manufacture and end of life</a:t>
            </a:r>
          </a:p>
        </p:txBody>
      </p:sp>
      <p:grpSp>
        <p:nvGrpSpPr>
          <p:cNvPr id="1094" name="Group 58"/>
          <p:cNvGrpSpPr>
            <a:grpSpLocks/>
          </p:cNvGrpSpPr>
          <p:nvPr/>
        </p:nvGrpSpPr>
        <p:grpSpPr bwMode="auto">
          <a:xfrm>
            <a:off x="3430589" y="2963863"/>
            <a:ext cx="241300" cy="246063"/>
            <a:chOff x="3600" y="828"/>
            <a:chExt cx="318" cy="324"/>
          </a:xfrm>
        </p:grpSpPr>
        <p:sp>
          <p:nvSpPr>
            <p:cNvPr id="1096" name="Oval 59"/>
            <p:cNvSpPr>
              <a:spLocks noChangeArrowheads="1"/>
            </p:cNvSpPr>
            <p:nvPr/>
          </p:nvSpPr>
          <p:spPr bwMode="auto">
            <a:xfrm>
              <a:off x="3600" y="828"/>
              <a:ext cx="318" cy="324"/>
            </a:xfrm>
            <a:prstGeom prst="ellipse">
              <a:avLst/>
            </a:prstGeom>
            <a:noFill/>
            <a:ln w="19050">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97" name="Oval 60"/>
            <p:cNvSpPr>
              <a:spLocks noChangeArrowheads="1"/>
            </p:cNvSpPr>
            <p:nvPr/>
          </p:nvSpPr>
          <p:spPr bwMode="auto">
            <a:xfrm>
              <a:off x="3634" y="862"/>
              <a:ext cx="252" cy="252"/>
            </a:xfrm>
            <a:prstGeom prst="ellipse">
              <a:avLst/>
            </a:prstGeom>
            <a:solidFill>
              <a:schemeClr val="bg2"/>
            </a:solidFill>
            <a:ln w="19050">
              <a:solidFill>
                <a:schemeClr val="bg2"/>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1095" name="Text Box 61"/>
          <p:cNvSpPr txBox="1">
            <a:spLocks noChangeArrowheads="1"/>
          </p:cNvSpPr>
          <p:nvPr/>
        </p:nvSpPr>
        <p:spPr bwMode="auto">
          <a:xfrm>
            <a:off x="3403601" y="2927350"/>
            <a:ext cx="246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a:solidFill>
                  <a:schemeClr val="bg1"/>
                </a:solidFill>
              </a:rPr>
              <a:t>?</a:t>
            </a:r>
          </a:p>
        </p:txBody>
      </p:sp>
      <p:sp>
        <p:nvSpPr>
          <p:cNvPr id="1082" name="Text Box 66"/>
          <p:cNvSpPr txBox="1">
            <a:spLocks noChangeArrowheads="1"/>
          </p:cNvSpPr>
          <p:nvPr/>
        </p:nvSpPr>
        <p:spPr bwMode="auto">
          <a:xfrm>
            <a:off x="287338" y="4906963"/>
            <a:ext cx="1570037" cy="274638"/>
          </a:xfrm>
          <a:prstGeom prst="rect">
            <a:avLst/>
          </a:prstGeom>
          <a:solidFill>
            <a:srgbClr val="CCEC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a:t>v  2. Transport</a:t>
            </a:r>
          </a:p>
        </p:txBody>
      </p:sp>
      <p:sp>
        <p:nvSpPr>
          <p:cNvPr id="1086" name="Oval 69"/>
          <p:cNvSpPr>
            <a:spLocks noChangeArrowheads="1"/>
          </p:cNvSpPr>
          <p:nvPr/>
        </p:nvSpPr>
        <p:spPr bwMode="auto">
          <a:xfrm>
            <a:off x="1492250" y="4913313"/>
            <a:ext cx="241300" cy="246063"/>
          </a:xfrm>
          <a:prstGeom prst="ellipse">
            <a:avLst/>
          </a:prstGeom>
          <a:noFill/>
          <a:ln w="19050">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87" name="Oval 70"/>
          <p:cNvSpPr>
            <a:spLocks noChangeArrowheads="1"/>
          </p:cNvSpPr>
          <p:nvPr/>
        </p:nvSpPr>
        <p:spPr bwMode="auto">
          <a:xfrm>
            <a:off x="1518049" y="4939134"/>
            <a:ext cx="191219" cy="191382"/>
          </a:xfrm>
          <a:prstGeom prst="ellipse">
            <a:avLst/>
          </a:prstGeom>
          <a:solidFill>
            <a:schemeClr val="bg2"/>
          </a:solidFill>
          <a:ln w="19050">
            <a:solidFill>
              <a:schemeClr val="bg2"/>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85" name="Text Box 71"/>
          <p:cNvSpPr txBox="1">
            <a:spLocks noChangeArrowheads="1"/>
          </p:cNvSpPr>
          <p:nvPr/>
        </p:nvSpPr>
        <p:spPr bwMode="auto">
          <a:xfrm>
            <a:off x="1465263" y="4876800"/>
            <a:ext cx="246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a:solidFill>
                  <a:schemeClr val="bg1"/>
                </a:solidFill>
              </a:rPr>
              <a:t>?</a:t>
            </a:r>
          </a:p>
        </p:txBody>
      </p:sp>
      <p:sp>
        <p:nvSpPr>
          <p:cNvPr id="1076" name="Text Box 74"/>
          <p:cNvSpPr txBox="1">
            <a:spLocks noChangeArrowheads="1"/>
          </p:cNvSpPr>
          <p:nvPr/>
        </p:nvSpPr>
        <p:spPr bwMode="auto">
          <a:xfrm>
            <a:off x="287338" y="5399088"/>
            <a:ext cx="1570037" cy="274638"/>
          </a:xfrm>
          <a:prstGeom prst="rect">
            <a:avLst/>
          </a:prstGeom>
          <a:solidFill>
            <a:srgbClr val="CCEC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a:t>v  3. Use</a:t>
            </a:r>
          </a:p>
        </p:txBody>
      </p:sp>
      <p:sp>
        <p:nvSpPr>
          <p:cNvPr id="1080" name="Oval 77"/>
          <p:cNvSpPr>
            <a:spLocks noChangeArrowheads="1"/>
          </p:cNvSpPr>
          <p:nvPr/>
        </p:nvSpPr>
        <p:spPr bwMode="auto">
          <a:xfrm>
            <a:off x="1492250" y="5405438"/>
            <a:ext cx="241300" cy="246063"/>
          </a:xfrm>
          <a:prstGeom prst="ellipse">
            <a:avLst/>
          </a:prstGeom>
          <a:noFill/>
          <a:ln w="19050">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81" name="Oval 78"/>
          <p:cNvSpPr>
            <a:spLocks noChangeArrowheads="1"/>
          </p:cNvSpPr>
          <p:nvPr/>
        </p:nvSpPr>
        <p:spPr bwMode="auto">
          <a:xfrm>
            <a:off x="1518049" y="5431259"/>
            <a:ext cx="191219" cy="191382"/>
          </a:xfrm>
          <a:prstGeom prst="ellipse">
            <a:avLst/>
          </a:prstGeom>
          <a:solidFill>
            <a:schemeClr val="bg2"/>
          </a:solidFill>
          <a:ln w="19050">
            <a:solidFill>
              <a:schemeClr val="bg2"/>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79" name="Text Box 79"/>
          <p:cNvSpPr txBox="1">
            <a:spLocks noChangeArrowheads="1"/>
          </p:cNvSpPr>
          <p:nvPr/>
        </p:nvSpPr>
        <p:spPr bwMode="auto">
          <a:xfrm>
            <a:off x="1465263" y="5368925"/>
            <a:ext cx="246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a:solidFill>
                  <a:schemeClr val="bg1"/>
                </a:solidFill>
              </a:rPr>
              <a:t>?</a:t>
            </a:r>
          </a:p>
        </p:txBody>
      </p:sp>
      <p:sp>
        <p:nvSpPr>
          <p:cNvPr id="1070" name="Text Box 89"/>
          <p:cNvSpPr txBox="1">
            <a:spLocks noChangeArrowheads="1"/>
          </p:cNvSpPr>
          <p:nvPr/>
        </p:nvSpPr>
        <p:spPr bwMode="auto">
          <a:xfrm>
            <a:off x="312738" y="5938838"/>
            <a:ext cx="1570037" cy="274638"/>
          </a:xfrm>
          <a:prstGeom prst="rect">
            <a:avLst/>
          </a:prstGeom>
          <a:solidFill>
            <a:srgbClr val="CCEC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a:t>v  4. Report</a:t>
            </a:r>
          </a:p>
        </p:txBody>
      </p:sp>
      <p:sp>
        <p:nvSpPr>
          <p:cNvPr id="1074" name="Oval 92"/>
          <p:cNvSpPr>
            <a:spLocks noChangeArrowheads="1"/>
          </p:cNvSpPr>
          <p:nvPr/>
        </p:nvSpPr>
        <p:spPr bwMode="auto">
          <a:xfrm>
            <a:off x="1517650" y="5945188"/>
            <a:ext cx="241300" cy="246063"/>
          </a:xfrm>
          <a:prstGeom prst="ellipse">
            <a:avLst/>
          </a:prstGeom>
          <a:noFill/>
          <a:ln w="19050">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75" name="Oval 93"/>
          <p:cNvSpPr>
            <a:spLocks noChangeArrowheads="1"/>
          </p:cNvSpPr>
          <p:nvPr/>
        </p:nvSpPr>
        <p:spPr bwMode="auto">
          <a:xfrm>
            <a:off x="1543449" y="5971009"/>
            <a:ext cx="191219" cy="191382"/>
          </a:xfrm>
          <a:prstGeom prst="ellipse">
            <a:avLst/>
          </a:prstGeom>
          <a:solidFill>
            <a:schemeClr val="bg2"/>
          </a:solidFill>
          <a:ln w="19050">
            <a:solidFill>
              <a:schemeClr val="bg2"/>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73" name="Text Box 94"/>
          <p:cNvSpPr txBox="1">
            <a:spLocks noChangeArrowheads="1"/>
          </p:cNvSpPr>
          <p:nvPr/>
        </p:nvSpPr>
        <p:spPr bwMode="auto">
          <a:xfrm>
            <a:off x="1490663" y="5908675"/>
            <a:ext cx="246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a:solidFill>
                  <a:schemeClr val="bg1"/>
                </a:solidFill>
              </a:rPr>
              <a:t>?</a:t>
            </a:r>
          </a:p>
        </p:txBody>
      </p:sp>
      <p:sp>
        <p:nvSpPr>
          <p:cNvPr id="300154" name="Text Box 122"/>
          <p:cNvSpPr txBox="1">
            <a:spLocks noChangeArrowheads="1"/>
          </p:cNvSpPr>
          <p:nvPr/>
        </p:nvSpPr>
        <p:spPr bwMode="auto">
          <a:xfrm>
            <a:off x="527050" y="3471863"/>
            <a:ext cx="80502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a:solidFill>
                  <a:srgbClr val="A50021"/>
                </a:solidFill>
              </a:rPr>
              <a:t>1         Component 1                Cast iron                                       30%                2.4               Casting          Recycle</a:t>
            </a:r>
          </a:p>
        </p:txBody>
      </p:sp>
      <p:sp>
        <p:nvSpPr>
          <p:cNvPr id="300155" name="Text Box 123"/>
          <p:cNvSpPr txBox="1">
            <a:spLocks noChangeArrowheads="1"/>
          </p:cNvSpPr>
          <p:nvPr/>
        </p:nvSpPr>
        <p:spPr bwMode="auto">
          <a:xfrm>
            <a:off x="523875" y="3735388"/>
            <a:ext cx="8054975" cy="274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a:solidFill>
                  <a:srgbClr val="A50021"/>
                </a:solidFill>
              </a:rPr>
              <a:t>1         Component 2              Polypropylene                                0%                  0.35             Molding          Landfill</a:t>
            </a:r>
          </a:p>
        </p:txBody>
      </p:sp>
      <p:sp>
        <p:nvSpPr>
          <p:cNvPr id="1065" name="AutoShape 82"/>
          <p:cNvSpPr>
            <a:spLocks noChangeArrowheads="1"/>
          </p:cNvSpPr>
          <p:nvPr/>
        </p:nvSpPr>
        <p:spPr bwMode="auto">
          <a:xfrm>
            <a:off x="2259013" y="5170647"/>
            <a:ext cx="1171575" cy="788670"/>
          </a:xfrm>
          <a:prstGeom prst="roundRect">
            <a:avLst>
              <a:gd name="adj" fmla="val 11403"/>
            </a:avLst>
          </a:prstGeom>
          <a:solidFill>
            <a:srgbClr val="EAEA00"/>
          </a:solidFill>
          <a:ln w="19050">
            <a:solidFill>
              <a:srgbClr val="808000"/>
            </a:solidFill>
            <a:round/>
            <a:headEnd/>
            <a:tailEnd/>
          </a:ln>
        </p:spPr>
        <p:txBody>
          <a:bodyPr anchor="ctr">
            <a:spAutoFit/>
          </a:bodyPr>
          <a:lstStyle/>
          <a:p>
            <a:pPr algn="ctr" eaLnBrk="0" hangingPunct="0">
              <a:buClr>
                <a:srgbClr val="009B9B"/>
              </a:buClr>
              <a:buSzPct val="80000"/>
              <a:buFont typeface="Wingdings" pitchFamily="2" charset="2"/>
              <a:buNone/>
            </a:pPr>
            <a:r>
              <a:rPr lang="fr-FR" sz="1400" b="1" dirty="0" smtClean="0"/>
              <a:t>AIDE pour chacune des étapes</a:t>
            </a:r>
            <a:endParaRPr lang="fr-FR" sz="1400" b="1" dirty="0"/>
          </a:p>
        </p:txBody>
      </p:sp>
      <p:sp>
        <p:nvSpPr>
          <p:cNvPr id="1066" name="Line 85"/>
          <p:cNvSpPr>
            <a:spLocks noChangeShapeType="1"/>
          </p:cNvSpPr>
          <p:nvPr/>
        </p:nvSpPr>
        <p:spPr bwMode="auto">
          <a:xfrm>
            <a:off x="1771650" y="5086350"/>
            <a:ext cx="457200" cy="190500"/>
          </a:xfrm>
          <a:prstGeom prst="line">
            <a:avLst/>
          </a:prstGeom>
          <a:noFill/>
          <a:ln w="28575">
            <a:solidFill>
              <a:srgbClr val="808000"/>
            </a:solidFill>
            <a:round/>
            <a:headEnd type="triangle"/>
            <a:tailEnd/>
          </a:ln>
          <a:extLst>
            <a:ext uri="{909E8E84-426E-40DD-AFC4-6F175D3DCCD1}">
              <a14:hiddenFill xmlns:a14="http://schemas.microsoft.com/office/drawing/2010/main">
                <a:noFill/>
              </a14:hiddenFill>
            </a:ext>
          </a:extLst>
        </p:spPr>
        <p:txBody>
          <a:bodyPr>
            <a:spAutoFit/>
          </a:bodyPr>
          <a:lstStyle/>
          <a:p>
            <a:endParaRPr lang="fr-FR"/>
          </a:p>
        </p:txBody>
      </p:sp>
      <p:sp>
        <p:nvSpPr>
          <p:cNvPr id="1067" name="Line 86"/>
          <p:cNvSpPr>
            <a:spLocks noChangeShapeType="1"/>
          </p:cNvSpPr>
          <p:nvPr/>
        </p:nvSpPr>
        <p:spPr bwMode="auto">
          <a:xfrm>
            <a:off x="1781175" y="5534025"/>
            <a:ext cx="447675" cy="19050"/>
          </a:xfrm>
          <a:prstGeom prst="line">
            <a:avLst/>
          </a:prstGeom>
          <a:noFill/>
          <a:ln w="28575">
            <a:solidFill>
              <a:srgbClr val="808000"/>
            </a:solidFill>
            <a:round/>
            <a:headEnd type="triangle"/>
            <a:tailEnd/>
          </a:ln>
          <a:extLst>
            <a:ext uri="{909E8E84-426E-40DD-AFC4-6F175D3DCCD1}">
              <a14:hiddenFill xmlns:a14="http://schemas.microsoft.com/office/drawing/2010/main">
                <a:noFill/>
              </a14:hiddenFill>
            </a:ext>
          </a:extLst>
        </p:spPr>
        <p:txBody>
          <a:bodyPr>
            <a:spAutoFit/>
          </a:bodyPr>
          <a:lstStyle/>
          <a:p>
            <a:endParaRPr lang="fr-FR"/>
          </a:p>
        </p:txBody>
      </p:sp>
      <p:sp>
        <p:nvSpPr>
          <p:cNvPr id="1068" name="Line 118"/>
          <p:cNvSpPr>
            <a:spLocks noChangeShapeType="1"/>
          </p:cNvSpPr>
          <p:nvPr/>
        </p:nvSpPr>
        <p:spPr bwMode="auto">
          <a:xfrm flipV="1">
            <a:off x="1787525" y="5864225"/>
            <a:ext cx="457200" cy="190500"/>
          </a:xfrm>
          <a:prstGeom prst="line">
            <a:avLst/>
          </a:prstGeom>
          <a:noFill/>
          <a:ln w="28575">
            <a:solidFill>
              <a:srgbClr val="808000"/>
            </a:solidFill>
            <a:round/>
            <a:headEnd type="triangle"/>
            <a:tailEnd/>
          </a:ln>
          <a:extLst>
            <a:ext uri="{909E8E84-426E-40DD-AFC4-6F175D3DCCD1}">
              <a14:hiddenFill xmlns:a14="http://schemas.microsoft.com/office/drawing/2010/main">
                <a:noFill/>
              </a14:hiddenFill>
            </a:ext>
          </a:extLst>
        </p:spPr>
        <p:txBody>
          <a:bodyPr>
            <a:spAutoFit/>
          </a:bodyPr>
          <a:lstStyle/>
          <a:p>
            <a:endParaRPr lang="fr-FR"/>
          </a:p>
        </p:txBody>
      </p:sp>
      <p:sp>
        <p:nvSpPr>
          <p:cNvPr id="1069" name="Line 84"/>
          <p:cNvSpPr>
            <a:spLocks noChangeShapeType="1"/>
          </p:cNvSpPr>
          <p:nvPr/>
        </p:nvSpPr>
        <p:spPr bwMode="auto">
          <a:xfrm flipH="1">
            <a:off x="2519916" y="4221127"/>
            <a:ext cx="510363" cy="946296"/>
          </a:xfrm>
          <a:prstGeom prst="line">
            <a:avLst/>
          </a:prstGeom>
          <a:noFill/>
          <a:ln w="28575">
            <a:solidFill>
              <a:srgbClr val="808000"/>
            </a:solidFill>
            <a:round/>
            <a:headEnd type="triangle"/>
            <a:tailEnd type="none"/>
          </a:ln>
          <a:extLst>
            <a:ext uri="{909E8E84-426E-40DD-AFC4-6F175D3DCCD1}">
              <a14:hiddenFill xmlns:a14="http://schemas.microsoft.com/office/drawing/2010/main">
                <a:noFill/>
              </a14:hiddenFill>
            </a:ext>
          </a:extLst>
        </p:spPr>
        <p:txBody>
          <a:bodyPr wrap="square">
            <a:spAutoFit/>
          </a:bodyPr>
          <a:lstStyle/>
          <a:p>
            <a:endParaRPr lang="fr-FR"/>
          </a:p>
        </p:txBody>
      </p:sp>
      <p:sp>
        <p:nvSpPr>
          <p:cNvPr id="1062" name="AutoShape 44"/>
          <p:cNvSpPr>
            <a:spLocks noChangeArrowheads="1"/>
          </p:cNvSpPr>
          <p:nvPr/>
        </p:nvSpPr>
        <p:spPr bwMode="auto">
          <a:xfrm>
            <a:off x="947738" y="3244850"/>
            <a:ext cx="1249362" cy="825500"/>
          </a:xfrm>
          <a:prstGeom prst="roundRect">
            <a:avLst>
              <a:gd name="adj" fmla="val 5194"/>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63" name="Text Box 46"/>
          <p:cNvSpPr txBox="1">
            <a:spLocks noChangeArrowheads="1"/>
          </p:cNvSpPr>
          <p:nvPr/>
        </p:nvSpPr>
        <p:spPr bwMode="auto">
          <a:xfrm>
            <a:off x="1057275" y="4251325"/>
            <a:ext cx="9255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spcAft>
                <a:spcPct val="20000"/>
              </a:spcAft>
              <a:buClr>
                <a:srgbClr val="009B9B"/>
              </a:buClr>
              <a:buSzPct val="80000"/>
              <a:buFont typeface="Wingdings" pitchFamily="2" charset="2"/>
              <a:buNone/>
            </a:pPr>
            <a:r>
              <a:rPr lang="fr-FR" sz="1400" b="1" dirty="0" smtClean="0"/>
              <a:t>Nom</a:t>
            </a:r>
            <a:endParaRPr lang="fr-FR" sz="1400" b="1" dirty="0"/>
          </a:p>
        </p:txBody>
      </p:sp>
      <p:sp>
        <p:nvSpPr>
          <p:cNvPr id="1064" name="Line 103"/>
          <p:cNvSpPr>
            <a:spLocks noChangeShapeType="1"/>
          </p:cNvSpPr>
          <p:nvPr/>
        </p:nvSpPr>
        <p:spPr bwMode="auto">
          <a:xfrm>
            <a:off x="1539875" y="4105275"/>
            <a:ext cx="0" cy="219075"/>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059" name="Text Box 18"/>
          <p:cNvSpPr txBox="1">
            <a:spLocks noChangeArrowheads="1"/>
          </p:cNvSpPr>
          <p:nvPr/>
        </p:nvSpPr>
        <p:spPr bwMode="auto">
          <a:xfrm>
            <a:off x="2903538" y="4251326"/>
            <a:ext cx="16875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spcAft>
                <a:spcPct val="20000"/>
              </a:spcAft>
              <a:buClr>
                <a:srgbClr val="009B9B"/>
              </a:buClr>
              <a:buSzPct val="80000"/>
              <a:buFont typeface="Wingdings" pitchFamily="2" charset="2"/>
              <a:buNone/>
            </a:pPr>
            <a:r>
              <a:rPr lang="fr-FR" sz="1400" b="1" dirty="0" smtClean="0"/>
              <a:t>Choix de matériaux dans la base  de données du CES</a:t>
            </a:r>
            <a:endParaRPr lang="fr-FR" sz="1400" b="1" dirty="0"/>
          </a:p>
        </p:txBody>
      </p:sp>
      <p:sp>
        <p:nvSpPr>
          <p:cNvPr id="1060" name="AutoShape 98"/>
          <p:cNvSpPr>
            <a:spLocks noChangeArrowheads="1"/>
          </p:cNvSpPr>
          <p:nvPr/>
        </p:nvSpPr>
        <p:spPr bwMode="auto">
          <a:xfrm>
            <a:off x="2306638" y="3260726"/>
            <a:ext cx="2116137" cy="825500"/>
          </a:xfrm>
          <a:prstGeom prst="roundRect">
            <a:avLst>
              <a:gd name="adj" fmla="val 5194"/>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61" name="Line 104"/>
          <p:cNvSpPr>
            <a:spLocks noChangeShapeType="1"/>
          </p:cNvSpPr>
          <p:nvPr/>
        </p:nvSpPr>
        <p:spPr bwMode="auto">
          <a:xfrm>
            <a:off x="3663950" y="4105276"/>
            <a:ext cx="0" cy="219075"/>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056" name="Text Box 51"/>
          <p:cNvSpPr txBox="1">
            <a:spLocks noChangeArrowheads="1"/>
          </p:cNvSpPr>
          <p:nvPr/>
        </p:nvSpPr>
        <p:spPr bwMode="auto">
          <a:xfrm>
            <a:off x="5791200" y="4251325"/>
            <a:ext cx="9255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spcAft>
                <a:spcPct val="20000"/>
              </a:spcAft>
              <a:buClr>
                <a:srgbClr val="009B9B"/>
              </a:buClr>
              <a:buSzPct val="80000"/>
              <a:buFont typeface="Wingdings" pitchFamily="2" charset="2"/>
              <a:buNone/>
            </a:pPr>
            <a:r>
              <a:rPr lang="fr-FR" sz="1400" b="1" dirty="0" smtClean="0"/>
              <a:t>Entrer la masse</a:t>
            </a:r>
            <a:endParaRPr lang="fr-FR" sz="1400" b="1" dirty="0"/>
          </a:p>
        </p:txBody>
      </p:sp>
      <p:sp>
        <p:nvSpPr>
          <p:cNvPr id="1057" name="AutoShape 100"/>
          <p:cNvSpPr>
            <a:spLocks noChangeArrowheads="1"/>
          </p:cNvSpPr>
          <p:nvPr/>
        </p:nvSpPr>
        <p:spPr bwMode="auto">
          <a:xfrm>
            <a:off x="5837238" y="3228975"/>
            <a:ext cx="773113" cy="825500"/>
          </a:xfrm>
          <a:prstGeom prst="roundRect">
            <a:avLst>
              <a:gd name="adj" fmla="val 5194"/>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58" name="Line 105"/>
          <p:cNvSpPr>
            <a:spLocks noChangeShapeType="1"/>
          </p:cNvSpPr>
          <p:nvPr/>
        </p:nvSpPr>
        <p:spPr bwMode="auto">
          <a:xfrm>
            <a:off x="6264275" y="4105275"/>
            <a:ext cx="0" cy="219075"/>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053" name="Text Box 23"/>
          <p:cNvSpPr txBox="1">
            <a:spLocks noChangeArrowheads="1"/>
          </p:cNvSpPr>
          <p:nvPr/>
        </p:nvSpPr>
        <p:spPr bwMode="auto">
          <a:xfrm>
            <a:off x="4583113" y="4251326"/>
            <a:ext cx="12319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400" b="1" dirty="0" smtClean="0"/>
              <a:t>Fixer le contenu recyclé </a:t>
            </a:r>
          </a:p>
          <a:p>
            <a:pPr algn="ctr">
              <a:buClr>
                <a:srgbClr val="009B9B"/>
              </a:buClr>
              <a:buSzPct val="80000"/>
              <a:buFont typeface="Wingdings" pitchFamily="2" charset="2"/>
              <a:buNone/>
            </a:pPr>
            <a:r>
              <a:rPr lang="fr-FR" sz="1400" b="1" dirty="0" smtClean="0"/>
              <a:t>0 – 100%</a:t>
            </a:r>
            <a:endParaRPr lang="fr-FR" sz="1400" b="1" dirty="0"/>
          </a:p>
        </p:txBody>
      </p:sp>
      <p:sp>
        <p:nvSpPr>
          <p:cNvPr id="1054" name="AutoShape 99"/>
          <p:cNvSpPr>
            <a:spLocks noChangeArrowheads="1"/>
          </p:cNvSpPr>
          <p:nvPr/>
        </p:nvSpPr>
        <p:spPr bwMode="auto">
          <a:xfrm>
            <a:off x="4554538" y="3241676"/>
            <a:ext cx="1211263" cy="825500"/>
          </a:xfrm>
          <a:prstGeom prst="roundRect">
            <a:avLst>
              <a:gd name="adj" fmla="val 5194"/>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55" name="Line 106"/>
          <p:cNvSpPr>
            <a:spLocks noChangeShapeType="1"/>
          </p:cNvSpPr>
          <p:nvPr/>
        </p:nvSpPr>
        <p:spPr bwMode="auto">
          <a:xfrm>
            <a:off x="5194301" y="4105276"/>
            <a:ext cx="0" cy="219075"/>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050" name="Text Box 28"/>
          <p:cNvSpPr txBox="1">
            <a:spLocks noChangeArrowheads="1"/>
          </p:cNvSpPr>
          <p:nvPr/>
        </p:nvSpPr>
        <p:spPr bwMode="auto">
          <a:xfrm>
            <a:off x="6440488" y="4860925"/>
            <a:ext cx="152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spcAft>
                <a:spcPct val="20000"/>
              </a:spcAft>
              <a:buClr>
                <a:srgbClr val="009B9B"/>
              </a:buClr>
              <a:buSzPct val="80000"/>
              <a:buFont typeface="Wingdings" pitchFamily="2" charset="2"/>
              <a:buNone/>
            </a:pPr>
            <a:r>
              <a:rPr lang="fr-FR" sz="1400" b="1" dirty="0" smtClean="0"/>
              <a:t>Sélectionner le procédé</a:t>
            </a:r>
            <a:endParaRPr lang="fr-FR" sz="1400" b="1" dirty="0"/>
          </a:p>
        </p:txBody>
      </p:sp>
      <p:sp>
        <p:nvSpPr>
          <p:cNvPr id="1051" name="AutoShape 101"/>
          <p:cNvSpPr>
            <a:spLocks noChangeArrowheads="1"/>
          </p:cNvSpPr>
          <p:nvPr/>
        </p:nvSpPr>
        <p:spPr bwMode="auto">
          <a:xfrm>
            <a:off x="6681788" y="3244850"/>
            <a:ext cx="1039813" cy="825500"/>
          </a:xfrm>
          <a:prstGeom prst="roundRect">
            <a:avLst>
              <a:gd name="adj" fmla="val 5194"/>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52" name="Line 107"/>
          <p:cNvSpPr>
            <a:spLocks noChangeShapeType="1"/>
          </p:cNvSpPr>
          <p:nvPr/>
        </p:nvSpPr>
        <p:spPr bwMode="auto">
          <a:xfrm>
            <a:off x="7226301" y="4105275"/>
            <a:ext cx="12700" cy="790575"/>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wrap="square">
            <a:spAutoFit/>
          </a:bodyPr>
          <a:lstStyle/>
          <a:p>
            <a:endParaRPr lang="fr-FR"/>
          </a:p>
        </p:txBody>
      </p:sp>
      <p:sp>
        <p:nvSpPr>
          <p:cNvPr id="1047" name="Text Box 33"/>
          <p:cNvSpPr txBox="1">
            <a:spLocks noChangeArrowheads="1"/>
          </p:cNvSpPr>
          <p:nvPr/>
        </p:nvSpPr>
        <p:spPr bwMode="auto">
          <a:xfrm>
            <a:off x="7485063" y="4251325"/>
            <a:ext cx="15382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
              </a:spcBef>
              <a:buClr>
                <a:srgbClr val="009B9B"/>
              </a:buClr>
              <a:buSzPct val="80000"/>
              <a:buFont typeface="Wingdings" pitchFamily="2" charset="2"/>
              <a:buNone/>
            </a:pPr>
            <a:r>
              <a:rPr lang="fr-FR" sz="1400" b="1" dirty="0" smtClean="0"/>
              <a:t>Choix du mode de fin de vie</a:t>
            </a:r>
            <a:endParaRPr lang="fr-FR" sz="1400" b="1" dirty="0"/>
          </a:p>
        </p:txBody>
      </p:sp>
      <p:sp>
        <p:nvSpPr>
          <p:cNvPr id="1048" name="AutoShape 102"/>
          <p:cNvSpPr>
            <a:spLocks noChangeArrowheads="1"/>
          </p:cNvSpPr>
          <p:nvPr/>
        </p:nvSpPr>
        <p:spPr bwMode="auto">
          <a:xfrm>
            <a:off x="7802563" y="3232150"/>
            <a:ext cx="906462" cy="825500"/>
          </a:xfrm>
          <a:prstGeom prst="roundRect">
            <a:avLst>
              <a:gd name="adj" fmla="val 5194"/>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49" name="Line 108"/>
          <p:cNvSpPr>
            <a:spLocks noChangeShapeType="1"/>
          </p:cNvSpPr>
          <p:nvPr/>
        </p:nvSpPr>
        <p:spPr bwMode="auto">
          <a:xfrm>
            <a:off x="8293100" y="4105275"/>
            <a:ext cx="0" cy="219075"/>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044" name="AutoShape 39"/>
          <p:cNvSpPr>
            <a:spLocks noChangeArrowheads="1"/>
          </p:cNvSpPr>
          <p:nvPr/>
        </p:nvSpPr>
        <p:spPr bwMode="auto">
          <a:xfrm>
            <a:off x="504825" y="3251200"/>
            <a:ext cx="360363" cy="825500"/>
          </a:xfrm>
          <a:prstGeom prst="roundRect">
            <a:avLst>
              <a:gd name="adj" fmla="val 10454"/>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045" name="Line 40"/>
          <p:cNvSpPr>
            <a:spLocks noChangeShapeType="1"/>
          </p:cNvSpPr>
          <p:nvPr/>
        </p:nvSpPr>
        <p:spPr bwMode="auto">
          <a:xfrm>
            <a:off x="657225" y="4105275"/>
            <a:ext cx="0" cy="219075"/>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1046" name="Text Box 41"/>
          <p:cNvSpPr txBox="1">
            <a:spLocks noChangeArrowheads="1"/>
          </p:cNvSpPr>
          <p:nvPr/>
        </p:nvSpPr>
        <p:spPr bwMode="auto">
          <a:xfrm>
            <a:off x="0" y="4251325"/>
            <a:ext cx="1119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spcAft>
                <a:spcPct val="20000"/>
              </a:spcAft>
              <a:buClr>
                <a:srgbClr val="009B9B"/>
              </a:buClr>
              <a:buSzPct val="80000"/>
              <a:buFont typeface="Wingdings" pitchFamily="2" charset="2"/>
              <a:buNone/>
            </a:pPr>
            <a:r>
              <a:rPr lang="fr-FR" sz="1400" b="1" dirty="0" smtClean="0"/>
              <a:t>Quantité?</a:t>
            </a:r>
            <a:endParaRPr lang="fr-FR" sz="1400" b="1" dirty="0"/>
          </a:p>
        </p:txBody>
      </p:sp>
    </p:spTree>
    <p:extLst>
      <p:ext uri="{BB962C8B-B14F-4D97-AF65-F5344CB8AC3E}">
        <p14:creationId xmlns:p14="http://schemas.microsoft.com/office/powerpoint/2010/main" val="42709618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0154"/>
                                        </p:tgtEl>
                                        <p:attrNameLst>
                                          <p:attrName>style.visibility</p:attrName>
                                        </p:attrNameLst>
                                      </p:cBhvr>
                                      <p:to>
                                        <p:strVal val="visible"/>
                                      </p:to>
                                    </p:set>
                                    <p:animEffect transition="in" filter="wipe(left)">
                                      <p:cBhvr>
                                        <p:cTn id="7" dur="1000"/>
                                        <p:tgtEl>
                                          <p:spTgt spid="3001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0155"/>
                                        </p:tgtEl>
                                        <p:attrNameLst>
                                          <p:attrName>style.visibility</p:attrName>
                                        </p:attrNameLst>
                                      </p:cBhvr>
                                      <p:to>
                                        <p:strVal val="visible"/>
                                      </p:to>
                                    </p:set>
                                    <p:animEffect transition="in" filter="wipe(left)">
                                      <p:cBhvr>
                                        <p:cTn id="12" dur="1000"/>
                                        <p:tgtEl>
                                          <p:spTgt spid="300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154" grpId="0"/>
      <p:bldP spid="30015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2"/>
          <p:cNvGrpSpPr>
            <a:grpSpLocks/>
          </p:cNvGrpSpPr>
          <p:nvPr/>
        </p:nvGrpSpPr>
        <p:grpSpPr bwMode="auto">
          <a:xfrm>
            <a:off x="1285875" y="1501775"/>
            <a:ext cx="5715000" cy="387350"/>
            <a:chOff x="370" y="1024"/>
            <a:chExt cx="3600" cy="244"/>
          </a:xfrm>
        </p:grpSpPr>
        <p:sp>
          <p:nvSpPr>
            <p:cNvPr id="901123" name="AutoShape 3"/>
            <p:cNvSpPr>
              <a:spLocks noChangeArrowheads="1"/>
            </p:cNvSpPr>
            <p:nvPr/>
          </p:nvSpPr>
          <p:spPr bwMode="auto">
            <a:xfrm>
              <a:off x="370" y="1030"/>
              <a:ext cx="1086"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19488" name="Group 4"/>
            <p:cNvGrpSpPr>
              <a:grpSpLocks/>
            </p:cNvGrpSpPr>
            <p:nvPr/>
          </p:nvGrpSpPr>
          <p:grpSpPr bwMode="auto">
            <a:xfrm>
              <a:off x="1600" y="1030"/>
              <a:ext cx="1440" cy="238"/>
              <a:chOff x="1608" y="892"/>
              <a:chExt cx="1440" cy="238"/>
            </a:xfrm>
          </p:grpSpPr>
          <p:sp>
            <p:nvSpPr>
              <p:cNvPr id="901125" name="AutoShape 5"/>
              <p:cNvSpPr>
                <a:spLocks noChangeArrowheads="1"/>
              </p:cNvSpPr>
              <p:nvPr/>
            </p:nvSpPr>
            <p:spPr bwMode="auto">
              <a:xfrm>
                <a:off x="1608" y="892"/>
                <a:ext cx="1440"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19491" name="Group 6"/>
              <p:cNvGrpSpPr>
                <a:grpSpLocks/>
              </p:cNvGrpSpPr>
              <p:nvPr/>
            </p:nvGrpSpPr>
            <p:grpSpPr bwMode="auto">
              <a:xfrm>
                <a:off x="2802" y="919"/>
                <a:ext cx="192" cy="192"/>
                <a:chOff x="4872" y="2904"/>
                <a:chExt cx="192" cy="192"/>
              </a:xfrm>
            </p:grpSpPr>
            <p:sp>
              <p:nvSpPr>
                <p:cNvPr id="19492" name="AutoShape 7"/>
                <p:cNvSpPr>
                  <a:spLocks noChangeArrowheads="1"/>
                </p:cNvSpPr>
                <p:nvPr/>
              </p:nvSpPr>
              <p:spPr bwMode="auto">
                <a:xfrm>
                  <a:off x="4872" y="2904"/>
                  <a:ext cx="192" cy="192"/>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sp>
              <p:nvSpPr>
                <p:cNvPr id="19493" name="AutoShape 8"/>
                <p:cNvSpPr>
                  <a:spLocks noChangeArrowheads="1"/>
                </p:cNvSpPr>
                <p:nvPr/>
              </p:nvSpPr>
              <p:spPr bwMode="auto">
                <a:xfrm flipV="1">
                  <a:off x="4928" y="2971"/>
                  <a:ext cx="87" cy="58"/>
                </a:xfrm>
                <a:prstGeom prst="triangle">
                  <a:avLst>
                    <a:gd name="adj" fmla="val 50000"/>
                  </a:avLst>
                </a:prstGeom>
                <a:solidFill>
                  <a:schemeClr val="tx1"/>
                </a:solidFill>
                <a:ln w="9525">
                  <a:solidFill>
                    <a:schemeClr val="accent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grpSp>
        </p:grpSp>
        <p:sp>
          <p:nvSpPr>
            <p:cNvPr id="901129" name="AutoShape 9"/>
            <p:cNvSpPr>
              <a:spLocks noChangeArrowheads="1"/>
            </p:cNvSpPr>
            <p:nvPr/>
          </p:nvSpPr>
          <p:spPr bwMode="auto">
            <a:xfrm>
              <a:off x="3220" y="1024"/>
              <a:ext cx="750"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sp>
        <p:nvSpPr>
          <p:cNvPr id="19459" name="Rectangle 10"/>
          <p:cNvSpPr>
            <a:spLocks noGrp="1" noChangeArrowheads="1"/>
          </p:cNvSpPr>
          <p:nvPr>
            <p:ph type="title"/>
          </p:nvPr>
        </p:nvSpPr>
        <p:spPr>
          <a:xfrm>
            <a:off x="425302" y="0"/>
            <a:ext cx="8229600" cy="776177"/>
          </a:xfrm>
        </p:spPr>
        <p:txBody>
          <a:bodyPr/>
          <a:lstStyle/>
          <a:p>
            <a:r>
              <a:rPr lang="en-GB" b="1" dirty="0" smtClean="0"/>
              <a:t>Transport</a:t>
            </a:r>
          </a:p>
        </p:txBody>
      </p:sp>
      <p:sp>
        <p:nvSpPr>
          <p:cNvPr id="19460" name="Text Box 11"/>
          <p:cNvSpPr txBox="1">
            <a:spLocks noChangeArrowheads="1"/>
          </p:cNvSpPr>
          <p:nvPr/>
        </p:nvSpPr>
        <p:spPr bwMode="auto">
          <a:xfrm>
            <a:off x="1200150" y="829082"/>
            <a:ext cx="63145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b="1" dirty="0" smtClean="0"/>
              <a:t>Phase de 	    Transport</a:t>
            </a:r>
            <a:br>
              <a:rPr lang="en-GB" b="1" dirty="0" smtClean="0"/>
            </a:br>
            <a:r>
              <a:rPr lang="en-GB" b="1" dirty="0" smtClean="0"/>
              <a:t>transport 	     type  		Distance </a:t>
            </a:r>
            <a:r>
              <a:rPr lang="en-GB" b="1" dirty="0"/>
              <a:t>(km)</a:t>
            </a:r>
          </a:p>
        </p:txBody>
      </p:sp>
      <p:sp>
        <p:nvSpPr>
          <p:cNvPr id="901132" name="Text Box 12"/>
          <p:cNvSpPr txBox="1">
            <a:spLocks noChangeArrowheads="1"/>
          </p:cNvSpPr>
          <p:nvPr/>
        </p:nvSpPr>
        <p:spPr bwMode="auto">
          <a:xfrm>
            <a:off x="1695450" y="1504950"/>
            <a:ext cx="1104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dirty="0" smtClean="0">
                <a:solidFill>
                  <a:srgbClr val="CC0000"/>
                </a:solidFill>
              </a:rPr>
              <a:t>Phase </a:t>
            </a:r>
            <a:r>
              <a:rPr lang="en-GB" sz="1600" b="1" i="1" dirty="0">
                <a:solidFill>
                  <a:srgbClr val="CC0000"/>
                </a:solidFill>
              </a:rPr>
              <a:t>1</a:t>
            </a:r>
          </a:p>
        </p:txBody>
      </p:sp>
      <p:sp>
        <p:nvSpPr>
          <p:cNvPr id="901133" name="Text Box 13"/>
          <p:cNvSpPr txBox="1">
            <a:spLocks noChangeArrowheads="1"/>
          </p:cNvSpPr>
          <p:nvPr/>
        </p:nvSpPr>
        <p:spPr bwMode="auto">
          <a:xfrm>
            <a:off x="3390900" y="1524000"/>
            <a:ext cx="1990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a:solidFill>
                  <a:srgbClr val="CC0000"/>
                </a:solidFill>
              </a:rPr>
              <a:t>32 tonne truck</a:t>
            </a:r>
          </a:p>
        </p:txBody>
      </p:sp>
      <p:sp>
        <p:nvSpPr>
          <p:cNvPr id="901134" name="Text Box 14"/>
          <p:cNvSpPr txBox="1">
            <a:spLocks noChangeArrowheads="1"/>
          </p:cNvSpPr>
          <p:nvPr/>
        </p:nvSpPr>
        <p:spPr bwMode="auto">
          <a:xfrm>
            <a:off x="6115050" y="1514475"/>
            <a:ext cx="1104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a:solidFill>
                  <a:srgbClr val="CC0000"/>
                </a:solidFill>
              </a:rPr>
              <a:t>350</a:t>
            </a:r>
          </a:p>
        </p:txBody>
      </p:sp>
      <p:grpSp>
        <p:nvGrpSpPr>
          <p:cNvPr id="5" name="Group 15"/>
          <p:cNvGrpSpPr>
            <a:grpSpLocks/>
          </p:cNvGrpSpPr>
          <p:nvPr/>
        </p:nvGrpSpPr>
        <p:grpSpPr bwMode="auto">
          <a:xfrm>
            <a:off x="1285875" y="2054225"/>
            <a:ext cx="5715000" cy="387350"/>
            <a:chOff x="370" y="1024"/>
            <a:chExt cx="3600" cy="244"/>
          </a:xfrm>
        </p:grpSpPr>
        <p:sp>
          <p:nvSpPr>
            <p:cNvPr id="901136" name="AutoShape 16"/>
            <p:cNvSpPr>
              <a:spLocks noChangeArrowheads="1"/>
            </p:cNvSpPr>
            <p:nvPr/>
          </p:nvSpPr>
          <p:spPr bwMode="auto">
            <a:xfrm>
              <a:off x="370" y="1030"/>
              <a:ext cx="1086"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19481" name="Group 17"/>
            <p:cNvGrpSpPr>
              <a:grpSpLocks/>
            </p:cNvGrpSpPr>
            <p:nvPr/>
          </p:nvGrpSpPr>
          <p:grpSpPr bwMode="auto">
            <a:xfrm>
              <a:off x="1600" y="1030"/>
              <a:ext cx="1440" cy="238"/>
              <a:chOff x="1608" y="892"/>
              <a:chExt cx="1440" cy="238"/>
            </a:xfrm>
          </p:grpSpPr>
          <p:sp>
            <p:nvSpPr>
              <p:cNvPr id="901138" name="AutoShape 18"/>
              <p:cNvSpPr>
                <a:spLocks noChangeArrowheads="1"/>
              </p:cNvSpPr>
              <p:nvPr/>
            </p:nvSpPr>
            <p:spPr bwMode="auto">
              <a:xfrm>
                <a:off x="1608" y="892"/>
                <a:ext cx="1440"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19484" name="Group 19"/>
              <p:cNvGrpSpPr>
                <a:grpSpLocks/>
              </p:cNvGrpSpPr>
              <p:nvPr/>
            </p:nvGrpSpPr>
            <p:grpSpPr bwMode="auto">
              <a:xfrm>
                <a:off x="2802" y="919"/>
                <a:ext cx="192" cy="192"/>
                <a:chOff x="4872" y="2904"/>
                <a:chExt cx="192" cy="192"/>
              </a:xfrm>
            </p:grpSpPr>
            <p:sp>
              <p:nvSpPr>
                <p:cNvPr id="19485" name="AutoShape 20"/>
                <p:cNvSpPr>
                  <a:spLocks noChangeArrowheads="1"/>
                </p:cNvSpPr>
                <p:nvPr/>
              </p:nvSpPr>
              <p:spPr bwMode="auto">
                <a:xfrm>
                  <a:off x="4872" y="2904"/>
                  <a:ext cx="192" cy="192"/>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sp>
              <p:nvSpPr>
                <p:cNvPr id="19486" name="AutoShape 21"/>
                <p:cNvSpPr>
                  <a:spLocks noChangeArrowheads="1"/>
                </p:cNvSpPr>
                <p:nvPr/>
              </p:nvSpPr>
              <p:spPr bwMode="auto">
                <a:xfrm flipV="1">
                  <a:off x="4928" y="2971"/>
                  <a:ext cx="87" cy="58"/>
                </a:xfrm>
                <a:prstGeom prst="triangle">
                  <a:avLst>
                    <a:gd name="adj" fmla="val 50000"/>
                  </a:avLst>
                </a:prstGeom>
                <a:solidFill>
                  <a:schemeClr val="tx1"/>
                </a:solidFill>
                <a:ln w="9525">
                  <a:solidFill>
                    <a:schemeClr val="accent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grpSp>
        </p:grpSp>
        <p:sp>
          <p:nvSpPr>
            <p:cNvPr id="901142" name="AutoShape 22"/>
            <p:cNvSpPr>
              <a:spLocks noChangeArrowheads="1"/>
            </p:cNvSpPr>
            <p:nvPr/>
          </p:nvSpPr>
          <p:spPr bwMode="auto">
            <a:xfrm>
              <a:off x="3220" y="1024"/>
              <a:ext cx="750"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sp>
        <p:nvSpPr>
          <p:cNvPr id="901143" name="Text Box 23"/>
          <p:cNvSpPr txBox="1">
            <a:spLocks noChangeArrowheads="1"/>
          </p:cNvSpPr>
          <p:nvPr/>
        </p:nvSpPr>
        <p:spPr bwMode="auto">
          <a:xfrm>
            <a:off x="1666875" y="2057400"/>
            <a:ext cx="533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dirty="0" smtClean="0">
                <a:solidFill>
                  <a:srgbClr val="CC0000"/>
                </a:solidFill>
              </a:rPr>
              <a:t>Phase </a:t>
            </a:r>
            <a:r>
              <a:rPr lang="en-GB" sz="1600" b="1" i="1" dirty="0">
                <a:solidFill>
                  <a:srgbClr val="CC0000"/>
                </a:solidFill>
              </a:rPr>
              <a:t>2                    Sea freight                           12000</a:t>
            </a:r>
          </a:p>
        </p:txBody>
      </p:sp>
      <p:grpSp>
        <p:nvGrpSpPr>
          <p:cNvPr id="10" name="Group 30"/>
          <p:cNvGrpSpPr>
            <a:grpSpLocks/>
          </p:cNvGrpSpPr>
          <p:nvPr/>
        </p:nvGrpSpPr>
        <p:grpSpPr bwMode="auto">
          <a:xfrm>
            <a:off x="5788025" y="2600325"/>
            <a:ext cx="2638425" cy="952500"/>
            <a:chOff x="3646" y="1638"/>
            <a:chExt cx="1662" cy="600"/>
          </a:xfrm>
        </p:grpSpPr>
        <p:sp>
          <p:nvSpPr>
            <p:cNvPr id="901151" name="AutoShape 31"/>
            <p:cNvSpPr>
              <a:spLocks noChangeArrowheads="1"/>
            </p:cNvSpPr>
            <p:nvPr/>
          </p:nvSpPr>
          <p:spPr bwMode="auto">
            <a:xfrm>
              <a:off x="3659" y="2000"/>
              <a:ext cx="1309"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1152" name="AutoShape 32"/>
            <p:cNvSpPr>
              <a:spLocks noChangeArrowheads="1"/>
            </p:cNvSpPr>
            <p:nvPr/>
          </p:nvSpPr>
          <p:spPr bwMode="auto">
            <a:xfrm>
              <a:off x="3668" y="1638"/>
              <a:ext cx="1303"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9473" name="Text Box 33"/>
            <p:cNvSpPr txBox="1">
              <a:spLocks noChangeArrowheads="1"/>
            </p:cNvSpPr>
            <p:nvPr/>
          </p:nvSpPr>
          <p:spPr bwMode="auto">
            <a:xfrm>
              <a:off x="3712" y="1646"/>
              <a:ext cx="120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dirty="0"/>
                <a:t>Transport </a:t>
              </a:r>
              <a:r>
                <a:rPr lang="en-GB" sz="1600" b="1" dirty="0" err="1" smtClean="0"/>
                <a:t>énergie</a:t>
              </a:r>
              <a:endParaRPr lang="en-GB" sz="1600" b="1" dirty="0"/>
            </a:p>
          </p:txBody>
        </p:sp>
        <p:sp>
          <p:nvSpPr>
            <p:cNvPr id="19474" name="Text Box 34"/>
            <p:cNvSpPr txBox="1">
              <a:spLocks noChangeArrowheads="1"/>
            </p:cNvSpPr>
            <p:nvPr/>
          </p:nvSpPr>
          <p:spPr bwMode="auto">
            <a:xfrm>
              <a:off x="3646" y="1991"/>
              <a:ext cx="166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dirty="0"/>
                <a:t>  Transport CO</a:t>
              </a:r>
              <a:r>
                <a:rPr lang="en-GB" sz="1600" b="1" baseline="-25000" dirty="0"/>
                <a:t>2</a:t>
              </a:r>
            </a:p>
          </p:txBody>
        </p:sp>
      </p:grpSp>
      <p:grpSp>
        <p:nvGrpSpPr>
          <p:cNvPr id="47" name="Group 46"/>
          <p:cNvGrpSpPr/>
          <p:nvPr/>
        </p:nvGrpSpPr>
        <p:grpSpPr>
          <a:xfrm>
            <a:off x="2608077" y="4161938"/>
            <a:ext cx="3297176" cy="2417178"/>
            <a:chOff x="2513074" y="4055060"/>
            <a:chExt cx="3297176" cy="2417178"/>
          </a:xfrm>
        </p:grpSpPr>
        <p:grpSp>
          <p:nvGrpSpPr>
            <p:cNvPr id="11" name="Group 71"/>
            <p:cNvGrpSpPr>
              <a:grpSpLocks/>
            </p:cNvGrpSpPr>
            <p:nvPr/>
          </p:nvGrpSpPr>
          <p:grpSpPr bwMode="auto">
            <a:xfrm>
              <a:off x="2628900" y="4462463"/>
              <a:ext cx="3181350" cy="2009775"/>
              <a:chOff x="1644" y="2811"/>
              <a:chExt cx="2004" cy="1266"/>
            </a:xfrm>
          </p:grpSpPr>
          <p:pic>
            <p:nvPicPr>
              <p:cNvPr id="19469" name="Picture 6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4" y="2811"/>
                <a:ext cx="2004" cy="1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0" name="Line 1040"/>
              <p:cNvSpPr>
                <a:spLocks noChangeShapeType="1"/>
              </p:cNvSpPr>
              <p:nvPr/>
            </p:nvSpPr>
            <p:spPr bwMode="auto">
              <a:xfrm flipH="1">
                <a:off x="2626" y="3011"/>
                <a:ext cx="0" cy="313"/>
              </a:xfrm>
              <a:prstGeom prst="line">
                <a:avLst/>
              </a:prstGeom>
              <a:noFill/>
              <a:ln w="38100">
                <a:solidFill>
                  <a:srgbClr val="CC00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fr-FR"/>
              </a:p>
            </p:txBody>
          </p:sp>
        </p:grpSp>
        <p:sp>
          <p:nvSpPr>
            <p:cNvPr id="38" name="Text Box 27"/>
            <p:cNvSpPr txBox="1">
              <a:spLocks noChangeArrowheads="1"/>
            </p:cNvSpPr>
            <p:nvPr/>
          </p:nvSpPr>
          <p:spPr bwMode="auto">
            <a:xfrm rot="17832290">
              <a:off x="3148351" y="5111036"/>
              <a:ext cx="665567"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err="1" smtClean="0"/>
                <a:t>Matériaux</a:t>
              </a:r>
              <a:endParaRPr lang="en-GB" sz="800" b="1" dirty="0"/>
            </a:p>
          </p:txBody>
        </p:sp>
        <p:sp>
          <p:nvSpPr>
            <p:cNvPr id="39" name="Text Box 28"/>
            <p:cNvSpPr txBox="1">
              <a:spLocks noChangeArrowheads="1"/>
            </p:cNvSpPr>
            <p:nvPr/>
          </p:nvSpPr>
          <p:spPr bwMode="auto">
            <a:xfrm rot="17832290">
              <a:off x="3490952" y="5284773"/>
              <a:ext cx="739305"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Fabrication</a:t>
              </a:r>
              <a:endParaRPr lang="en-GB" sz="800" b="1" dirty="0"/>
            </a:p>
          </p:txBody>
        </p:sp>
        <p:sp>
          <p:nvSpPr>
            <p:cNvPr id="40" name="Text Box 29"/>
            <p:cNvSpPr txBox="1">
              <a:spLocks noChangeArrowheads="1"/>
            </p:cNvSpPr>
            <p:nvPr/>
          </p:nvSpPr>
          <p:spPr bwMode="auto">
            <a:xfrm rot="17832290">
              <a:off x="3942808" y="5357706"/>
              <a:ext cx="663964"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a:t>Transport</a:t>
              </a:r>
            </a:p>
          </p:txBody>
        </p:sp>
        <p:sp>
          <p:nvSpPr>
            <p:cNvPr id="41" name="Text Box 30"/>
            <p:cNvSpPr txBox="1">
              <a:spLocks noChangeArrowheads="1"/>
            </p:cNvSpPr>
            <p:nvPr/>
          </p:nvSpPr>
          <p:spPr bwMode="auto">
            <a:xfrm rot="17832290">
              <a:off x="4405635" y="4288137"/>
              <a:ext cx="681597"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Utilisation</a:t>
              </a:r>
              <a:endParaRPr lang="en-GB" sz="800" b="1" dirty="0"/>
            </a:p>
          </p:txBody>
        </p:sp>
        <p:sp>
          <p:nvSpPr>
            <p:cNvPr id="42" name="Text Box 70"/>
            <p:cNvSpPr txBox="1">
              <a:spLocks noChangeArrowheads="1"/>
            </p:cNvSpPr>
            <p:nvPr/>
          </p:nvSpPr>
          <p:spPr bwMode="auto">
            <a:xfrm rot="17832290">
              <a:off x="5150186" y="5371936"/>
              <a:ext cx="704039"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err="1" smtClean="0"/>
                <a:t>Crédit</a:t>
              </a:r>
              <a:r>
                <a:rPr lang="en-GB" sz="800" b="1" dirty="0" smtClean="0"/>
                <a:t> </a:t>
              </a:r>
              <a:r>
                <a:rPr lang="en-GB" sz="800" b="1" dirty="0" err="1" smtClean="0"/>
                <a:t>FdV</a:t>
              </a:r>
              <a:endParaRPr lang="en-GB" sz="800" b="1" dirty="0"/>
            </a:p>
          </p:txBody>
        </p:sp>
        <p:sp>
          <p:nvSpPr>
            <p:cNvPr id="43" name="Text Box 31"/>
            <p:cNvSpPr txBox="1">
              <a:spLocks noChangeArrowheads="1"/>
            </p:cNvSpPr>
            <p:nvPr/>
          </p:nvSpPr>
          <p:spPr bwMode="auto">
            <a:xfrm rot="17832290">
              <a:off x="4745575" y="5311854"/>
              <a:ext cx="739305"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Elimination</a:t>
              </a:r>
              <a:endParaRPr lang="en-GB" sz="800" b="1" dirty="0"/>
            </a:p>
          </p:txBody>
        </p:sp>
        <p:sp>
          <p:nvSpPr>
            <p:cNvPr id="44" name="Text Box 21"/>
            <p:cNvSpPr txBox="1">
              <a:spLocks noChangeArrowheads="1"/>
            </p:cNvSpPr>
            <p:nvPr/>
          </p:nvSpPr>
          <p:spPr bwMode="auto">
            <a:xfrm rot="16200000">
              <a:off x="2120018" y="5262325"/>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dirty="0" smtClean="0"/>
                <a:t>Energie (MJ)</a:t>
              </a:r>
              <a:endParaRPr lang="fr-FR" sz="1200" dirty="0"/>
            </a:p>
          </p:txBody>
        </p:sp>
      </p:grpSp>
      <p:grpSp>
        <p:nvGrpSpPr>
          <p:cNvPr id="8" name="Group 24"/>
          <p:cNvGrpSpPr>
            <a:grpSpLocks/>
          </p:cNvGrpSpPr>
          <p:nvPr/>
        </p:nvGrpSpPr>
        <p:grpSpPr bwMode="auto">
          <a:xfrm>
            <a:off x="3006725" y="1822487"/>
            <a:ext cx="2670175" cy="3051175"/>
            <a:chOff x="2052" y="1215"/>
            <a:chExt cx="1822" cy="1922"/>
          </a:xfrm>
        </p:grpSpPr>
        <p:grpSp>
          <p:nvGrpSpPr>
            <p:cNvPr id="19475" name="Group 25"/>
            <p:cNvGrpSpPr>
              <a:grpSpLocks/>
            </p:cNvGrpSpPr>
            <p:nvPr/>
          </p:nvGrpSpPr>
          <p:grpSpPr bwMode="auto">
            <a:xfrm>
              <a:off x="2171" y="1215"/>
              <a:ext cx="1703" cy="1686"/>
              <a:chOff x="2004" y="1215"/>
              <a:chExt cx="1572" cy="1686"/>
            </a:xfrm>
          </p:grpSpPr>
          <p:pic>
            <p:nvPicPr>
              <p:cNvPr id="19477" name="Picture 2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04" y="1323"/>
                <a:ext cx="1572" cy="1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8" name="Rectangle 27"/>
              <p:cNvSpPr>
                <a:spLocks noChangeArrowheads="1"/>
              </p:cNvSpPr>
              <p:nvPr/>
            </p:nvSpPr>
            <p:spPr bwMode="auto">
              <a:xfrm>
                <a:off x="2040" y="1803"/>
                <a:ext cx="864" cy="156"/>
              </a:xfrm>
              <a:prstGeom prst="rect">
                <a:avLst/>
              </a:prstGeom>
              <a:noFill/>
              <a:ln w="2857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sp>
            <p:nvSpPr>
              <p:cNvPr id="19479" name="Line 28"/>
              <p:cNvSpPr>
                <a:spLocks noChangeShapeType="1"/>
              </p:cNvSpPr>
              <p:nvPr/>
            </p:nvSpPr>
            <p:spPr bwMode="auto">
              <a:xfrm>
                <a:off x="3342" y="1215"/>
                <a:ext cx="0" cy="294"/>
              </a:xfrm>
              <a:prstGeom prst="line">
                <a:avLst/>
              </a:prstGeom>
              <a:noFill/>
              <a:ln w="28575">
                <a:solidFill>
                  <a:srgbClr val="CC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fr-FR"/>
              </a:p>
            </p:txBody>
          </p:sp>
        </p:grpSp>
        <p:sp>
          <p:nvSpPr>
            <p:cNvPr id="19476" name="Rectangle 29"/>
            <p:cNvSpPr>
              <a:spLocks noChangeArrowheads="1"/>
            </p:cNvSpPr>
            <p:nvPr/>
          </p:nvSpPr>
          <p:spPr bwMode="auto">
            <a:xfrm>
              <a:off x="2052" y="2614"/>
              <a:ext cx="1800"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buClr>
                  <a:srgbClr val="009B9B"/>
                </a:buClr>
                <a:buSzPct val="80000"/>
                <a:buFont typeface="Wingdings" pitchFamily="2" charset="2"/>
                <a:buNone/>
              </a:pPr>
              <a:r>
                <a:rPr lang="en-GB" sz="1600" b="1" i="1" dirty="0">
                  <a:solidFill>
                    <a:srgbClr val="336600"/>
                  </a:solidFill>
                </a:rPr>
                <a:t>Table </a:t>
              </a:r>
              <a:r>
                <a:rPr lang="en-GB" sz="1600" b="1" i="1" dirty="0" smtClean="0">
                  <a:solidFill>
                    <a:srgbClr val="336600"/>
                  </a:solidFill>
                </a:rPr>
                <a:t>des types de transports: </a:t>
              </a:r>
              <a:r>
                <a:rPr lang="en-GB" sz="1600" b="1" i="1" dirty="0">
                  <a:solidFill>
                    <a:srgbClr val="336600"/>
                  </a:solidFill>
                </a:rPr>
                <a:t>MJ / tonne.km</a:t>
              </a:r>
            </a:p>
            <a:p>
              <a:pPr algn="ctr" eaLnBrk="0" hangingPunct="0">
                <a:buClr>
                  <a:srgbClr val="009B9B"/>
                </a:buClr>
                <a:buSzPct val="80000"/>
                <a:buFont typeface="Wingdings" pitchFamily="2" charset="2"/>
                <a:buNone/>
              </a:pPr>
              <a:r>
                <a:rPr lang="en-GB" sz="1600" b="1" i="1" dirty="0">
                  <a:solidFill>
                    <a:srgbClr val="336600"/>
                  </a:solidFill>
                </a:rPr>
                <a:t>CO</a:t>
              </a:r>
              <a:r>
                <a:rPr lang="en-GB" sz="1600" b="1" i="1" baseline="-25000" dirty="0">
                  <a:solidFill>
                    <a:srgbClr val="336600"/>
                  </a:solidFill>
                </a:rPr>
                <a:t>2</a:t>
              </a:r>
              <a:r>
                <a:rPr lang="en-GB" sz="1600" b="1" i="1" dirty="0">
                  <a:solidFill>
                    <a:srgbClr val="336600"/>
                  </a:solidFill>
                </a:rPr>
                <a:t> / tonne.km</a:t>
              </a:r>
            </a:p>
          </p:txBody>
        </p:sp>
      </p:grpSp>
    </p:spTree>
    <p:extLst>
      <p:ext uri="{BB962C8B-B14F-4D97-AF65-F5344CB8AC3E}">
        <p14:creationId xmlns:p14="http://schemas.microsoft.com/office/powerpoint/2010/main" val="2394162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01132"/>
                                        </p:tgtEl>
                                        <p:attrNameLst>
                                          <p:attrName>style.visibility</p:attrName>
                                        </p:attrNameLst>
                                      </p:cBhvr>
                                      <p:to>
                                        <p:strVal val="visible"/>
                                      </p:to>
                                    </p:set>
                                    <p:animEffect transition="in" filter="wipe(left)">
                                      <p:cBhvr>
                                        <p:cTn id="7" dur="500"/>
                                        <p:tgtEl>
                                          <p:spTgt spid="9011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blinds(horizontal)">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01133"/>
                                        </p:tgtEl>
                                        <p:attrNameLst>
                                          <p:attrName>style.visibility</p:attrName>
                                        </p:attrNameLst>
                                      </p:cBhvr>
                                      <p:to>
                                        <p:strVal val="visible"/>
                                      </p:to>
                                    </p:set>
                                    <p:animEffect transition="in" filter="wipe(left)">
                                      <p:cBhvr>
                                        <p:cTn id="22" dur="500"/>
                                        <p:tgtEl>
                                          <p:spTgt spid="90113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01134"/>
                                        </p:tgtEl>
                                        <p:attrNameLst>
                                          <p:attrName>style.visibility</p:attrName>
                                        </p:attrNameLst>
                                      </p:cBhvr>
                                      <p:to>
                                        <p:strVal val="visible"/>
                                      </p:to>
                                    </p:set>
                                    <p:animEffect transition="in" filter="wipe(left)">
                                      <p:cBhvr>
                                        <p:cTn id="27" dur="500"/>
                                        <p:tgtEl>
                                          <p:spTgt spid="90113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01143"/>
                                        </p:tgtEl>
                                        <p:attrNameLst>
                                          <p:attrName>style.visibility</p:attrName>
                                        </p:attrNameLst>
                                      </p:cBhvr>
                                      <p:to>
                                        <p:strVal val="visible"/>
                                      </p:to>
                                    </p:set>
                                    <p:animEffect transition="in" filter="wipe(left)">
                                      <p:cBhvr>
                                        <p:cTn id="37" dur="500"/>
                                        <p:tgtEl>
                                          <p:spTgt spid="90114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up)">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32" grpId="0" autoUpdateAnimBg="0"/>
      <p:bldP spid="901133" grpId="0" autoUpdateAnimBg="0"/>
      <p:bldP spid="901134" grpId="0" autoUpdateAnimBg="0"/>
      <p:bldP spid="90114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a:xfrm>
            <a:off x="0" y="0"/>
            <a:ext cx="9144000" cy="712381"/>
          </a:xfrm>
        </p:spPr>
        <p:txBody>
          <a:bodyPr>
            <a:normAutofit/>
          </a:bodyPr>
          <a:lstStyle/>
          <a:p>
            <a:r>
              <a:rPr lang="fr-FR" sz="3600" b="1" dirty="0" smtClean="0"/>
              <a:t>Matériaux et Energies de fabrication / CO</a:t>
            </a:r>
            <a:r>
              <a:rPr lang="fr-FR" sz="3600" b="1" baseline="-25000" dirty="0" smtClean="0"/>
              <a:t>2</a:t>
            </a:r>
          </a:p>
        </p:txBody>
      </p:sp>
      <p:sp>
        <p:nvSpPr>
          <p:cNvPr id="2119" name="Text Box 4"/>
          <p:cNvSpPr txBox="1">
            <a:spLocks noChangeArrowheads="1"/>
          </p:cNvSpPr>
          <p:nvPr/>
        </p:nvSpPr>
        <p:spPr bwMode="auto">
          <a:xfrm>
            <a:off x="148856" y="740329"/>
            <a:ext cx="8683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600" b="1" dirty="0" smtClean="0"/>
              <a:t>Nom du </a:t>
            </a:r>
            <a:br>
              <a:rPr lang="fr-FR" sz="1600" b="1" dirty="0" smtClean="0"/>
            </a:br>
            <a:r>
              <a:rPr lang="fr-FR" sz="1600" b="1" dirty="0" smtClean="0"/>
              <a:t>Composant         Matériaux                      Procédé                        Masse (kg)   Fin de Vie</a:t>
            </a:r>
            <a:endParaRPr lang="fr-FR" sz="1600" b="1" dirty="0"/>
          </a:p>
        </p:txBody>
      </p:sp>
      <p:grpSp>
        <p:nvGrpSpPr>
          <p:cNvPr id="2120" name="Group 11"/>
          <p:cNvGrpSpPr>
            <a:grpSpLocks/>
          </p:cNvGrpSpPr>
          <p:nvPr/>
        </p:nvGrpSpPr>
        <p:grpSpPr bwMode="auto">
          <a:xfrm>
            <a:off x="107950" y="1328738"/>
            <a:ext cx="8921750" cy="387350"/>
            <a:chOff x="140" y="2206"/>
            <a:chExt cx="5620" cy="244"/>
          </a:xfrm>
        </p:grpSpPr>
        <p:sp>
          <p:nvSpPr>
            <p:cNvPr id="2" name="AutoShape 33"/>
            <p:cNvSpPr>
              <a:spLocks noChangeArrowheads="1"/>
            </p:cNvSpPr>
            <p:nvPr/>
          </p:nvSpPr>
          <p:spPr bwMode="auto">
            <a:xfrm>
              <a:off x="140" y="2212"/>
              <a:ext cx="941"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3" name="AutoShape 35"/>
            <p:cNvSpPr>
              <a:spLocks noChangeArrowheads="1"/>
            </p:cNvSpPr>
            <p:nvPr/>
          </p:nvSpPr>
          <p:spPr bwMode="auto">
            <a:xfrm>
              <a:off x="1207" y="2212"/>
              <a:ext cx="1249"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4" name="AutoShape 40"/>
            <p:cNvSpPr>
              <a:spLocks noChangeArrowheads="1"/>
            </p:cNvSpPr>
            <p:nvPr/>
          </p:nvSpPr>
          <p:spPr bwMode="auto">
            <a:xfrm>
              <a:off x="2598" y="2206"/>
              <a:ext cx="1248"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5" name="AutoShape 44"/>
            <p:cNvSpPr>
              <a:spLocks noChangeArrowheads="1"/>
            </p:cNvSpPr>
            <p:nvPr/>
          </p:nvSpPr>
          <p:spPr bwMode="auto">
            <a:xfrm>
              <a:off x="3981" y="2206"/>
              <a:ext cx="651"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 name="AutoShape 88"/>
            <p:cNvSpPr>
              <a:spLocks noChangeArrowheads="1"/>
            </p:cNvSpPr>
            <p:nvPr/>
          </p:nvSpPr>
          <p:spPr bwMode="auto">
            <a:xfrm>
              <a:off x="4738" y="2208"/>
              <a:ext cx="1022"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2126" name="Group 17"/>
            <p:cNvGrpSpPr>
              <a:grpSpLocks/>
            </p:cNvGrpSpPr>
            <p:nvPr/>
          </p:nvGrpSpPr>
          <p:grpSpPr bwMode="auto">
            <a:xfrm>
              <a:off x="2212" y="2232"/>
              <a:ext cx="207" cy="203"/>
              <a:chOff x="2292" y="2748"/>
              <a:chExt cx="207" cy="203"/>
            </a:xfrm>
          </p:grpSpPr>
          <p:sp>
            <p:nvSpPr>
              <p:cNvPr id="2133" name="AutoShape 37"/>
              <p:cNvSpPr>
                <a:spLocks noChangeArrowheads="1"/>
              </p:cNvSpPr>
              <p:nvPr/>
            </p:nvSpPr>
            <p:spPr bwMode="auto">
              <a:xfrm>
                <a:off x="2292" y="2748"/>
                <a:ext cx="207" cy="20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34" name="AutoShape 19"/>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127" name="Group 20"/>
            <p:cNvGrpSpPr>
              <a:grpSpLocks/>
            </p:cNvGrpSpPr>
            <p:nvPr/>
          </p:nvGrpSpPr>
          <p:grpSpPr bwMode="auto">
            <a:xfrm>
              <a:off x="3592" y="2213"/>
              <a:ext cx="207" cy="203"/>
              <a:chOff x="2292" y="2748"/>
              <a:chExt cx="207" cy="203"/>
            </a:xfrm>
          </p:grpSpPr>
          <p:sp>
            <p:nvSpPr>
              <p:cNvPr id="2131" name="AutoShape 37"/>
              <p:cNvSpPr>
                <a:spLocks noChangeArrowheads="1"/>
              </p:cNvSpPr>
              <p:nvPr/>
            </p:nvSpPr>
            <p:spPr bwMode="auto">
              <a:xfrm>
                <a:off x="2292" y="2748"/>
                <a:ext cx="207" cy="20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32" name="AutoShape 22"/>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128" name="Group 23"/>
            <p:cNvGrpSpPr>
              <a:grpSpLocks/>
            </p:cNvGrpSpPr>
            <p:nvPr/>
          </p:nvGrpSpPr>
          <p:grpSpPr bwMode="auto">
            <a:xfrm>
              <a:off x="5528" y="2215"/>
              <a:ext cx="207" cy="203"/>
              <a:chOff x="2292" y="2748"/>
              <a:chExt cx="207" cy="203"/>
            </a:xfrm>
          </p:grpSpPr>
          <p:sp>
            <p:nvSpPr>
              <p:cNvPr id="2129" name="AutoShape 37"/>
              <p:cNvSpPr>
                <a:spLocks noChangeArrowheads="1"/>
              </p:cNvSpPr>
              <p:nvPr/>
            </p:nvSpPr>
            <p:spPr bwMode="auto">
              <a:xfrm>
                <a:off x="2292" y="2748"/>
                <a:ext cx="207" cy="20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30" name="AutoShape 25"/>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sp>
        <p:nvSpPr>
          <p:cNvPr id="7" name="AutoShape 33"/>
          <p:cNvSpPr>
            <a:spLocks noChangeArrowheads="1"/>
          </p:cNvSpPr>
          <p:nvPr/>
        </p:nvSpPr>
        <p:spPr bwMode="auto">
          <a:xfrm>
            <a:off x="120650" y="2579688"/>
            <a:ext cx="1493838"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8" name="AutoShape 35"/>
          <p:cNvSpPr>
            <a:spLocks noChangeArrowheads="1"/>
          </p:cNvSpPr>
          <p:nvPr/>
        </p:nvSpPr>
        <p:spPr bwMode="auto">
          <a:xfrm>
            <a:off x="1814513" y="2579688"/>
            <a:ext cx="1982788"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 name="AutoShape 40"/>
          <p:cNvSpPr>
            <a:spLocks noChangeArrowheads="1"/>
          </p:cNvSpPr>
          <p:nvPr/>
        </p:nvSpPr>
        <p:spPr bwMode="auto">
          <a:xfrm>
            <a:off x="4022725" y="2570163"/>
            <a:ext cx="1981200"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0" name="AutoShape 44"/>
          <p:cNvSpPr>
            <a:spLocks noChangeArrowheads="1"/>
          </p:cNvSpPr>
          <p:nvPr/>
        </p:nvSpPr>
        <p:spPr bwMode="auto">
          <a:xfrm>
            <a:off x="6218238" y="2570163"/>
            <a:ext cx="1033463"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1" name="AutoShape 88"/>
          <p:cNvSpPr>
            <a:spLocks noChangeArrowheads="1"/>
          </p:cNvSpPr>
          <p:nvPr/>
        </p:nvSpPr>
        <p:spPr bwMode="auto">
          <a:xfrm>
            <a:off x="7419975" y="2573338"/>
            <a:ext cx="1622425"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2110" name="Group 32"/>
          <p:cNvGrpSpPr>
            <a:grpSpLocks/>
          </p:cNvGrpSpPr>
          <p:nvPr/>
        </p:nvGrpSpPr>
        <p:grpSpPr bwMode="auto">
          <a:xfrm>
            <a:off x="3409950" y="2611438"/>
            <a:ext cx="328613" cy="322263"/>
            <a:chOff x="2292" y="2748"/>
            <a:chExt cx="207" cy="203"/>
          </a:xfrm>
        </p:grpSpPr>
        <p:sp>
          <p:nvSpPr>
            <p:cNvPr id="2117" name="AutoShape 37"/>
            <p:cNvSpPr>
              <a:spLocks noChangeArrowheads="1"/>
            </p:cNvSpPr>
            <p:nvPr/>
          </p:nvSpPr>
          <p:spPr bwMode="auto">
            <a:xfrm>
              <a:off x="2292" y="2748"/>
              <a:ext cx="207" cy="20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18" name="AutoShape 34"/>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111" name="Group 35"/>
          <p:cNvGrpSpPr>
            <a:grpSpLocks/>
          </p:cNvGrpSpPr>
          <p:nvPr/>
        </p:nvGrpSpPr>
        <p:grpSpPr bwMode="auto">
          <a:xfrm>
            <a:off x="5600700" y="2581276"/>
            <a:ext cx="328613" cy="322263"/>
            <a:chOff x="2292" y="2748"/>
            <a:chExt cx="207" cy="203"/>
          </a:xfrm>
        </p:grpSpPr>
        <p:sp>
          <p:nvSpPr>
            <p:cNvPr id="2115" name="AutoShape 37"/>
            <p:cNvSpPr>
              <a:spLocks noChangeArrowheads="1"/>
            </p:cNvSpPr>
            <p:nvPr/>
          </p:nvSpPr>
          <p:spPr bwMode="auto">
            <a:xfrm>
              <a:off x="2292" y="2748"/>
              <a:ext cx="207" cy="20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16" name="AutoShape 37"/>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112" name="Group 38"/>
          <p:cNvGrpSpPr>
            <a:grpSpLocks/>
          </p:cNvGrpSpPr>
          <p:nvPr/>
        </p:nvGrpSpPr>
        <p:grpSpPr bwMode="auto">
          <a:xfrm>
            <a:off x="8674100" y="2584451"/>
            <a:ext cx="328613" cy="322263"/>
            <a:chOff x="2292" y="2748"/>
            <a:chExt cx="207" cy="203"/>
          </a:xfrm>
        </p:grpSpPr>
        <p:sp>
          <p:nvSpPr>
            <p:cNvPr id="2113" name="AutoShape 37"/>
            <p:cNvSpPr>
              <a:spLocks noChangeArrowheads="1"/>
            </p:cNvSpPr>
            <p:nvPr/>
          </p:nvSpPr>
          <p:spPr bwMode="auto">
            <a:xfrm>
              <a:off x="2292" y="2748"/>
              <a:ext cx="207" cy="20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14" name="AutoShape 40"/>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61473" name="AutoShape 33"/>
          <p:cNvSpPr>
            <a:spLocks noChangeArrowheads="1"/>
          </p:cNvSpPr>
          <p:nvPr/>
        </p:nvSpPr>
        <p:spPr bwMode="auto">
          <a:xfrm>
            <a:off x="107950" y="1927225"/>
            <a:ext cx="1493838"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475" name="AutoShape 35"/>
          <p:cNvSpPr>
            <a:spLocks noChangeArrowheads="1"/>
          </p:cNvSpPr>
          <p:nvPr/>
        </p:nvSpPr>
        <p:spPr bwMode="auto">
          <a:xfrm>
            <a:off x="1801813" y="1927225"/>
            <a:ext cx="1982788"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480" name="AutoShape 40"/>
          <p:cNvSpPr>
            <a:spLocks noChangeArrowheads="1"/>
          </p:cNvSpPr>
          <p:nvPr/>
        </p:nvSpPr>
        <p:spPr bwMode="auto">
          <a:xfrm>
            <a:off x="4010025" y="1917700"/>
            <a:ext cx="1981200"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484" name="AutoShape 44"/>
          <p:cNvSpPr>
            <a:spLocks noChangeArrowheads="1"/>
          </p:cNvSpPr>
          <p:nvPr/>
        </p:nvSpPr>
        <p:spPr bwMode="auto">
          <a:xfrm>
            <a:off x="6205538" y="1917700"/>
            <a:ext cx="1033463"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528" name="AutoShape 88"/>
          <p:cNvSpPr>
            <a:spLocks noChangeArrowheads="1"/>
          </p:cNvSpPr>
          <p:nvPr/>
        </p:nvSpPr>
        <p:spPr bwMode="auto">
          <a:xfrm>
            <a:off x="7407275" y="1920875"/>
            <a:ext cx="1622425"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2096" name="Group 47"/>
          <p:cNvGrpSpPr>
            <a:grpSpLocks/>
          </p:cNvGrpSpPr>
          <p:nvPr/>
        </p:nvGrpSpPr>
        <p:grpSpPr bwMode="auto">
          <a:xfrm>
            <a:off x="3397250" y="1958975"/>
            <a:ext cx="328613" cy="322263"/>
            <a:chOff x="2292" y="2748"/>
            <a:chExt cx="207" cy="203"/>
          </a:xfrm>
        </p:grpSpPr>
        <p:sp>
          <p:nvSpPr>
            <p:cNvPr id="2103" name="AutoShape 37"/>
            <p:cNvSpPr>
              <a:spLocks noChangeArrowheads="1"/>
            </p:cNvSpPr>
            <p:nvPr/>
          </p:nvSpPr>
          <p:spPr bwMode="auto">
            <a:xfrm>
              <a:off x="2292" y="2748"/>
              <a:ext cx="207" cy="20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04" name="AutoShape 49"/>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097" name="Group 50"/>
          <p:cNvGrpSpPr>
            <a:grpSpLocks/>
          </p:cNvGrpSpPr>
          <p:nvPr/>
        </p:nvGrpSpPr>
        <p:grpSpPr bwMode="auto">
          <a:xfrm>
            <a:off x="5588000" y="1928813"/>
            <a:ext cx="328613" cy="322263"/>
            <a:chOff x="2292" y="2748"/>
            <a:chExt cx="207" cy="203"/>
          </a:xfrm>
        </p:grpSpPr>
        <p:sp>
          <p:nvSpPr>
            <p:cNvPr id="2101" name="AutoShape 37"/>
            <p:cNvSpPr>
              <a:spLocks noChangeArrowheads="1"/>
            </p:cNvSpPr>
            <p:nvPr/>
          </p:nvSpPr>
          <p:spPr bwMode="auto">
            <a:xfrm>
              <a:off x="2292" y="2748"/>
              <a:ext cx="207" cy="20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02" name="AutoShape 52"/>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098" name="Group 53"/>
          <p:cNvGrpSpPr>
            <a:grpSpLocks/>
          </p:cNvGrpSpPr>
          <p:nvPr/>
        </p:nvGrpSpPr>
        <p:grpSpPr bwMode="auto">
          <a:xfrm>
            <a:off x="8661400" y="1931988"/>
            <a:ext cx="328613" cy="322263"/>
            <a:chOff x="2292" y="2748"/>
            <a:chExt cx="207" cy="203"/>
          </a:xfrm>
        </p:grpSpPr>
        <p:sp>
          <p:nvSpPr>
            <p:cNvPr id="2099" name="AutoShape 37"/>
            <p:cNvSpPr>
              <a:spLocks noChangeArrowheads="1"/>
            </p:cNvSpPr>
            <p:nvPr/>
          </p:nvSpPr>
          <p:spPr bwMode="auto">
            <a:xfrm>
              <a:off x="2292" y="2748"/>
              <a:ext cx="207" cy="20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00" name="AutoShape 55"/>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61458" name="Text Box 18"/>
          <p:cNvSpPr txBox="1">
            <a:spLocks noChangeArrowheads="1"/>
          </p:cNvSpPr>
          <p:nvPr/>
        </p:nvSpPr>
        <p:spPr bwMode="auto">
          <a:xfrm>
            <a:off x="111125" y="1355725"/>
            <a:ext cx="1360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400" b="1" i="1" dirty="0" err="1" smtClean="0">
                <a:solidFill>
                  <a:srgbClr val="CC0000"/>
                </a:solidFill>
              </a:rPr>
              <a:t>Composant</a:t>
            </a:r>
            <a:r>
              <a:rPr lang="en-GB" sz="1400" b="1" i="1" dirty="0" smtClean="0">
                <a:solidFill>
                  <a:srgbClr val="CC0000"/>
                </a:solidFill>
              </a:rPr>
              <a:t> </a:t>
            </a:r>
            <a:r>
              <a:rPr lang="en-GB" sz="1400" b="1" i="1" dirty="0">
                <a:solidFill>
                  <a:srgbClr val="CC0000"/>
                </a:solidFill>
              </a:rPr>
              <a:t>1</a:t>
            </a:r>
          </a:p>
        </p:txBody>
      </p:sp>
      <p:sp>
        <p:nvSpPr>
          <p:cNvPr id="61485" name="Text Box 45"/>
          <p:cNvSpPr txBox="1">
            <a:spLocks noChangeArrowheads="1"/>
          </p:cNvSpPr>
          <p:nvPr/>
        </p:nvSpPr>
        <p:spPr bwMode="auto">
          <a:xfrm>
            <a:off x="1749129" y="1374775"/>
            <a:ext cx="1828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200" b="1" i="1" dirty="0" err="1" smtClean="0">
                <a:solidFill>
                  <a:srgbClr val="CC0000"/>
                </a:solidFill>
              </a:rPr>
              <a:t>Alliages</a:t>
            </a:r>
            <a:r>
              <a:rPr lang="en-GB" sz="1200" b="1" i="1" dirty="0" smtClean="0">
                <a:solidFill>
                  <a:srgbClr val="CC0000"/>
                </a:solidFill>
              </a:rPr>
              <a:t> </a:t>
            </a:r>
            <a:r>
              <a:rPr lang="en-GB" sz="1200" b="1" i="1" dirty="0" err="1" smtClean="0">
                <a:solidFill>
                  <a:srgbClr val="CC0000"/>
                </a:solidFill>
              </a:rPr>
              <a:t>d’Aluminium</a:t>
            </a:r>
            <a:endParaRPr lang="en-GB" sz="1200" b="1" i="1" dirty="0">
              <a:solidFill>
                <a:srgbClr val="CC0000"/>
              </a:solidFill>
            </a:endParaRPr>
          </a:p>
        </p:txBody>
      </p:sp>
      <p:sp>
        <p:nvSpPr>
          <p:cNvPr id="61486" name="Text Box 46"/>
          <p:cNvSpPr txBox="1">
            <a:spLocks noChangeArrowheads="1"/>
          </p:cNvSpPr>
          <p:nvPr/>
        </p:nvSpPr>
        <p:spPr bwMode="auto">
          <a:xfrm>
            <a:off x="4132263" y="1377950"/>
            <a:ext cx="1019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400" b="1" i="1" dirty="0" err="1" smtClean="0">
                <a:solidFill>
                  <a:srgbClr val="CC0000"/>
                </a:solidFill>
              </a:rPr>
              <a:t>Moulage</a:t>
            </a:r>
            <a:endParaRPr lang="en-GB" sz="1400" b="1" i="1" dirty="0">
              <a:solidFill>
                <a:srgbClr val="CC0000"/>
              </a:solidFill>
            </a:endParaRPr>
          </a:p>
        </p:txBody>
      </p:sp>
      <p:sp>
        <p:nvSpPr>
          <p:cNvPr id="61487" name="Text Box 47"/>
          <p:cNvSpPr txBox="1">
            <a:spLocks noChangeArrowheads="1"/>
          </p:cNvSpPr>
          <p:nvPr/>
        </p:nvSpPr>
        <p:spPr bwMode="auto">
          <a:xfrm>
            <a:off x="6383338" y="1355725"/>
            <a:ext cx="6381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a:solidFill>
                  <a:srgbClr val="CC0000"/>
                </a:solidFill>
              </a:rPr>
              <a:t>2.3</a:t>
            </a:r>
          </a:p>
        </p:txBody>
      </p:sp>
      <p:sp>
        <p:nvSpPr>
          <p:cNvPr id="61540" name="Text Box 100"/>
          <p:cNvSpPr txBox="1">
            <a:spLocks noChangeArrowheads="1"/>
          </p:cNvSpPr>
          <p:nvPr/>
        </p:nvSpPr>
        <p:spPr bwMode="auto">
          <a:xfrm>
            <a:off x="7481888" y="1355725"/>
            <a:ext cx="10937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400" b="1" i="1" dirty="0">
                <a:solidFill>
                  <a:srgbClr val="CC0000"/>
                </a:solidFill>
              </a:rPr>
              <a:t>Recycle</a:t>
            </a:r>
          </a:p>
        </p:txBody>
      </p:sp>
      <p:sp>
        <p:nvSpPr>
          <p:cNvPr id="61488" name="Text Box 48"/>
          <p:cNvSpPr txBox="1">
            <a:spLocks noChangeArrowheads="1"/>
          </p:cNvSpPr>
          <p:nvPr/>
        </p:nvSpPr>
        <p:spPr bwMode="auto">
          <a:xfrm>
            <a:off x="176213" y="1987550"/>
            <a:ext cx="8286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400" b="1" i="1" dirty="0" err="1" smtClean="0">
                <a:solidFill>
                  <a:srgbClr val="CC0000"/>
                </a:solidFill>
              </a:rPr>
              <a:t>Composant</a:t>
            </a:r>
            <a:r>
              <a:rPr lang="en-GB" sz="1400" b="1" i="1" dirty="0" smtClean="0">
                <a:solidFill>
                  <a:srgbClr val="CC0000"/>
                </a:solidFill>
              </a:rPr>
              <a:t> </a:t>
            </a:r>
            <a:r>
              <a:rPr lang="en-GB" sz="1400" b="1" i="1" dirty="0">
                <a:solidFill>
                  <a:srgbClr val="CC0000"/>
                </a:solidFill>
              </a:rPr>
              <a:t>2           </a:t>
            </a:r>
            <a:r>
              <a:rPr lang="en-GB" sz="1400" b="1" i="1" dirty="0" err="1" smtClean="0">
                <a:solidFill>
                  <a:srgbClr val="CC0000"/>
                </a:solidFill>
              </a:rPr>
              <a:t>Polypropylène</a:t>
            </a:r>
            <a:r>
              <a:rPr lang="en-GB" sz="1400" b="1" i="1" dirty="0" smtClean="0">
                <a:solidFill>
                  <a:srgbClr val="CC0000"/>
                </a:solidFill>
              </a:rPr>
              <a:t>                  </a:t>
            </a:r>
            <a:r>
              <a:rPr lang="en-GB" sz="1200" b="1" i="1" dirty="0" err="1" smtClean="0">
                <a:solidFill>
                  <a:srgbClr val="CC0000"/>
                </a:solidFill>
              </a:rPr>
              <a:t>Moulage</a:t>
            </a:r>
            <a:r>
              <a:rPr lang="en-GB" sz="1200" b="1" i="1" dirty="0" smtClean="0">
                <a:solidFill>
                  <a:srgbClr val="CC0000"/>
                </a:solidFill>
              </a:rPr>
              <a:t> de </a:t>
            </a:r>
            <a:r>
              <a:rPr lang="en-GB" sz="1200" b="1" i="1" dirty="0" err="1" smtClean="0">
                <a:solidFill>
                  <a:srgbClr val="CC0000"/>
                </a:solidFill>
              </a:rPr>
              <a:t>polymère</a:t>
            </a:r>
            <a:r>
              <a:rPr lang="en-GB" sz="1200" b="1" i="1" dirty="0" smtClean="0">
                <a:solidFill>
                  <a:srgbClr val="CC0000"/>
                </a:solidFill>
              </a:rPr>
              <a:t>                    </a:t>
            </a:r>
            <a:r>
              <a:rPr lang="en-GB" sz="1400" b="1" i="1" dirty="0" smtClean="0">
                <a:solidFill>
                  <a:srgbClr val="CC0000"/>
                </a:solidFill>
              </a:rPr>
              <a:t>1.85                Landfill</a:t>
            </a:r>
            <a:endParaRPr lang="en-GB" sz="1400" b="1" i="1" dirty="0">
              <a:solidFill>
                <a:srgbClr val="CC0000"/>
              </a:solidFill>
            </a:endParaRPr>
          </a:p>
        </p:txBody>
      </p:sp>
      <p:sp>
        <p:nvSpPr>
          <p:cNvPr id="61489" name="Text Box 49"/>
          <p:cNvSpPr txBox="1">
            <a:spLocks noChangeArrowheads="1"/>
          </p:cNvSpPr>
          <p:nvPr/>
        </p:nvSpPr>
        <p:spPr bwMode="auto">
          <a:xfrm>
            <a:off x="161925" y="2600325"/>
            <a:ext cx="8286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400" b="1" i="1" dirty="0" err="1" smtClean="0">
                <a:solidFill>
                  <a:srgbClr val="CC0000"/>
                </a:solidFill>
              </a:rPr>
              <a:t>Composant</a:t>
            </a:r>
            <a:r>
              <a:rPr lang="en-GB" sz="1400" b="1" i="1" dirty="0" smtClean="0">
                <a:solidFill>
                  <a:srgbClr val="CC0000"/>
                </a:solidFill>
              </a:rPr>
              <a:t> </a:t>
            </a:r>
            <a:r>
              <a:rPr lang="en-GB" sz="1400" b="1" i="1" dirty="0">
                <a:solidFill>
                  <a:srgbClr val="CC0000"/>
                </a:solidFill>
              </a:rPr>
              <a:t>3           </a:t>
            </a:r>
            <a:r>
              <a:rPr lang="en-GB" sz="1400" b="1" i="1" dirty="0" err="1" smtClean="0">
                <a:solidFill>
                  <a:srgbClr val="CC0000"/>
                </a:solidFill>
              </a:rPr>
              <a:t>Verre</a:t>
            </a:r>
            <a:r>
              <a:rPr lang="en-GB" sz="1400" b="1" i="1" dirty="0" smtClean="0">
                <a:solidFill>
                  <a:srgbClr val="CC0000"/>
                </a:solidFill>
              </a:rPr>
              <a:t>                                   </a:t>
            </a:r>
            <a:r>
              <a:rPr lang="en-GB" sz="1400" b="1" i="1" dirty="0" err="1" smtClean="0">
                <a:solidFill>
                  <a:srgbClr val="CC0000"/>
                </a:solidFill>
              </a:rPr>
              <a:t>Moulage</a:t>
            </a:r>
            <a:r>
              <a:rPr lang="en-GB" sz="1400" b="1" i="1" dirty="0" smtClean="0">
                <a:solidFill>
                  <a:srgbClr val="CC0000"/>
                </a:solidFill>
              </a:rPr>
              <a:t> de </a:t>
            </a:r>
            <a:r>
              <a:rPr lang="en-GB" sz="1400" b="1" i="1" dirty="0" err="1" smtClean="0">
                <a:solidFill>
                  <a:srgbClr val="CC0000"/>
                </a:solidFill>
              </a:rPr>
              <a:t>verre</a:t>
            </a:r>
            <a:r>
              <a:rPr lang="en-GB" sz="1400" b="1" i="1" dirty="0" smtClean="0">
                <a:solidFill>
                  <a:srgbClr val="CC0000"/>
                </a:solidFill>
              </a:rPr>
              <a:t>                   3.7                  Reuse</a:t>
            </a:r>
            <a:endParaRPr lang="en-GB" sz="1400" b="1" i="1" dirty="0">
              <a:solidFill>
                <a:srgbClr val="CC0000"/>
              </a:solidFill>
            </a:endParaRPr>
          </a:p>
        </p:txBody>
      </p:sp>
      <p:sp>
        <p:nvSpPr>
          <p:cNvPr id="61507" name="AutoShape 67"/>
          <p:cNvSpPr>
            <a:spLocks noChangeArrowheads="1"/>
          </p:cNvSpPr>
          <p:nvPr/>
        </p:nvSpPr>
        <p:spPr bwMode="auto">
          <a:xfrm>
            <a:off x="531450" y="3355974"/>
            <a:ext cx="2176288" cy="540000"/>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508" name="AutoShape 68"/>
          <p:cNvSpPr>
            <a:spLocks noChangeArrowheads="1"/>
          </p:cNvSpPr>
          <p:nvPr/>
        </p:nvSpPr>
        <p:spPr bwMode="auto">
          <a:xfrm>
            <a:off x="2864548" y="3346449"/>
            <a:ext cx="2116202" cy="540000"/>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509" name="AutoShape 69"/>
          <p:cNvSpPr>
            <a:spLocks noChangeArrowheads="1"/>
          </p:cNvSpPr>
          <p:nvPr/>
        </p:nvSpPr>
        <p:spPr bwMode="auto">
          <a:xfrm>
            <a:off x="5163940" y="3346449"/>
            <a:ext cx="1188532" cy="540000"/>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2081" name="Text Box 70"/>
          <p:cNvSpPr txBox="1">
            <a:spLocks noChangeArrowheads="1"/>
          </p:cNvSpPr>
          <p:nvPr/>
        </p:nvSpPr>
        <p:spPr bwMode="auto">
          <a:xfrm>
            <a:off x="690968" y="3458978"/>
            <a:ext cx="1875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dirty="0" err="1" smtClean="0"/>
              <a:t>Energie</a:t>
            </a:r>
            <a:r>
              <a:rPr lang="en-GB" sz="1400" b="1" dirty="0" smtClean="0"/>
              <a:t> </a:t>
            </a:r>
            <a:r>
              <a:rPr lang="en-GB" sz="1400" b="1" dirty="0" err="1" smtClean="0"/>
              <a:t>Grise</a:t>
            </a:r>
            <a:r>
              <a:rPr lang="en-GB" sz="1400" b="1" dirty="0" smtClean="0"/>
              <a:t> </a:t>
            </a:r>
            <a:r>
              <a:rPr lang="en-GB" sz="1400" b="1" dirty="0" err="1" smtClean="0"/>
              <a:t>totale</a:t>
            </a:r>
            <a:endParaRPr lang="en-GB" sz="1400" b="1" dirty="0"/>
          </a:p>
        </p:txBody>
      </p:sp>
      <p:sp>
        <p:nvSpPr>
          <p:cNvPr id="2082" name="Text Box 71"/>
          <p:cNvSpPr txBox="1">
            <a:spLocks noChangeArrowheads="1"/>
          </p:cNvSpPr>
          <p:nvPr/>
        </p:nvSpPr>
        <p:spPr bwMode="auto">
          <a:xfrm>
            <a:off x="2892393" y="3371850"/>
            <a:ext cx="16754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dirty="0" err="1" smtClean="0"/>
              <a:t>Energie</a:t>
            </a:r>
            <a:r>
              <a:rPr lang="en-GB" sz="1400" b="1" dirty="0" smtClean="0"/>
              <a:t> </a:t>
            </a:r>
            <a:r>
              <a:rPr lang="en-GB" sz="1400" b="1" dirty="0" err="1" smtClean="0"/>
              <a:t>totale</a:t>
            </a:r>
            <a:r>
              <a:rPr lang="en-GB" sz="1400" b="1" dirty="0" smtClean="0"/>
              <a:t> de </a:t>
            </a:r>
            <a:br>
              <a:rPr lang="en-GB" sz="1400" b="1" dirty="0" smtClean="0"/>
            </a:br>
            <a:r>
              <a:rPr lang="en-GB" sz="1400" b="1" dirty="0" smtClean="0"/>
              <a:t>Fabrication</a:t>
            </a:r>
            <a:endParaRPr lang="en-GB" sz="1400" b="1" dirty="0"/>
          </a:p>
        </p:txBody>
      </p:sp>
      <p:sp>
        <p:nvSpPr>
          <p:cNvPr id="2083" name="Text Box 72"/>
          <p:cNvSpPr txBox="1">
            <a:spLocks noChangeArrowheads="1"/>
          </p:cNvSpPr>
          <p:nvPr/>
        </p:nvSpPr>
        <p:spPr bwMode="auto">
          <a:xfrm>
            <a:off x="5089946" y="3446277"/>
            <a:ext cx="13145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dirty="0" smtClean="0"/>
              <a:t> </a:t>
            </a:r>
            <a:r>
              <a:rPr lang="en-GB" sz="1400" b="1" dirty="0" smtClean="0"/>
              <a:t>Masse </a:t>
            </a:r>
            <a:r>
              <a:rPr lang="en-GB" sz="1400" b="1" dirty="0" err="1" smtClean="0"/>
              <a:t>totale</a:t>
            </a:r>
            <a:endParaRPr lang="en-GB" sz="1400" b="1" dirty="0"/>
          </a:p>
        </p:txBody>
      </p:sp>
      <p:sp>
        <p:nvSpPr>
          <p:cNvPr id="61553" name="AutoShape 113"/>
          <p:cNvSpPr>
            <a:spLocks noChangeArrowheads="1"/>
          </p:cNvSpPr>
          <p:nvPr/>
        </p:nvSpPr>
        <p:spPr bwMode="auto">
          <a:xfrm>
            <a:off x="6497558" y="3359150"/>
            <a:ext cx="2287667" cy="540000"/>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2085" name="Text Box 114"/>
          <p:cNvSpPr txBox="1">
            <a:spLocks noChangeArrowheads="1"/>
          </p:cNvSpPr>
          <p:nvPr/>
        </p:nvSpPr>
        <p:spPr bwMode="auto">
          <a:xfrm>
            <a:off x="6544859" y="3373918"/>
            <a:ext cx="21525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dirty="0" err="1" smtClean="0"/>
              <a:t>Energie</a:t>
            </a:r>
            <a:r>
              <a:rPr lang="en-GB" sz="1400" b="1" dirty="0" smtClean="0"/>
              <a:t> </a:t>
            </a:r>
            <a:r>
              <a:rPr lang="en-GB" sz="1400" b="1" dirty="0" err="1" smtClean="0"/>
              <a:t>totale</a:t>
            </a:r>
            <a:r>
              <a:rPr lang="en-GB" sz="1400" b="1" dirty="0" smtClean="0"/>
              <a:t> de </a:t>
            </a:r>
            <a:br>
              <a:rPr lang="en-GB" sz="1400" b="1" dirty="0" smtClean="0"/>
            </a:br>
            <a:r>
              <a:rPr lang="en-GB" sz="1400" b="1" dirty="0" smtClean="0"/>
              <a:t>fin de vie</a:t>
            </a:r>
            <a:endParaRPr lang="en-GB" sz="1400" b="1" dirty="0"/>
          </a:p>
        </p:txBody>
      </p:sp>
      <p:grpSp>
        <p:nvGrpSpPr>
          <p:cNvPr id="107" name="Group 106"/>
          <p:cNvGrpSpPr/>
          <p:nvPr/>
        </p:nvGrpSpPr>
        <p:grpSpPr>
          <a:xfrm>
            <a:off x="4448196" y="4161386"/>
            <a:ext cx="3292085" cy="2385723"/>
            <a:chOff x="4448196" y="4161386"/>
            <a:chExt cx="3292085" cy="2385723"/>
          </a:xfrm>
        </p:grpSpPr>
        <p:grpSp>
          <p:nvGrpSpPr>
            <p:cNvPr id="105" name="Group 104"/>
            <p:cNvGrpSpPr/>
            <p:nvPr/>
          </p:nvGrpSpPr>
          <p:grpSpPr>
            <a:xfrm>
              <a:off x="4558931" y="4161386"/>
              <a:ext cx="3181350" cy="2385723"/>
              <a:chOff x="4558931" y="4161386"/>
              <a:chExt cx="3181350" cy="2385723"/>
            </a:xfrm>
          </p:grpSpPr>
          <p:pic>
            <p:nvPicPr>
              <p:cNvPr id="2073" name="Picture 7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31" y="4537334"/>
                <a:ext cx="318135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Text Box 27"/>
              <p:cNvSpPr txBox="1">
                <a:spLocks noChangeArrowheads="1"/>
              </p:cNvSpPr>
              <p:nvPr/>
            </p:nvSpPr>
            <p:spPr bwMode="auto">
              <a:xfrm rot="17832290">
                <a:off x="5072844" y="5217362"/>
                <a:ext cx="665567"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err="1" smtClean="0"/>
                  <a:t>Matériaux</a:t>
                </a:r>
                <a:endParaRPr lang="en-GB" sz="800" b="1" dirty="0"/>
              </a:p>
            </p:txBody>
          </p:sp>
          <p:sp>
            <p:nvSpPr>
              <p:cNvPr id="100" name="Text Box 28"/>
              <p:cNvSpPr txBox="1">
                <a:spLocks noChangeArrowheads="1"/>
              </p:cNvSpPr>
              <p:nvPr/>
            </p:nvSpPr>
            <p:spPr bwMode="auto">
              <a:xfrm rot="17832290">
                <a:off x="5415445" y="5391099"/>
                <a:ext cx="739305"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Fabrication</a:t>
                </a:r>
                <a:endParaRPr lang="en-GB" sz="800" b="1" dirty="0"/>
              </a:p>
            </p:txBody>
          </p:sp>
          <p:sp>
            <p:nvSpPr>
              <p:cNvPr id="101" name="Text Box 29"/>
              <p:cNvSpPr txBox="1">
                <a:spLocks noChangeArrowheads="1"/>
              </p:cNvSpPr>
              <p:nvPr/>
            </p:nvSpPr>
            <p:spPr bwMode="auto">
              <a:xfrm rot="17832290">
                <a:off x="5867301" y="5464032"/>
                <a:ext cx="663964"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a:t>Transport</a:t>
                </a:r>
              </a:p>
            </p:txBody>
          </p:sp>
          <p:sp>
            <p:nvSpPr>
              <p:cNvPr id="102" name="Text Box 30"/>
              <p:cNvSpPr txBox="1">
                <a:spLocks noChangeArrowheads="1"/>
              </p:cNvSpPr>
              <p:nvPr/>
            </p:nvSpPr>
            <p:spPr bwMode="auto">
              <a:xfrm rot="17832290">
                <a:off x="6330128" y="4394463"/>
                <a:ext cx="681597"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Utilisation</a:t>
                </a:r>
                <a:endParaRPr lang="en-GB" sz="800" b="1" dirty="0"/>
              </a:p>
            </p:txBody>
          </p:sp>
          <p:sp>
            <p:nvSpPr>
              <p:cNvPr id="103" name="Text Box 70"/>
              <p:cNvSpPr txBox="1">
                <a:spLocks noChangeArrowheads="1"/>
              </p:cNvSpPr>
              <p:nvPr/>
            </p:nvSpPr>
            <p:spPr bwMode="auto">
              <a:xfrm rot="17832290">
                <a:off x="7074679" y="5478262"/>
                <a:ext cx="704039"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err="1" smtClean="0"/>
                  <a:t>Crédit</a:t>
                </a:r>
                <a:r>
                  <a:rPr lang="en-GB" sz="800" b="1" dirty="0" smtClean="0"/>
                  <a:t> </a:t>
                </a:r>
                <a:r>
                  <a:rPr lang="en-GB" sz="800" b="1" dirty="0" err="1" smtClean="0"/>
                  <a:t>FdV</a:t>
                </a:r>
                <a:endParaRPr lang="en-GB" sz="800" b="1" dirty="0"/>
              </a:p>
            </p:txBody>
          </p:sp>
          <p:sp>
            <p:nvSpPr>
              <p:cNvPr id="104" name="Text Box 31"/>
              <p:cNvSpPr txBox="1">
                <a:spLocks noChangeArrowheads="1"/>
              </p:cNvSpPr>
              <p:nvPr/>
            </p:nvSpPr>
            <p:spPr bwMode="auto">
              <a:xfrm rot="17832290">
                <a:off x="6670068" y="5418180"/>
                <a:ext cx="739305"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Elimination</a:t>
                </a:r>
                <a:endParaRPr lang="en-GB" sz="800" b="1" dirty="0"/>
              </a:p>
            </p:txBody>
          </p:sp>
          <p:sp>
            <p:nvSpPr>
              <p:cNvPr id="2074" name="Line 1040"/>
              <p:cNvSpPr>
                <a:spLocks noChangeShapeType="1"/>
              </p:cNvSpPr>
              <p:nvPr/>
            </p:nvSpPr>
            <p:spPr bwMode="auto">
              <a:xfrm flipH="1">
                <a:off x="6921131" y="4854834"/>
                <a:ext cx="9525" cy="506413"/>
              </a:xfrm>
              <a:prstGeom prst="line">
                <a:avLst/>
              </a:prstGeom>
              <a:noFill/>
              <a:ln w="38100">
                <a:solidFill>
                  <a:srgbClr val="CC00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fr-FR"/>
              </a:p>
            </p:txBody>
          </p:sp>
          <p:sp>
            <p:nvSpPr>
              <p:cNvPr id="2075" name="Line 1040"/>
              <p:cNvSpPr>
                <a:spLocks noChangeShapeType="1"/>
              </p:cNvSpPr>
              <p:nvPr/>
            </p:nvSpPr>
            <p:spPr bwMode="auto">
              <a:xfrm flipH="1">
                <a:off x="5698756" y="4854834"/>
                <a:ext cx="0" cy="496888"/>
              </a:xfrm>
              <a:prstGeom prst="line">
                <a:avLst/>
              </a:prstGeom>
              <a:noFill/>
              <a:ln w="38100">
                <a:solidFill>
                  <a:srgbClr val="CC00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fr-FR"/>
              </a:p>
            </p:txBody>
          </p:sp>
          <p:sp>
            <p:nvSpPr>
              <p:cNvPr id="2076" name="Line 1040"/>
              <p:cNvSpPr>
                <a:spLocks noChangeShapeType="1"/>
              </p:cNvSpPr>
              <p:nvPr/>
            </p:nvSpPr>
            <p:spPr bwMode="auto">
              <a:xfrm flipH="1">
                <a:off x="5298706" y="4854834"/>
                <a:ext cx="0" cy="420688"/>
              </a:xfrm>
              <a:prstGeom prst="line">
                <a:avLst/>
              </a:prstGeom>
              <a:noFill/>
              <a:ln w="38100">
                <a:solidFill>
                  <a:srgbClr val="CC00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fr-FR"/>
              </a:p>
            </p:txBody>
          </p:sp>
          <p:sp>
            <p:nvSpPr>
              <p:cNvPr id="2077" name="Line 1040"/>
              <p:cNvSpPr>
                <a:spLocks noChangeShapeType="1"/>
              </p:cNvSpPr>
              <p:nvPr/>
            </p:nvSpPr>
            <p:spPr bwMode="auto">
              <a:xfrm flipH="1">
                <a:off x="7318006" y="4854834"/>
                <a:ext cx="9525" cy="506413"/>
              </a:xfrm>
              <a:prstGeom prst="line">
                <a:avLst/>
              </a:prstGeom>
              <a:noFill/>
              <a:ln w="38100">
                <a:solidFill>
                  <a:srgbClr val="CC00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fr-FR"/>
              </a:p>
            </p:txBody>
          </p:sp>
        </p:grpSp>
        <p:sp>
          <p:nvSpPr>
            <p:cNvPr id="106" name="Text Box 21"/>
            <p:cNvSpPr txBox="1">
              <a:spLocks noChangeArrowheads="1"/>
            </p:cNvSpPr>
            <p:nvPr/>
          </p:nvSpPr>
          <p:spPr bwMode="auto">
            <a:xfrm rot="16200000">
              <a:off x="4055140" y="5432445"/>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dirty="0" smtClean="0"/>
                <a:t>Energie (MJ)</a:t>
              </a:r>
              <a:endParaRPr lang="fr-FR" sz="1200" dirty="0"/>
            </a:p>
          </p:txBody>
        </p:sp>
      </p:grpSp>
    </p:spTree>
    <p:extLst>
      <p:ext uri="{BB962C8B-B14F-4D97-AF65-F5344CB8AC3E}">
        <p14:creationId xmlns:p14="http://schemas.microsoft.com/office/powerpoint/2010/main" val="25647562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58"/>
                                        </p:tgtEl>
                                        <p:attrNameLst>
                                          <p:attrName>style.visibility</p:attrName>
                                        </p:attrNameLst>
                                      </p:cBhvr>
                                      <p:to>
                                        <p:strVal val="visible"/>
                                      </p:to>
                                    </p:set>
                                    <p:animEffect transition="in" filter="wipe(left)">
                                      <p:cBhvr>
                                        <p:cTn id="7" dur="500"/>
                                        <p:tgtEl>
                                          <p:spTgt spid="614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1485"/>
                                        </p:tgtEl>
                                        <p:attrNameLst>
                                          <p:attrName>style.visibility</p:attrName>
                                        </p:attrNameLst>
                                      </p:cBhvr>
                                      <p:to>
                                        <p:strVal val="visible"/>
                                      </p:to>
                                    </p:set>
                                    <p:animEffect transition="in" filter="wipe(left)">
                                      <p:cBhvr>
                                        <p:cTn id="12" dur="500"/>
                                        <p:tgtEl>
                                          <p:spTgt spid="614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86"/>
                                        </p:tgtEl>
                                        <p:attrNameLst>
                                          <p:attrName>style.visibility</p:attrName>
                                        </p:attrNameLst>
                                      </p:cBhvr>
                                      <p:to>
                                        <p:strVal val="visible"/>
                                      </p:to>
                                    </p:set>
                                    <p:animEffect transition="in" filter="wipe(left)">
                                      <p:cBhvr>
                                        <p:cTn id="17" dur="500"/>
                                        <p:tgtEl>
                                          <p:spTgt spid="6148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87"/>
                                        </p:tgtEl>
                                        <p:attrNameLst>
                                          <p:attrName>style.visibility</p:attrName>
                                        </p:attrNameLst>
                                      </p:cBhvr>
                                      <p:to>
                                        <p:strVal val="visible"/>
                                      </p:to>
                                    </p:set>
                                    <p:animEffect transition="in" filter="wipe(left)">
                                      <p:cBhvr>
                                        <p:cTn id="22" dur="500"/>
                                        <p:tgtEl>
                                          <p:spTgt spid="6148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540"/>
                                        </p:tgtEl>
                                        <p:attrNameLst>
                                          <p:attrName>style.visibility</p:attrName>
                                        </p:attrNameLst>
                                      </p:cBhvr>
                                      <p:to>
                                        <p:strVal val="visible"/>
                                      </p:to>
                                    </p:set>
                                    <p:animEffect transition="in" filter="wipe(left)">
                                      <p:cBhvr>
                                        <p:cTn id="27" dur="500"/>
                                        <p:tgtEl>
                                          <p:spTgt spid="615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1488"/>
                                        </p:tgtEl>
                                        <p:attrNameLst>
                                          <p:attrName>style.visibility</p:attrName>
                                        </p:attrNameLst>
                                      </p:cBhvr>
                                      <p:to>
                                        <p:strVal val="visible"/>
                                      </p:to>
                                    </p:set>
                                    <p:animEffect transition="in" filter="wipe(left)">
                                      <p:cBhvr>
                                        <p:cTn id="32" dur="500"/>
                                        <p:tgtEl>
                                          <p:spTgt spid="6148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1489"/>
                                        </p:tgtEl>
                                        <p:attrNameLst>
                                          <p:attrName>style.visibility</p:attrName>
                                        </p:attrNameLst>
                                      </p:cBhvr>
                                      <p:to>
                                        <p:strVal val="visible"/>
                                      </p:to>
                                    </p:set>
                                    <p:animEffect transition="in" filter="wipe(left)">
                                      <p:cBhvr>
                                        <p:cTn id="37" dur="500"/>
                                        <p:tgtEl>
                                          <p:spTgt spid="61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8" grpId="0" autoUpdateAnimBg="0"/>
      <p:bldP spid="61486" grpId="0" autoUpdateAnimBg="0"/>
      <p:bldP spid="61487" grpId="0" autoUpdateAnimBg="0"/>
      <p:bldP spid="61540" grpId="0" autoUpdateAnimBg="0"/>
      <p:bldP spid="61488" grpId="0" autoUpdateAnimBg="0"/>
      <p:bldP spid="6148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12713"/>
            <a:ext cx="9144000" cy="487362"/>
          </a:xfrm>
        </p:spPr>
        <p:txBody>
          <a:bodyPr>
            <a:noAutofit/>
          </a:bodyPr>
          <a:lstStyle/>
          <a:p>
            <a:r>
              <a:rPr lang="en-GB" sz="3600" b="1" dirty="0" smtClean="0"/>
              <a:t>Utilisation du mode </a:t>
            </a:r>
            <a:r>
              <a:rPr lang="fr-FR" sz="3600" b="1" dirty="0" smtClean="0"/>
              <a:t>statique</a:t>
            </a:r>
            <a:r>
              <a:rPr lang="en-GB" sz="3600" b="1" dirty="0" smtClean="0"/>
              <a:t> (static mode)</a:t>
            </a:r>
          </a:p>
        </p:txBody>
      </p:sp>
      <p:sp>
        <p:nvSpPr>
          <p:cNvPr id="903173" name="AutoShape 5"/>
          <p:cNvSpPr>
            <a:spLocks noChangeArrowheads="1"/>
          </p:cNvSpPr>
          <p:nvPr/>
        </p:nvSpPr>
        <p:spPr bwMode="auto">
          <a:xfrm>
            <a:off x="3263900" y="1304925"/>
            <a:ext cx="3644900"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20484" name="Group 4"/>
          <p:cNvGrpSpPr>
            <a:grpSpLocks/>
          </p:cNvGrpSpPr>
          <p:nvPr/>
        </p:nvGrpSpPr>
        <p:grpSpPr bwMode="auto">
          <a:xfrm>
            <a:off x="3270250" y="1924050"/>
            <a:ext cx="2584450" cy="381000"/>
            <a:chOff x="2060" y="1596"/>
            <a:chExt cx="1628" cy="240"/>
          </a:xfrm>
        </p:grpSpPr>
        <p:sp>
          <p:nvSpPr>
            <p:cNvPr id="903178" name="AutoShape 10"/>
            <p:cNvSpPr>
              <a:spLocks noChangeArrowheads="1"/>
            </p:cNvSpPr>
            <p:nvPr/>
          </p:nvSpPr>
          <p:spPr bwMode="auto">
            <a:xfrm>
              <a:off x="2922" y="1596"/>
              <a:ext cx="766"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3179" name="AutoShape 11"/>
            <p:cNvSpPr>
              <a:spLocks noChangeArrowheads="1"/>
            </p:cNvSpPr>
            <p:nvPr/>
          </p:nvSpPr>
          <p:spPr bwMode="auto">
            <a:xfrm>
              <a:off x="2060" y="1598"/>
              <a:ext cx="750"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sp>
        <p:nvSpPr>
          <p:cNvPr id="903183" name="AutoShape 15"/>
          <p:cNvSpPr>
            <a:spLocks noChangeArrowheads="1"/>
          </p:cNvSpPr>
          <p:nvPr/>
        </p:nvSpPr>
        <p:spPr bwMode="auto">
          <a:xfrm>
            <a:off x="3270250" y="2486025"/>
            <a:ext cx="1190625"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20486" name="AutoShape 16"/>
          <p:cNvSpPr>
            <a:spLocks noChangeArrowheads="1"/>
          </p:cNvSpPr>
          <p:nvPr/>
        </p:nvSpPr>
        <p:spPr bwMode="auto">
          <a:xfrm>
            <a:off x="1374775" y="820738"/>
            <a:ext cx="184150" cy="366712"/>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sp>
        <p:nvSpPr>
          <p:cNvPr id="903189" name="AutoShape 21"/>
          <p:cNvSpPr>
            <a:spLocks noChangeArrowheads="1"/>
          </p:cNvSpPr>
          <p:nvPr/>
        </p:nvSpPr>
        <p:spPr bwMode="auto">
          <a:xfrm>
            <a:off x="3282950" y="3073400"/>
            <a:ext cx="1190625" cy="377825"/>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3194" name="Text Box 26"/>
          <p:cNvSpPr txBox="1">
            <a:spLocks noChangeArrowheads="1"/>
          </p:cNvSpPr>
          <p:nvPr/>
        </p:nvSpPr>
        <p:spPr bwMode="auto">
          <a:xfrm>
            <a:off x="3473450" y="1334459"/>
            <a:ext cx="3044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fr-FR" sz="1600" b="1" i="1" dirty="0" smtClean="0">
                <a:solidFill>
                  <a:srgbClr val="CC0000"/>
                </a:solidFill>
              </a:rPr>
              <a:t>Energie fossile fuel -&gt; </a:t>
            </a:r>
            <a:r>
              <a:rPr lang="fr-FR" sz="1600" b="1" i="1" dirty="0" err="1" smtClean="0">
                <a:solidFill>
                  <a:srgbClr val="CC0000"/>
                </a:solidFill>
              </a:rPr>
              <a:t>Elec</a:t>
            </a:r>
            <a:r>
              <a:rPr lang="fr-FR" sz="1600" b="1" i="1" dirty="0" smtClean="0">
                <a:solidFill>
                  <a:srgbClr val="CC0000"/>
                </a:solidFill>
              </a:rPr>
              <a:t>.</a:t>
            </a:r>
            <a:endParaRPr lang="fr-FR" sz="1600" b="1" i="1" dirty="0">
              <a:solidFill>
                <a:srgbClr val="CC0000"/>
              </a:solidFill>
            </a:endParaRPr>
          </a:p>
        </p:txBody>
      </p:sp>
      <p:sp>
        <p:nvSpPr>
          <p:cNvPr id="20493" name="Rectangle 27"/>
          <p:cNvSpPr>
            <a:spLocks noChangeArrowheads="1"/>
          </p:cNvSpPr>
          <p:nvPr/>
        </p:nvSpPr>
        <p:spPr bwMode="auto">
          <a:xfrm>
            <a:off x="4545013" y="2552700"/>
            <a:ext cx="1327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20000"/>
              </a:spcBef>
              <a:spcAft>
                <a:spcPct val="20000"/>
              </a:spcAft>
              <a:buClr>
                <a:srgbClr val="009B9B"/>
              </a:buClr>
              <a:buSzPct val="80000"/>
              <a:buFont typeface="Wingdings" pitchFamily="2" charset="2"/>
              <a:buNone/>
            </a:pPr>
            <a:r>
              <a:rPr lang="en-GB" sz="1400" b="1"/>
              <a:t>days per year</a:t>
            </a:r>
          </a:p>
        </p:txBody>
      </p:sp>
      <p:sp>
        <p:nvSpPr>
          <p:cNvPr id="20494" name="Rectangle 28"/>
          <p:cNvSpPr>
            <a:spLocks noChangeArrowheads="1"/>
          </p:cNvSpPr>
          <p:nvPr/>
        </p:nvSpPr>
        <p:spPr bwMode="auto">
          <a:xfrm>
            <a:off x="4557713" y="3130550"/>
            <a:ext cx="1355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20000"/>
              </a:spcBef>
              <a:spcAft>
                <a:spcPct val="20000"/>
              </a:spcAft>
              <a:buClr>
                <a:srgbClr val="009B9B"/>
              </a:buClr>
              <a:buSzPct val="80000"/>
              <a:buFont typeface="Wingdings" pitchFamily="2" charset="2"/>
              <a:buNone/>
            </a:pPr>
            <a:r>
              <a:rPr lang="en-GB" sz="1400" b="1"/>
              <a:t>hours per day</a:t>
            </a:r>
          </a:p>
        </p:txBody>
      </p:sp>
      <p:grpSp>
        <p:nvGrpSpPr>
          <p:cNvPr id="3" name="Group 29"/>
          <p:cNvGrpSpPr>
            <a:grpSpLocks/>
          </p:cNvGrpSpPr>
          <p:nvPr/>
        </p:nvGrpSpPr>
        <p:grpSpPr bwMode="auto">
          <a:xfrm>
            <a:off x="3613150" y="1978025"/>
            <a:ext cx="2082800" cy="336550"/>
            <a:chOff x="2276" y="1708"/>
            <a:chExt cx="1312" cy="212"/>
          </a:xfrm>
        </p:grpSpPr>
        <p:sp>
          <p:nvSpPr>
            <p:cNvPr id="20521" name="Text Box 30"/>
            <p:cNvSpPr txBox="1">
              <a:spLocks noChangeArrowheads="1"/>
            </p:cNvSpPr>
            <p:nvPr/>
          </p:nvSpPr>
          <p:spPr bwMode="auto">
            <a:xfrm>
              <a:off x="2276" y="1708"/>
              <a:ext cx="50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a:solidFill>
                    <a:srgbClr val="CC0000"/>
                  </a:solidFill>
                </a:rPr>
                <a:t>1.2</a:t>
              </a:r>
            </a:p>
          </p:txBody>
        </p:sp>
        <p:sp>
          <p:nvSpPr>
            <p:cNvPr id="20522" name="Text Box 31"/>
            <p:cNvSpPr txBox="1">
              <a:spLocks noChangeArrowheads="1"/>
            </p:cNvSpPr>
            <p:nvPr/>
          </p:nvSpPr>
          <p:spPr bwMode="auto">
            <a:xfrm>
              <a:off x="3084" y="1708"/>
              <a:ext cx="50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a:solidFill>
                    <a:srgbClr val="CC0000"/>
                  </a:solidFill>
                </a:rPr>
                <a:t>kW</a:t>
              </a:r>
            </a:p>
          </p:txBody>
        </p:sp>
      </p:grpSp>
      <p:grpSp>
        <p:nvGrpSpPr>
          <p:cNvPr id="4" name="Group 32"/>
          <p:cNvGrpSpPr>
            <a:grpSpLocks/>
          </p:cNvGrpSpPr>
          <p:nvPr/>
        </p:nvGrpSpPr>
        <p:grpSpPr bwMode="auto">
          <a:xfrm>
            <a:off x="3562350" y="2536825"/>
            <a:ext cx="838200" cy="930275"/>
            <a:chOff x="2244" y="2060"/>
            <a:chExt cx="528" cy="586"/>
          </a:xfrm>
        </p:grpSpPr>
        <p:sp>
          <p:nvSpPr>
            <p:cNvPr id="20519" name="Text Box 33"/>
            <p:cNvSpPr txBox="1">
              <a:spLocks noChangeArrowheads="1"/>
            </p:cNvSpPr>
            <p:nvPr/>
          </p:nvSpPr>
          <p:spPr bwMode="auto">
            <a:xfrm>
              <a:off x="2244" y="2060"/>
              <a:ext cx="50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a:solidFill>
                    <a:srgbClr val="CC0000"/>
                  </a:solidFill>
                </a:rPr>
                <a:t>365</a:t>
              </a:r>
            </a:p>
          </p:txBody>
        </p:sp>
        <p:sp>
          <p:nvSpPr>
            <p:cNvPr id="20520" name="Text Box 34"/>
            <p:cNvSpPr txBox="1">
              <a:spLocks noChangeArrowheads="1"/>
            </p:cNvSpPr>
            <p:nvPr/>
          </p:nvSpPr>
          <p:spPr bwMode="auto">
            <a:xfrm>
              <a:off x="2268" y="2434"/>
              <a:ext cx="50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a:solidFill>
                    <a:srgbClr val="CC0000"/>
                  </a:solidFill>
                </a:rPr>
                <a:t>0.5</a:t>
              </a:r>
            </a:p>
          </p:txBody>
        </p:sp>
      </p:grpSp>
      <p:grpSp>
        <p:nvGrpSpPr>
          <p:cNvPr id="5" name="Group 23"/>
          <p:cNvGrpSpPr>
            <a:grpSpLocks/>
          </p:cNvGrpSpPr>
          <p:nvPr/>
        </p:nvGrpSpPr>
        <p:grpSpPr bwMode="auto">
          <a:xfrm>
            <a:off x="5862041" y="1716088"/>
            <a:ext cx="3207527" cy="3302000"/>
            <a:chOff x="3773" y="1465"/>
            <a:chExt cx="1987" cy="2080"/>
          </a:xfrm>
        </p:grpSpPr>
        <p:sp>
          <p:nvSpPr>
            <p:cNvPr id="20516" name="Rectangle 38"/>
            <p:cNvSpPr>
              <a:spLocks noChangeArrowheads="1"/>
            </p:cNvSpPr>
            <p:nvPr/>
          </p:nvSpPr>
          <p:spPr bwMode="auto">
            <a:xfrm>
              <a:off x="3773" y="1739"/>
              <a:ext cx="1987" cy="1806"/>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style>
            <a:lnRef idx="2">
              <a:schemeClr val="dk1"/>
            </a:lnRef>
            <a:fillRef idx="1">
              <a:schemeClr val="lt1"/>
            </a:fillRef>
            <a:effectRef idx="0">
              <a:schemeClr val="dk1"/>
            </a:effectRef>
            <a:fontRef idx="minor">
              <a:schemeClr val="dk1"/>
            </a:fontRef>
          </p:style>
          <p:txBody>
            <a:bodyPr>
              <a:spAutoFit/>
            </a:bodyPr>
            <a:lstStyle/>
            <a:p>
              <a:pPr eaLnBrk="0" hangingPunct="0">
                <a:spcBef>
                  <a:spcPct val="20000"/>
                </a:spcBef>
                <a:spcAft>
                  <a:spcPct val="20000"/>
                </a:spcAft>
                <a:buClr>
                  <a:srgbClr val="009B9B"/>
                </a:buClr>
                <a:buSzPct val="80000"/>
                <a:buFont typeface="Wingdings" pitchFamily="2" charset="2"/>
                <a:buNone/>
              </a:pPr>
              <a:r>
                <a:rPr lang="en-US" sz="1400" b="1" dirty="0"/>
                <a:t>Energy conversion path	</a:t>
              </a:r>
            </a:p>
            <a:p>
              <a:pPr eaLnBrk="0" hangingPunct="0">
                <a:spcBef>
                  <a:spcPct val="20000"/>
                </a:spcBef>
                <a:spcAft>
                  <a:spcPct val="20000"/>
                </a:spcAft>
                <a:buClr>
                  <a:srgbClr val="009B9B"/>
                </a:buClr>
                <a:buSzPct val="80000"/>
                <a:buFont typeface="Wingdings" pitchFamily="2" charset="2"/>
                <a:buNone/>
              </a:pPr>
              <a:r>
                <a:rPr lang="en-US" sz="1200" b="1" smtClean="0">
                  <a:latin typeface="Myriad Pro" pitchFamily="34" charset="0"/>
                </a:rPr>
                <a:t>Fossil fuel to heat, enclosed system</a:t>
              </a:r>
              <a:endParaRPr lang="en-US" sz="1200" b="1" dirty="0">
                <a:latin typeface="Myriad Pro" pitchFamily="34" charset="0"/>
              </a:endParaRPr>
            </a:p>
            <a:p>
              <a:pPr eaLnBrk="0" hangingPunct="0">
                <a:spcBef>
                  <a:spcPct val="20000"/>
                </a:spcBef>
                <a:spcAft>
                  <a:spcPct val="20000"/>
                </a:spcAft>
                <a:buClr>
                  <a:srgbClr val="009B9B"/>
                </a:buClr>
                <a:buSzPct val="80000"/>
                <a:buFont typeface="Wingdings" pitchFamily="2" charset="2"/>
                <a:buNone/>
              </a:pPr>
              <a:r>
                <a:rPr lang="en-US" sz="1200" b="1" smtClean="0">
                  <a:latin typeface="Myriad Pro" pitchFamily="34" charset="0"/>
                </a:rPr>
                <a:t>Fossil fuel to heat, vented system</a:t>
              </a:r>
              <a:r>
                <a:rPr lang="en-US" sz="1200" b="1" dirty="0">
                  <a:latin typeface="Myriad Pro" pitchFamily="34" charset="0"/>
                </a:rPr>
                <a:t>	</a:t>
              </a:r>
            </a:p>
            <a:p>
              <a:pPr eaLnBrk="0" hangingPunct="0">
                <a:spcBef>
                  <a:spcPct val="20000"/>
                </a:spcBef>
                <a:spcAft>
                  <a:spcPct val="20000"/>
                </a:spcAft>
                <a:buClr>
                  <a:srgbClr val="009B9B"/>
                </a:buClr>
                <a:buSzPct val="80000"/>
                <a:buFont typeface="Wingdings" pitchFamily="2" charset="2"/>
                <a:buNone/>
              </a:pPr>
              <a:r>
                <a:rPr lang="en-US" sz="1200" b="1" smtClean="0">
                  <a:latin typeface="Myriad Pro" pitchFamily="34" charset="0"/>
                </a:rPr>
                <a:t>Fossil fuel to electric</a:t>
              </a:r>
              <a:r>
                <a:rPr lang="en-US" sz="1200" b="1" dirty="0">
                  <a:latin typeface="Myriad Pro" pitchFamily="34" charset="0"/>
                </a:rPr>
                <a:t>	</a:t>
              </a:r>
            </a:p>
            <a:p>
              <a:pPr eaLnBrk="0" hangingPunct="0">
                <a:spcBef>
                  <a:spcPct val="20000"/>
                </a:spcBef>
                <a:spcAft>
                  <a:spcPct val="20000"/>
                </a:spcAft>
                <a:buClr>
                  <a:srgbClr val="009B9B"/>
                </a:buClr>
                <a:buSzPct val="80000"/>
                <a:buFont typeface="Wingdings" pitchFamily="2" charset="2"/>
                <a:buNone/>
              </a:pPr>
              <a:r>
                <a:rPr lang="en-US" sz="1200" b="1" smtClean="0">
                  <a:latin typeface="Myriad Pro" pitchFamily="34" charset="0"/>
                </a:rPr>
                <a:t>Fossil fuel to mechanical</a:t>
              </a:r>
              <a:r>
                <a:rPr lang="en-US" sz="1200" b="1" dirty="0">
                  <a:latin typeface="Myriad Pro" pitchFamily="34" charset="0"/>
                </a:rPr>
                <a:t>	</a:t>
              </a:r>
            </a:p>
            <a:p>
              <a:pPr eaLnBrk="0" hangingPunct="0">
                <a:spcBef>
                  <a:spcPct val="20000"/>
                </a:spcBef>
                <a:spcAft>
                  <a:spcPct val="20000"/>
                </a:spcAft>
                <a:buClr>
                  <a:srgbClr val="009B9B"/>
                </a:buClr>
                <a:buSzPct val="80000"/>
                <a:buFont typeface="Wingdings" pitchFamily="2" charset="2"/>
                <a:buNone/>
              </a:pPr>
              <a:r>
                <a:rPr lang="en-US" sz="1200" b="1" smtClean="0">
                  <a:latin typeface="Myriad Pro" pitchFamily="34" charset="0"/>
                </a:rPr>
                <a:t>Electric to heat</a:t>
              </a:r>
              <a:r>
                <a:rPr lang="en-US" sz="1200" b="1" dirty="0">
                  <a:latin typeface="Myriad Pro" pitchFamily="34" charset="0"/>
                </a:rPr>
                <a:t>	</a:t>
              </a:r>
            </a:p>
            <a:p>
              <a:pPr eaLnBrk="0" hangingPunct="0">
                <a:spcBef>
                  <a:spcPct val="20000"/>
                </a:spcBef>
                <a:spcAft>
                  <a:spcPct val="20000"/>
                </a:spcAft>
                <a:buClr>
                  <a:srgbClr val="009B9B"/>
                </a:buClr>
                <a:buSzPct val="80000"/>
                <a:buFont typeface="Wingdings" pitchFamily="2" charset="2"/>
                <a:buNone/>
              </a:pPr>
              <a:r>
                <a:rPr lang="en-US" sz="1200" b="1" smtClean="0">
                  <a:latin typeface="Myriad Pro" pitchFamily="34" charset="0"/>
                </a:rPr>
                <a:t>Electric to mechanical (electric motor)</a:t>
              </a:r>
              <a:endParaRPr lang="en-US" sz="1200" b="1" dirty="0">
                <a:latin typeface="Myriad Pro" pitchFamily="34" charset="0"/>
              </a:endParaRPr>
            </a:p>
            <a:p>
              <a:pPr eaLnBrk="0" hangingPunct="0">
                <a:spcBef>
                  <a:spcPct val="20000"/>
                </a:spcBef>
                <a:spcAft>
                  <a:spcPct val="20000"/>
                </a:spcAft>
                <a:buClr>
                  <a:srgbClr val="009B9B"/>
                </a:buClr>
                <a:buSzPct val="80000"/>
                <a:buFont typeface="Wingdings" pitchFamily="2" charset="2"/>
                <a:buNone/>
              </a:pPr>
              <a:r>
                <a:rPr lang="en-US" sz="1200" b="1" smtClean="0">
                  <a:latin typeface="Myriad Pro" pitchFamily="34" charset="0"/>
                </a:rPr>
                <a:t>Electric to chemical (lead-acid battery)</a:t>
              </a:r>
              <a:endParaRPr lang="en-US" sz="1200" b="1" dirty="0">
                <a:latin typeface="Myriad Pro" pitchFamily="34" charset="0"/>
              </a:endParaRPr>
            </a:p>
            <a:p>
              <a:pPr eaLnBrk="0" hangingPunct="0">
                <a:spcBef>
                  <a:spcPct val="20000"/>
                </a:spcBef>
                <a:spcAft>
                  <a:spcPct val="20000"/>
                </a:spcAft>
                <a:buClr>
                  <a:srgbClr val="009B9B"/>
                </a:buClr>
                <a:buSzPct val="80000"/>
                <a:buFont typeface="Wingdings" pitchFamily="2" charset="2"/>
                <a:buNone/>
              </a:pPr>
              <a:r>
                <a:rPr lang="en-US" sz="1200" b="1" smtClean="0">
                  <a:latin typeface="Myriad Pro" pitchFamily="34" charset="0"/>
                </a:rPr>
                <a:t>Electric to chemical (Lithium-ion battery)</a:t>
              </a:r>
              <a:endParaRPr lang="en-US" sz="1200" b="1" dirty="0">
                <a:latin typeface="Myriad Pro" pitchFamily="34" charset="0"/>
              </a:endParaRPr>
            </a:p>
            <a:p>
              <a:pPr eaLnBrk="0" hangingPunct="0">
                <a:spcBef>
                  <a:spcPct val="20000"/>
                </a:spcBef>
                <a:spcAft>
                  <a:spcPct val="20000"/>
                </a:spcAft>
                <a:buClr>
                  <a:srgbClr val="009B9B"/>
                </a:buClr>
                <a:buSzPct val="80000"/>
                <a:buFont typeface="Wingdings" pitchFamily="2" charset="2"/>
                <a:buNone/>
              </a:pPr>
              <a:r>
                <a:rPr lang="en-US" sz="1200" b="1" smtClean="0">
                  <a:latin typeface="Myriad Pro" pitchFamily="34" charset="0"/>
                </a:rPr>
                <a:t>Electric to light (incandescent lamp</a:t>
              </a:r>
              <a:endParaRPr lang="en-US" sz="1200" b="1" dirty="0">
                <a:latin typeface="Myriad Pro" pitchFamily="34" charset="0"/>
              </a:endParaRPr>
            </a:p>
            <a:p>
              <a:pPr eaLnBrk="0" hangingPunct="0">
                <a:spcBef>
                  <a:spcPct val="20000"/>
                </a:spcBef>
                <a:spcAft>
                  <a:spcPct val="20000"/>
                </a:spcAft>
                <a:buClr>
                  <a:srgbClr val="009B9B"/>
                </a:buClr>
                <a:buSzPct val="80000"/>
                <a:buFont typeface="Wingdings" pitchFamily="2" charset="2"/>
                <a:buNone/>
              </a:pPr>
              <a:r>
                <a:rPr lang="en-US" sz="1200" b="1" smtClean="0">
                  <a:latin typeface="Myriad Pro" pitchFamily="34" charset="0"/>
                </a:rPr>
                <a:t>Electric to light (LED)</a:t>
              </a:r>
              <a:r>
                <a:rPr lang="en-US" sz="1200" b="1" dirty="0"/>
                <a:t>	</a:t>
              </a:r>
            </a:p>
          </p:txBody>
        </p:sp>
        <p:sp>
          <p:nvSpPr>
            <p:cNvPr id="20517" name="Rectangle 40"/>
            <p:cNvSpPr>
              <a:spLocks noChangeArrowheads="1"/>
            </p:cNvSpPr>
            <p:nvPr/>
          </p:nvSpPr>
          <p:spPr bwMode="auto">
            <a:xfrm>
              <a:off x="3779" y="2255"/>
              <a:ext cx="1097" cy="159"/>
            </a:xfrm>
            <a:prstGeom prst="rect">
              <a:avLst/>
            </a:prstGeom>
            <a:noFill/>
            <a:ln w="2857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sp>
          <p:nvSpPr>
            <p:cNvPr id="20518" name="Line 41"/>
            <p:cNvSpPr>
              <a:spLocks noChangeShapeType="1"/>
            </p:cNvSpPr>
            <p:nvPr/>
          </p:nvSpPr>
          <p:spPr bwMode="auto">
            <a:xfrm>
              <a:off x="4276" y="1465"/>
              <a:ext cx="0" cy="294"/>
            </a:xfrm>
            <a:prstGeom prst="line">
              <a:avLst/>
            </a:prstGeom>
            <a:noFill/>
            <a:ln w="28575">
              <a:solidFill>
                <a:srgbClr val="CC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fr-FR"/>
            </a:p>
          </p:txBody>
        </p:sp>
      </p:grpSp>
      <p:grpSp>
        <p:nvGrpSpPr>
          <p:cNvPr id="20499" name="Group 30"/>
          <p:cNvGrpSpPr>
            <a:grpSpLocks/>
          </p:cNvGrpSpPr>
          <p:nvPr/>
        </p:nvGrpSpPr>
        <p:grpSpPr bwMode="auto">
          <a:xfrm>
            <a:off x="6526213" y="1333500"/>
            <a:ext cx="306387" cy="314325"/>
            <a:chOff x="2291" y="2703"/>
            <a:chExt cx="209" cy="294"/>
          </a:xfrm>
        </p:grpSpPr>
        <p:sp>
          <p:nvSpPr>
            <p:cNvPr id="20512"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0513" name="AutoShape 32"/>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0500" name="Group 33"/>
          <p:cNvGrpSpPr>
            <a:grpSpLocks/>
          </p:cNvGrpSpPr>
          <p:nvPr/>
        </p:nvGrpSpPr>
        <p:grpSpPr bwMode="auto">
          <a:xfrm>
            <a:off x="5497513" y="1933575"/>
            <a:ext cx="306387" cy="314325"/>
            <a:chOff x="2291" y="2703"/>
            <a:chExt cx="209" cy="294"/>
          </a:xfrm>
        </p:grpSpPr>
        <p:sp>
          <p:nvSpPr>
            <p:cNvPr id="20510"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0511" name="AutoShape 35"/>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9" name="Group 36"/>
          <p:cNvGrpSpPr>
            <a:grpSpLocks/>
          </p:cNvGrpSpPr>
          <p:nvPr/>
        </p:nvGrpSpPr>
        <p:grpSpPr bwMode="auto">
          <a:xfrm>
            <a:off x="4600575" y="2192338"/>
            <a:ext cx="1295400" cy="2084387"/>
            <a:chOff x="2898" y="1765"/>
            <a:chExt cx="816" cy="1313"/>
          </a:xfrm>
        </p:grpSpPr>
        <p:grpSp>
          <p:nvGrpSpPr>
            <p:cNvPr id="20505" name="Group 37"/>
            <p:cNvGrpSpPr>
              <a:grpSpLocks/>
            </p:cNvGrpSpPr>
            <p:nvPr/>
          </p:nvGrpSpPr>
          <p:grpSpPr bwMode="auto">
            <a:xfrm>
              <a:off x="2898" y="1765"/>
              <a:ext cx="816" cy="1313"/>
              <a:chOff x="264" y="2563"/>
              <a:chExt cx="816" cy="1313"/>
            </a:xfrm>
          </p:grpSpPr>
          <p:sp>
            <p:nvSpPr>
              <p:cNvPr id="20507" name="Rectangle 38"/>
              <p:cNvSpPr>
                <a:spLocks noChangeArrowheads="1"/>
              </p:cNvSpPr>
              <p:nvPr/>
            </p:nvSpPr>
            <p:spPr bwMode="auto">
              <a:xfrm>
                <a:off x="264" y="2724"/>
                <a:ext cx="816" cy="1152"/>
              </a:xfrm>
              <a:prstGeom prst="rect">
                <a:avLst/>
              </a:prstGeom>
              <a:ln/>
              <a:extLst>
                <a:ext uri="{91240B29-F687-4F45-9708-019B960494DF}">
                  <a14:hiddenLine xmlns:a14="http://schemas.microsoft.com/office/drawing/2010/main" w="9525">
                    <a:solidFill>
                      <a:srgbClr val="000000"/>
                    </a:solidFill>
                    <a:miter lim="800000"/>
                    <a:headEnd/>
                    <a:tailEnd/>
                  </a14:hiddenLine>
                </a:ext>
              </a:extLst>
            </p:spPr>
            <p:style>
              <a:lnRef idx="2">
                <a:schemeClr val="dk1"/>
              </a:lnRef>
              <a:fillRef idx="1">
                <a:schemeClr val="lt1"/>
              </a:fillRef>
              <a:effectRef idx="0">
                <a:schemeClr val="dk1"/>
              </a:effectRef>
              <a:fontRef idx="minor">
                <a:schemeClr val="dk1"/>
              </a:fontRef>
            </p:style>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0508" name="Text Box 47"/>
              <p:cNvSpPr txBox="1">
                <a:spLocks noChangeArrowheads="1"/>
              </p:cNvSpPr>
              <p:nvPr/>
            </p:nvSpPr>
            <p:spPr bwMode="auto">
              <a:xfrm>
                <a:off x="472" y="2698"/>
                <a:ext cx="537" cy="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Aft>
                    <a:spcPct val="20000"/>
                  </a:spcAft>
                  <a:buClr>
                    <a:srgbClr val="009B9B"/>
                  </a:buClr>
                  <a:buSzPct val="80000"/>
                  <a:buFont typeface="Wingdings" pitchFamily="2" charset="2"/>
                  <a:buNone/>
                </a:pPr>
                <a:r>
                  <a:rPr lang="en-GB" sz="1400" b="1" dirty="0"/>
                  <a:t>W</a:t>
                </a:r>
              </a:p>
              <a:p>
                <a:pPr>
                  <a:spcAft>
                    <a:spcPct val="20000"/>
                  </a:spcAft>
                  <a:buClr>
                    <a:srgbClr val="009B9B"/>
                  </a:buClr>
                  <a:buSzPct val="80000"/>
                  <a:buFont typeface="Wingdings" pitchFamily="2" charset="2"/>
                  <a:buNone/>
                </a:pPr>
                <a:r>
                  <a:rPr lang="en-GB" sz="1400" b="1" dirty="0" smtClean="0"/>
                  <a:t>kW</a:t>
                </a:r>
                <a:endParaRPr lang="en-GB" sz="1400" b="1" dirty="0"/>
              </a:p>
              <a:p>
                <a:pPr>
                  <a:spcAft>
                    <a:spcPct val="20000"/>
                  </a:spcAft>
                  <a:buClr>
                    <a:srgbClr val="009B9B"/>
                  </a:buClr>
                  <a:buSzPct val="80000"/>
                  <a:buFont typeface="Wingdings" pitchFamily="2" charset="2"/>
                  <a:buNone/>
                </a:pPr>
                <a:r>
                  <a:rPr lang="en-GB" sz="1400" b="1" dirty="0" smtClean="0"/>
                  <a:t>MW</a:t>
                </a:r>
                <a:endParaRPr lang="en-GB" sz="1400" b="1" dirty="0"/>
              </a:p>
              <a:p>
                <a:pPr>
                  <a:spcAft>
                    <a:spcPct val="20000"/>
                  </a:spcAft>
                  <a:buClr>
                    <a:srgbClr val="009B9B"/>
                  </a:buClr>
                  <a:buSzPct val="80000"/>
                  <a:buFont typeface="Wingdings" pitchFamily="2" charset="2"/>
                  <a:buNone/>
                </a:pPr>
                <a:r>
                  <a:rPr lang="en-GB" sz="1400" b="1" dirty="0" smtClean="0"/>
                  <a:t>hp</a:t>
                </a:r>
                <a:endParaRPr lang="en-GB" sz="1400" b="1" dirty="0"/>
              </a:p>
              <a:p>
                <a:pPr>
                  <a:spcAft>
                    <a:spcPct val="20000"/>
                  </a:spcAft>
                  <a:buClr>
                    <a:srgbClr val="009B9B"/>
                  </a:buClr>
                  <a:buSzPct val="80000"/>
                  <a:buFont typeface="Wingdings" pitchFamily="2" charset="2"/>
                  <a:buNone/>
                </a:pPr>
                <a:r>
                  <a:rPr lang="en-GB" sz="1400" b="1" dirty="0" smtClean="0"/>
                  <a:t>ft.lb/sec</a:t>
                </a:r>
                <a:endParaRPr lang="en-GB" sz="1400" b="1" dirty="0"/>
              </a:p>
              <a:p>
                <a:pPr>
                  <a:spcAft>
                    <a:spcPct val="20000"/>
                  </a:spcAft>
                  <a:buClr>
                    <a:srgbClr val="009B9B"/>
                  </a:buClr>
                  <a:buSzPct val="80000"/>
                  <a:buFont typeface="Wingdings" pitchFamily="2" charset="2"/>
                  <a:buNone/>
                </a:pPr>
                <a:r>
                  <a:rPr lang="en-GB" sz="1400" b="1" dirty="0" err="1" smtClean="0"/>
                  <a:t>kCal</a:t>
                </a:r>
                <a:r>
                  <a:rPr lang="en-GB" sz="1400" b="1" dirty="0" smtClean="0"/>
                  <a:t>/yr</a:t>
                </a:r>
                <a:endParaRPr lang="en-GB" sz="1400" b="1" dirty="0"/>
              </a:p>
              <a:p>
                <a:pPr>
                  <a:spcAft>
                    <a:spcPct val="20000"/>
                  </a:spcAft>
                  <a:buClr>
                    <a:srgbClr val="009B9B"/>
                  </a:buClr>
                  <a:buSzPct val="80000"/>
                  <a:buFont typeface="Wingdings" pitchFamily="2" charset="2"/>
                  <a:buNone/>
                </a:pPr>
                <a:r>
                  <a:rPr lang="en-GB" sz="1400" b="1" dirty="0" smtClean="0"/>
                  <a:t>BTU/yr</a:t>
                </a:r>
                <a:endParaRPr lang="en-GB" sz="1400" b="1" dirty="0"/>
              </a:p>
            </p:txBody>
          </p:sp>
          <p:sp>
            <p:nvSpPr>
              <p:cNvPr id="20509" name="Line 48"/>
              <p:cNvSpPr>
                <a:spLocks noChangeShapeType="1"/>
              </p:cNvSpPr>
              <p:nvPr/>
            </p:nvSpPr>
            <p:spPr bwMode="auto">
              <a:xfrm>
                <a:off x="923" y="2563"/>
                <a:ext cx="0" cy="294"/>
              </a:xfrm>
              <a:prstGeom prst="line">
                <a:avLst/>
              </a:prstGeom>
              <a:noFill/>
              <a:ln w="28575">
                <a:solidFill>
                  <a:srgbClr val="CC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fr-FR"/>
              </a:p>
            </p:txBody>
          </p:sp>
        </p:grpSp>
        <p:sp>
          <p:nvSpPr>
            <p:cNvPr id="20506" name="Rectangle 49"/>
            <p:cNvSpPr>
              <a:spLocks noChangeArrowheads="1"/>
            </p:cNvSpPr>
            <p:nvPr/>
          </p:nvSpPr>
          <p:spPr bwMode="auto">
            <a:xfrm>
              <a:off x="3133" y="2073"/>
              <a:ext cx="260" cy="159"/>
            </a:xfrm>
            <a:prstGeom prst="rect">
              <a:avLst/>
            </a:prstGeom>
            <a:noFill/>
            <a:ln w="2857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b="1"/>
            </a:p>
          </p:txBody>
        </p:sp>
      </p:grpSp>
      <p:grpSp>
        <p:nvGrpSpPr>
          <p:cNvPr id="11" name="Group 78"/>
          <p:cNvGrpSpPr>
            <a:grpSpLocks/>
          </p:cNvGrpSpPr>
          <p:nvPr/>
        </p:nvGrpSpPr>
        <p:grpSpPr bwMode="auto">
          <a:xfrm>
            <a:off x="2609850" y="4162426"/>
            <a:ext cx="3181350" cy="2357438"/>
            <a:chOff x="1644" y="2622"/>
            <a:chExt cx="2004" cy="1485"/>
          </a:xfrm>
        </p:grpSpPr>
        <p:pic>
          <p:nvPicPr>
            <p:cNvPr id="20503" name="Picture 7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4" y="2841"/>
              <a:ext cx="2004" cy="1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4" name="Line 1040"/>
            <p:cNvSpPr>
              <a:spLocks noChangeShapeType="1"/>
            </p:cNvSpPr>
            <p:nvPr/>
          </p:nvSpPr>
          <p:spPr bwMode="auto">
            <a:xfrm flipH="1">
              <a:off x="2859" y="2622"/>
              <a:ext cx="0" cy="265"/>
            </a:xfrm>
            <a:prstGeom prst="line">
              <a:avLst/>
            </a:prstGeom>
            <a:noFill/>
            <a:ln w="38100">
              <a:solidFill>
                <a:srgbClr val="CC00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fr-FR"/>
            </a:p>
          </p:txBody>
        </p:sp>
      </p:grpSp>
      <p:grpSp>
        <p:nvGrpSpPr>
          <p:cNvPr id="6" name="Group 50"/>
          <p:cNvGrpSpPr>
            <a:grpSpLocks/>
          </p:cNvGrpSpPr>
          <p:nvPr/>
        </p:nvGrpSpPr>
        <p:grpSpPr bwMode="auto">
          <a:xfrm>
            <a:off x="3294063" y="3627438"/>
            <a:ext cx="3892776" cy="369887"/>
            <a:chOff x="1160" y="3935"/>
            <a:chExt cx="2524" cy="233"/>
          </a:xfrm>
        </p:grpSpPr>
        <p:sp>
          <p:nvSpPr>
            <p:cNvPr id="903219" name="AutoShape 51"/>
            <p:cNvSpPr>
              <a:spLocks noChangeArrowheads="1"/>
            </p:cNvSpPr>
            <p:nvPr/>
          </p:nvSpPr>
          <p:spPr bwMode="auto">
            <a:xfrm>
              <a:off x="1160" y="3944"/>
              <a:ext cx="2488" cy="222"/>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fr-FR" sz="1600" b="1" i="1">
                <a:solidFill>
                  <a:srgbClr val="CC0000"/>
                </a:solidFill>
                <a:cs typeface="+mn-cs"/>
              </a:endParaRPr>
            </a:p>
          </p:txBody>
        </p:sp>
        <p:sp>
          <p:nvSpPr>
            <p:cNvPr id="20515" name="Text Box 52"/>
            <p:cNvSpPr txBox="1">
              <a:spLocks noChangeArrowheads="1"/>
            </p:cNvSpPr>
            <p:nvPr/>
          </p:nvSpPr>
          <p:spPr bwMode="auto">
            <a:xfrm>
              <a:off x="1164" y="3935"/>
              <a:ext cx="252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mtClean="0"/>
                <a:t>Energie et CO</a:t>
              </a:r>
              <a:r>
                <a:rPr lang="fr-FR" baseline="-25000" smtClean="0"/>
                <a:t>2</a:t>
              </a:r>
              <a:r>
                <a:rPr lang="fr-FR" smtClean="0"/>
                <a:t> total pour l’utilisation</a:t>
              </a:r>
              <a:endParaRPr lang="fr-FR"/>
            </a:p>
          </p:txBody>
        </p:sp>
      </p:grpSp>
      <p:sp>
        <p:nvSpPr>
          <p:cNvPr id="45" name="Text Box 27"/>
          <p:cNvSpPr txBox="1">
            <a:spLocks noChangeArrowheads="1"/>
          </p:cNvSpPr>
          <p:nvPr/>
        </p:nvSpPr>
        <p:spPr bwMode="auto">
          <a:xfrm rot="17832290">
            <a:off x="3116455" y="5174832"/>
            <a:ext cx="665567"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err="1" smtClean="0"/>
              <a:t>Matériaux</a:t>
            </a:r>
            <a:endParaRPr lang="en-GB" sz="800" b="1" dirty="0"/>
          </a:p>
        </p:txBody>
      </p:sp>
      <p:sp>
        <p:nvSpPr>
          <p:cNvPr id="46" name="Text Box 28"/>
          <p:cNvSpPr txBox="1">
            <a:spLocks noChangeArrowheads="1"/>
          </p:cNvSpPr>
          <p:nvPr/>
        </p:nvSpPr>
        <p:spPr bwMode="auto">
          <a:xfrm rot="17832290">
            <a:off x="3459056" y="5348569"/>
            <a:ext cx="739305"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Fabrication</a:t>
            </a:r>
            <a:endParaRPr lang="en-GB" sz="800" b="1" dirty="0"/>
          </a:p>
        </p:txBody>
      </p:sp>
      <p:sp>
        <p:nvSpPr>
          <p:cNvPr id="47" name="Text Box 29"/>
          <p:cNvSpPr txBox="1">
            <a:spLocks noChangeArrowheads="1"/>
          </p:cNvSpPr>
          <p:nvPr/>
        </p:nvSpPr>
        <p:spPr bwMode="auto">
          <a:xfrm rot="17832290">
            <a:off x="3910912" y="5421502"/>
            <a:ext cx="663964"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a:t>Transport</a:t>
            </a:r>
          </a:p>
        </p:txBody>
      </p:sp>
      <p:sp>
        <p:nvSpPr>
          <p:cNvPr id="48" name="Text Box 30"/>
          <p:cNvSpPr txBox="1">
            <a:spLocks noChangeArrowheads="1"/>
          </p:cNvSpPr>
          <p:nvPr/>
        </p:nvSpPr>
        <p:spPr bwMode="auto">
          <a:xfrm rot="17832290">
            <a:off x="4373739" y="4351933"/>
            <a:ext cx="681597"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Utilisation</a:t>
            </a:r>
            <a:endParaRPr lang="en-GB" sz="800" b="1" dirty="0"/>
          </a:p>
        </p:txBody>
      </p:sp>
      <p:sp>
        <p:nvSpPr>
          <p:cNvPr id="49" name="Text Box 70"/>
          <p:cNvSpPr txBox="1">
            <a:spLocks noChangeArrowheads="1"/>
          </p:cNvSpPr>
          <p:nvPr/>
        </p:nvSpPr>
        <p:spPr bwMode="auto">
          <a:xfrm rot="17832290">
            <a:off x="5118290" y="5435732"/>
            <a:ext cx="704039"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err="1" smtClean="0"/>
              <a:t>Crédit</a:t>
            </a:r>
            <a:r>
              <a:rPr lang="en-GB" sz="800" b="1" dirty="0" smtClean="0"/>
              <a:t> </a:t>
            </a:r>
            <a:r>
              <a:rPr lang="en-GB" sz="800" b="1" dirty="0" err="1" smtClean="0"/>
              <a:t>FdV</a:t>
            </a:r>
            <a:endParaRPr lang="en-GB" sz="800" b="1" dirty="0"/>
          </a:p>
        </p:txBody>
      </p:sp>
      <p:sp>
        <p:nvSpPr>
          <p:cNvPr id="50" name="Text Box 31"/>
          <p:cNvSpPr txBox="1">
            <a:spLocks noChangeArrowheads="1"/>
          </p:cNvSpPr>
          <p:nvPr/>
        </p:nvSpPr>
        <p:spPr bwMode="auto">
          <a:xfrm rot="17832290">
            <a:off x="4713679" y="5375650"/>
            <a:ext cx="739305"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Elimination</a:t>
            </a:r>
            <a:endParaRPr lang="en-GB" sz="800" b="1" dirty="0"/>
          </a:p>
        </p:txBody>
      </p:sp>
      <p:sp>
        <p:nvSpPr>
          <p:cNvPr id="51" name="Text Box 21"/>
          <p:cNvSpPr txBox="1">
            <a:spLocks noChangeArrowheads="1"/>
          </p:cNvSpPr>
          <p:nvPr/>
        </p:nvSpPr>
        <p:spPr bwMode="auto">
          <a:xfrm rot="16200000">
            <a:off x="2088118" y="5304856"/>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dirty="0" smtClean="0"/>
              <a:t>Energie (MJ)</a:t>
            </a:r>
            <a:endParaRPr lang="fr-FR" sz="1200" dirty="0"/>
          </a:p>
        </p:txBody>
      </p:sp>
      <p:sp>
        <p:nvSpPr>
          <p:cNvPr id="53" name="TextBox 52"/>
          <p:cNvSpPr txBox="1"/>
          <p:nvPr/>
        </p:nvSpPr>
        <p:spPr>
          <a:xfrm>
            <a:off x="4890977" y="4540102"/>
            <a:ext cx="888448"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Energie</a:t>
            </a:r>
            <a:endParaRPr lang="fr-FR" dirty="0"/>
          </a:p>
        </p:txBody>
      </p:sp>
      <p:grpSp>
        <p:nvGrpSpPr>
          <p:cNvPr id="58" name="Group 57"/>
          <p:cNvGrpSpPr/>
          <p:nvPr/>
        </p:nvGrpSpPr>
        <p:grpSpPr>
          <a:xfrm>
            <a:off x="691116" y="1180214"/>
            <a:ext cx="2158410" cy="606056"/>
            <a:chOff x="691116" y="1180214"/>
            <a:chExt cx="2158410" cy="606056"/>
          </a:xfrm>
        </p:grpSpPr>
        <p:sp>
          <p:nvSpPr>
            <p:cNvPr id="20487" name="Text Box 19"/>
            <p:cNvSpPr txBox="1">
              <a:spLocks noChangeArrowheads="1"/>
            </p:cNvSpPr>
            <p:nvPr/>
          </p:nvSpPr>
          <p:spPr bwMode="auto">
            <a:xfrm>
              <a:off x="692150" y="1182571"/>
              <a:ext cx="21467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fr-FR" sz="1600" b="1" dirty="0" smtClean="0"/>
                <a:t>Energie en entré et </a:t>
              </a:r>
              <a:br>
                <a:rPr lang="fr-FR" sz="1600" b="1" dirty="0" smtClean="0"/>
              </a:br>
              <a:r>
                <a:rPr lang="fr-FR" sz="1600" b="1" dirty="0" smtClean="0"/>
                <a:t>en sortie</a:t>
              </a:r>
              <a:endParaRPr lang="fr-FR" sz="1600" b="1" dirty="0"/>
            </a:p>
          </p:txBody>
        </p:sp>
        <p:sp>
          <p:nvSpPr>
            <p:cNvPr id="54" name="Rectangle 53"/>
            <p:cNvSpPr/>
            <p:nvPr/>
          </p:nvSpPr>
          <p:spPr>
            <a:xfrm>
              <a:off x="691116" y="1180214"/>
              <a:ext cx="2158410" cy="606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9" name="Group 58"/>
          <p:cNvGrpSpPr/>
          <p:nvPr/>
        </p:nvGrpSpPr>
        <p:grpSpPr>
          <a:xfrm>
            <a:off x="684028" y="1840094"/>
            <a:ext cx="2158410" cy="608939"/>
            <a:chOff x="684028" y="1829461"/>
            <a:chExt cx="2158410" cy="608939"/>
          </a:xfrm>
        </p:grpSpPr>
        <p:sp>
          <p:nvSpPr>
            <p:cNvPr id="20489" name="Text Box 22"/>
            <p:cNvSpPr txBox="1">
              <a:spLocks noChangeArrowheads="1"/>
            </p:cNvSpPr>
            <p:nvPr/>
          </p:nvSpPr>
          <p:spPr bwMode="auto">
            <a:xfrm>
              <a:off x="692150" y="1829461"/>
              <a:ext cx="180530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dirty="0" smtClean="0"/>
                <a:t>Evaluation de la </a:t>
              </a:r>
              <a:br>
                <a:rPr lang="en-GB" sz="1600" b="1" dirty="0" smtClean="0"/>
              </a:br>
              <a:r>
                <a:rPr lang="en-GB" sz="1600" b="1" dirty="0" smtClean="0"/>
                <a:t>puissance</a:t>
              </a:r>
              <a:endParaRPr lang="en-GB" sz="1600" b="1" dirty="0"/>
            </a:p>
          </p:txBody>
        </p:sp>
        <p:sp>
          <p:nvSpPr>
            <p:cNvPr id="55" name="Rectangle 54"/>
            <p:cNvSpPr/>
            <p:nvPr/>
          </p:nvSpPr>
          <p:spPr>
            <a:xfrm>
              <a:off x="684028" y="1832344"/>
              <a:ext cx="2158410" cy="606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0" name="Group 59"/>
          <p:cNvGrpSpPr/>
          <p:nvPr/>
        </p:nvGrpSpPr>
        <p:grpSpPr>
          <a:xfrm>
            <a:off x="684028" y="2515561"/>
            <a:ext cx="2158410" cy="338554"/>
            <a:chOff x="684028" y="2483662"/>
            <a:chExt cx="2158410" cy="338554"/>
          </a:xfrm>
        </p:grpSpPr>
        <p:sp>
          <p:nvSpPr>
            <p:cNvPr id="20490" name="Text Box 23"/>
            <p:cNvSpPr txBox="1">
              <a:spLocks noChangeArrowheads="1"/>
            </p:cNvSpPr>
            <p:nvPr/>
          </p:nvSpPr>
          <p:spPr bwMode="auto">
            <a:xfrm>
              <a:off x="702783" y="2483662"/>
              <a:ext cx="1178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dirty="0" smtClean="0"/>
                <a:t>Utilisation</a:t>
              </a:r>
              <a:endParaRPr lang="en-GB" sz="1600" b="1" dirty="0"/>
            </a:p>
          </p:txBody>
        </p:sp>
        <p:sp>
          <p:nvSpPr>
            <p:cNvPr id="56" name="Rectangle 55"/>
            <p:cNvSpPr/>
            <p:nvPr/>
          </p:nvSpPr>
          <p:spPr>
            <a:xfrm>
              <a:off x="684028" y="2491563"/>
              <a:ext cx="2158410" cy="3260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1" name="Group 60"/>
          <p:cNvGrpSpPr/>
          <p:nvPr/>
        </p:nvGrpSpPr>
        <p:grpSpPr>
          <a:xfrm>
            <a:off x="676940" y="3101165"/>
            <a:ext cx="2158410" cy="345567"/>
            <a:chOff x="676940" y="3069266"/>
            <a:chExt cx="2158410" cy="345567"/>
          </a:xfrm>
        </p:grpSpPr>
        <p:sp>
          <p:nvSpPr>
            <p:cNvPr id="20491" name="Text Box 24"/>
            <p:cNvSpPr txBox="1">
              <a:spLocks noChangeArrowheads="1"/>
            </p:cNvSpPr>
            <p:nvPr/>
          </p:nvSpPr>
          <p:spPr bwMode="auto">
            <a:xfrm>
              <a:off x="713416" y="3076279"/>
              <a:ext cx="1178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dirty="0" smtClean="0"/>
                <a:t>Utilisation</a:t>
              </a:r>
              <a:endParaRPr lang="en-GB" sz="1600" b="1" dirty="0"/>
            </a:p>
          </p:txBody>
        </p:sp>
        <p:sp>
          <p:nvSpPr>
            <p:cNvPr id="57" name="Rectangle 56"/>
            <p:cNvSpPr/>
            <p:nvPr/>
          </p:nvSpPr>
          <p:spPr>
            <a:xfrm>
              <a:off x="676940" y="3069266"/>
              <a:ext cx="2158410" cy="3260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011116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03194"/>
                                        </p:tgtEl>
                                        <p:attrNameLst>
                                          <p:attrName>style.visibility</p:attrName>
                                        </p:attrNameLst>
                                      </p:cBhvr>
                                      <p:to>
                                        <p:strVal val="visible"/>
                                      </p:to>
                                    </p:set>
                                    <p:animEffect transition="in" filter="wipe(left)">
                                      <p:cBhvr>
                                        <p:cTn id="12" dur="500"/>
                                        <p:tgtEl>
                                          <p:spTgt spid="9031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right)">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319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657225"/>
          </a:xfrm>
        </p:spPr>
        <p:txBody>
          <a:bodyPr>
            <a:normAutofit/>
          </a:bodyPr>
          <a:lstStyle/>
          <a:p>
            <a:r>
              <a:rPr lang="fr-FR" sz="3600" b="1" smtClean="0"/>
              <a:t>Bouteille d’eau (100 unités)</a:t>
            </a:r>
          </a:p>
        </p:txBody>
      </p:sp>
      <p:grpSp>
        <p:nvGrpSpPr>
          <p:cNvPr id="15" name="Group 3"/>
          <p:cNvGrpSpPr>
            <a:grpSpLocks/>
          </p:cNvGrpSpPr>
          <p:nvPr/>
        </p:nvGrpSpPr>
        <p:grpSpPr bwMode="auto">
          <a:xfrm>
            <a:off x="127000" y="5724525"/>
            <a:ext cx="7372350" cy="741363"/>
            <a:chOff x="80" y="3606"/>
            <a:chExt cx="4644" cy="467"/>
          </a:xfrm>
        </p:grpSpPr>
        <p:grpSp>
          <p:nvGrpSpPr>
            <p:cNvPr id="21588" name="Group 4"/>
            <p:cNvGrpSpPr>
              <a:grpSpLocks/>
            </p:cNvGrpSpPr>
            <p:nvPr/>
          </p:nvGrpSpPr>
          <p:grpSpPr bwMode="auto">
            <a:xfrm>
              <a:off x="100" y="3816"/>
              <a:ext cx="4381" cy="248"/>
              <a:chOff x="132" y="3816"/>
              <a:chExt cx="4381" cy="248"/>
            </a:xfrm>
          </p:grpSpPr>
          <p:sp>
            <p:nvSpPr>
              <p:cNvPr id="907329" name="AutoShape 65"/>
              <p:cNvSpPr>
                <a:spLocks noChangeArrowheads="1"/>
              </p:cNvSpPr>
              <p:nvPr/>
            </p:nvSpPr>
            <p:spPr bwMode="auto">
              <a:xfrm>
                <a:off x="132" y="3816"/>
                <a:ext cx="1182"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7330" name="AutoShape 66"/>
              <p:cNvSpPr>
                <a:spLocks noChangeArrowheads="1"/>
              </p:cNvSpPr>
              <p:nvPr/>
            </p:nvSpPr>
            <p:spPr bwMode="auto">
              <a:xfrm>
                <a:off x="1466" y="3816"/>
                <a:ext cx="1032"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7334" name="AutoShape 70"/>
              <p:cNvSpPr>
                <a:spLocks noChangeArrowheads="1"/>
              </p:cNvSpPr>
              <p:nvPr/>
            </p:nvSpPr>
            <p:spPr bwMode="auto">
              <a:xfrm>
                <a:off x="2630" y="3826"/>
                <a:ext cx="750"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7338" name="AutoShape 74"/>
              <p:cNvSpPr>
                <a:spLocks noChangeArrowheads="1"/>
              </p:cNvSpPr>
              <p:nvPr/>
            </p:nvSpPr>
            <p:spPr bwMode="auto">
              <a:xfrm>
                <a:off x="3467" y="3818"/>
                <a:ext cx="1046"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21599" name="Group 9"/>
              <p:cNvGrpSpPr>
                <a:grpSpLocks/>
              </p:cNvGrpSpPr>
              <p:nvPr/>
            </p:nvGrpSpPr>
            <p:grpSpPr bwMode="auto">
              <a:xfrm>
                <a:off x="2273" y="3846"/>
                <a:ext cx="193" cy="198"/>
                <a:chOff x="2291" y="2703"/>
                <a:chExt cx="209" cy="294"/>
              </a:xfrm>
            </p:grpSpPr>
            <p:sp>
              <p:nvSpPr>
                <p:cNvPr id="21600"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601" name="AutoShape 11"/>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grpSp>
          <p:nvGrpSpPr>
            <p:cNvPr id="21589" name="Group 12"/>
            <p:cNvGrpSpPr>
              <a:grpSpLocks/>
            </p:cNvGrpSpPr>
            <p:nvPr/>
          </p:nvGrpSpPr>
          <p:grpSpPr bwMode="auto">
            <a:xfrm>
              <a:off x="80" y="3827"/>
              <a:ext cx="4644" cy="246"/>
              <a:chOff x="48" y="3827"/>
              <a:chExt cx="4644" cy="246"/>
            </a:xfrm>
          </p:grpSpPr>
          <p:sp>
            <p:nvSpPr>
              <p:cNvPr id="21591" name="Text Box 71"/>
              <p:cNvSpPr txBox="1">
                <a:spLocks noChangeArrowheads="1"/>
              </p:cNvSpPr>
              <p:nvPr/>
            </p:nvSpPr>
            <p:spPr bwMode="auto">
              <a:xfrm>
                <a:off x="48" y="3836"/>
                <a:ext cx="121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i="1" dirty="0" err="1" smtClean="0">
                    <a:solidFill>
                      <a:srgbClr val="CC0000"/>
                    </a:solidFill>
                  </a:rPr>
                  <a:t>Fossile</a:t>
                </a:r>
                <a:r>
                  <a:rPr lang="en-GB" i="1" dirty="0" smtClean="0">
                    <a:solidFill>
                      <a:srgbClr val="CC0000"/>
                    </a:solidFill>
                  </a:rPr>
                  <a:t> -&gt; Elec.</a:t>
                </a:r>
                <a:endParaRPr lang="en-GB" i="1" dirty="0">
                  <a:solidFill>
                    <a:srgbClr val="CC0000"/>
                  </a:solidFill>
                </a:endParaRPr>
              </a:p>
            </p:txBody>
          </p:sp>
          <p:sp>
            <p:nvSpPr>
              <p:cNvPr id="21592" name="Text Box 72"/>
              <p:cNvSpPr txBox="1">
                <a:spLocks noChangeArrowheads="1"/>
              </p:cNvSpPr>
              <p:nvPr/>
            </p:nvSpPr>
            <p:spPr bwMode="auto">
              <a:xfrm>
                <a:off x="1456" y="3827"/>
                <a:ext cx="73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i="1" dirty="0">
                    <a:solidFill>
                      <a:srgbClr val="CC0000"/>
                    </a:solidFill>
                  </a:rPr>
                  <a:t>0.12 kW</a:t>
                </a:r>
              </a:p>
            </p:txBody>
          </p:sp>
          <p:sp>
            <p:nvSpPr>
              <p:cNvPr id="21593" name="Text Box 73"/>
              <p:cNvSpPr txBox="1">
                <a:spLocks noChangeArrowheads="1"/>
              </p:cNvSpPr>
              <p:nvPr/>
            </p:nvSpPr>
            <p:spPr bwMode="auto">
              <a:xfrm>
                <a:off x="2612" y="3842"/>
                <a:ext cx="6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i="1" dirty="0">
                    <a:solidFill>
                      <a:srgbClr val="CC0000"/>
                    </a:solidFill>
                  </a:rPr>
                  <a:t> 2  </a:t>
                </a:r>
                <a:r>
                  <a:rPr lang="en-GB" i="1" dirty="0" err="1" smtClean="0">
                    <a:solidFill>
                      <a:srgbClr val="CC0000"/>
                    </a:solidFill>
                  </a:rPr>
                  <a:t>jours</a:t>
                </a:r>
                <a:endParaRPr lang="en-GB" i="1" dirty="0">
                  <a:solidFill>
                    <a:srgbClr val="CC0000"/>
                  </a:solidFill>
                </a:endParaRPr>
              </a:p>
            </p:txBody>
          </p:sp>
          <p:sp>
            <p:nvSpPr>
              <p:cNvPr id="21594" name="Text Box 75"/>
              <p:cNvSpPr txBox="1">
                <a:spLocks noChangeArrowheads="1"/>
              </p:cNvSpPr>
              <p:nvPr/>
            </p:nvSpPr>
            <p:spPr bwMode="auto">
              <a:xfrm>
                <a:off x="3468" y="3842"/>
                <a:ext cx="122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dirty="0">
                    <a:solidFill>
                      <a:srgbClr val="CC0000"/>
                    </a:solidFill>
                  </a:rPr>
                  <a:t>  </a:t>
                </a:r>
                <a:r>
                  <a:rPr lang="en-GB" i="1" dirty="0">
                    <a:solidFill>
                      <a:srgbClr val="CC0000"/>
                    </a:solidFill>
                  </a:rPr>
                  <a:t>24 </a:t>
                </a:r>
                <a:r>
                  <a:rPr lang="en-GB" i="1" dirty="0" smtClean="0">
                    <a:solidFill>
                      <a:srgbClr val="CC0000"/>
                    </a:solidFill>
                  </a:rPr>
                  <a:t>h/jour</a:t>
                </a:r>
                <a:endParaRPr lang="en-GB" i="1" dirty="0">
                  <a:solidFill>
                    <a:srgbClr val="CC0000"/>
                  </a:solidFill>
                </a:endParaRPr>
              </a:p>
            </p:txBody>
          </p:sp>
        </p:grpSp>
        <p:sp>
          <p:nvSpPr>
            <p:cNvPr id="21590" name="Text Box 76"/>
            <p:cNvSpPr txBox="1">
              <a:spLocks noChangeArrowheads="1"/>
            </p:cNvSpPr>
            <p:nvPr/>
          </p:nvSpPr>
          <p:spPr bwMode="auto">
            <a:xfrm>
              <a:off x="108" y="3606"/>
              <a:ext cx="122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a:t>Use - refrigeration</a:t>
              </a:r>
            </a:p>
          </p:txBody>
        </p:sp>
      </p:grpSp>
      <p:sp>
        <p:nvSpPr>
          <p:cNvPr id="21508" name="Text Box 78"/>
          <p:cNvSpPr txBox="1">
            <a:spLocks noChangeArrowheads="1"/>
          </p:cNvSpPr>
          <p:nvPr/>
        </p:nvSpPr>
        <p:spPr bwMode="auto">
          <a:xfrm>
            <a:off x="3177974" y="820967"/>
            <a:ext cx="3146054"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CC0000"/>
              </a:buClr>
              <a:buFont typeface="Wingdings" pitchFamily="2" charset="2"/>
              <a:buChar char="§"/>
            </a:pPr>
            <a:r>
              <a:rPr lang="en-GB" dirty="0"/>
              <a:t>  </a:t>
            </a:r>
            <a:r>
              <a:rPr lang="en-GB" dirty="0" err="1" smtClean="0"/>
              <a:t>Bouteille</a:t>
            </a:r>
            <a:r>
              <a:rPr lang="en-GB" dirty="0" smtClean="0"/>
              <a:t> de 1 </a:t>
            </a:r>
            <a:r>
              <a:rPr lang="en-GB" dirty="0"/>
              <a:t>litre </a:t>
            </a:r>
            <a:r>
              <a:rPr lang="en-GB" dirty="0" smtClean="0"/>
              <a:t>en PET </a:t>
            </a:r>
          </a:p>
          <a:p>
            <a:pPr>
              <a:spcBef>
                <a:spcPct val="20000"/>
              </a:spcBef>
              <a:spcAft>
                <a:spcPct val="20000"/>
              </a:spcAft>
              <a:buClr>
                <a:srgbClr val="CC0000"/>
              </a:buClr>
              <a:buFont typeface="Wingdings" pitchFamily="2" charset="2"/>
              <a:buChar char="§"/>
            </a:pPr>
            <a:r>
              <a:rPr lang="en-GB" dirty="0" smtClean="0"/>
              <a:t>  </a:t>
            </a:r>
            <a:r>
              <a:rPr lang="en-GB" dirty="0" err="1" smtClean="0"/>
              <a:t>Bouchon</a:t>
            </a:r>
            <a:r>
              <a:rPr lang="en-GB" dirty="0" smtClean="0"/>
              <a:t> en PP</a:t>
            </a:r>
            <a:endParaRPr lang="en-GB" dirty="0"/>
          </a:p>
        </p:txBody>
      </p:sp>
      <p:sp>
        <p:nvSpPr>
          <p:cNvPr id="907343" name="Text Box 79"/>
          <p:cNvSpPr txBox="1">
            <a:spLocks noChangeArrowheads="1"/>
          </p:cNvSpPr>
          <p:nvPr/>
        </p:nvSpPr>
        <p:spPr bwMode="auto">
          <a:xfrm>
            <a:off x="3177975" y="1572040"/>
            <a:ext cx="26972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CC0000"/>
              </a:buClr>
              <a:buFont typeface="Wingdings" pitchFamily="2" charset="2"/>
              <a:buChar char="§"/>
            </a:pPr>
            <a:r>
              <a:rPr lang="en-GB" dirty="0"/>
              <a:t>  </a:t>
            </a:r>
            <a:r>
              <a:rPr lang="en-GB" dirty="0" err="1" smtClean="0"/>
              <a:t>Moulage</a:t>
            </a:r>
            <a:r>
              <a:rPr lang="en-GB" dirty="0" smtClean="0"/>
              <a:t> par </a:t>
            </a:r>
            <a:r>
              <a:rPr lang="en-GB" dirty="0" err="1" smtClean="0"/>
              <a:t>soufflage</a:t>
            </a:r>
            <a:endParaRPr lang="en-GB" dirty="0"/>
          </a:p>
        </p:txBody>
      </p:sp>
      <p:sp>
        <p:nvSpPr>
          <p:cNvPr id="907344" name="Text Box 80"/>
          <p:cNvSpPr txBox="1">
            <a:spLocks noChangeArrowheads="1"/>
          </p:cNvSpPr>
          <p:nvPr/>
        </p:nvSpPr>
        <p:spPr bwMode="auto">
          <a:xfrm>
            <a:off x="3177975" y="1940340"/>
            <a:ext cx="5561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CC0000"/>
              </a:buClr>
              <a:buFont typeface="Wingdings" pitchFamily="2" charset="2"/>
              <a:buChar char="§"/>
            </a:pPr>
            <a:r>
              <a:rPr lang="en-GB" dirty="0"/>
              <a:t> </a:t>
            </a:r>
            <a:r>
              <a:rPr lang="en-GB" dirty="0" smtClean="0"/>
              <a:t> </a:t>
            </a:r>
            <a:r>
              <a:rPr lang="fr-FR" dirty="0" smtClean="0"/>
              <a:t>Remplie en France, transporté par camion 550 km</a:t>
            </a:r>
            <a:endParaRPr lang="en-GB" dirty="0"/>
          </a:p>
        </p:txBody>
      </p:sp>
      <p:sp>
        <p:nvSpPr>
          <p:cNvPr id="907345" name="Text Box 81"/>
          <p:cNvSpPr txBox="1">
            <a:spLocks noChangeArrowheads="1"/>
          </p:cNvSpPr>
          <p:nvPr/>
        </p:nvSpPr>
        <p:spPr bwMode="auto">
          <a:xfrm>
            <a:off x="3177975" y="2334040"/>
            <a:ext cx="3829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CC0000"/>
              </a:buClr>
              <a:buFont typeface="Wingdings" pitchFamily="2" charset="2"/>
              <a:buChar char="§"/>
            </a:pPr>
            <a:r>
              <a:rPr lang="en-GB" dirty="0"/>
              <a:t>  </a:t>
            </a:r>
            <a:r>
              <a:rPr lang="en-GB" dirty="0" err="1" smtClean="0"/>
              <a:t>Refrigéré</a:t>
            </a:r>
            <a:r>
              <a:rPr lang="en-GB" dirty="0" smtClean="0"/>
              <a:t> 2 </a:t>
            </a:r>
            <a:r>
              <a:rPr lang="en-GB" dirty="0" err="1" smtClean="0"/>
              <a:t>jours</a:t>
            </a:r>
            <a:r>
              <a:rPr lang="en-GB" dirty="0" smtClean="0"/>
              <a:t> </a:t>
            </a:r>
            <a:r>
              <a:rPr lang="en-GB" dirty="0" err="1" smtClean="0"/>
              <a:t>avant</a:t>
            </a:r>
            <a:r>
              <a:rPr lang="en-GB" dirty="0" smtClean="0"/>
              <a:t> d’être </a:t>
            </a:r>
            <a:r>
              <a:rPr lang="en-GB" dirty="0" err="1" smtClean="0"/>
              <a:t>bu</a:t>
            </a:r>
            <a:endParaRPr lang="en-GB" dirty="0"/>
          </a:p>
        </p:txBody>
      </p:sp>
      <p:grpSp>
        <p:nvGrpSpPr>
          <p:cNvPr id="19" name="Group 22"/>
          <p:cNvGrpSpPr>
            <a:grpSpLocks/>
          </p:cNvGrpSpPr>
          <p:nvPr/>
        </p:nvGrpSpPr>
        <p:grpSpPr bwMode="auto">
          <a:xfrm>
            <a:off x="0" y="2932113"/>
            <a:ext cx="9067800" cy="1738312"/>
            <a:chOff x="0" y="1927"/>
            <a:chExt cx="5712" cy="1095"/>
          </a:xfrm>
        </p:grpSpPr>
        <p:grpSp>
          <p:nvGrpSpPr>
            <p:cNvPr id="21528" name="Group 23"/>
            <p:cNvGrpSpPr>
              <a:grpSpLocks/>
            </p:cNvGrpSpPr>
            <p:nvPr/>
          </p:nvGrpSpPr>
          <p:grpSpPr bwMode="auto">
            <a:xfrm>
              <a:off x="0" y="1927"/>
              <a:ext cx="5705" cy="439"/>
              <a:chOff x="0" y="1927"/>
              <a:chExt cx="5705" cy="439"/>
            </a:xfrm>
          </p:grpSpPr>
          <p:sp>
            <p:nvSpPr>
              <p:cNvPr id="21569" name="Text Box 4"/>
              <p:cNvSpPr txBox="1">
                <a:spLocks noChangeArrowheads="1"/>
              </p:cNvSpPr>
              <p:nvPr/>
            </p:nvSpPr>
            <p:spPr bwMode="auto">
              <a:xfrm>
                <a:off x="0" y="1927"/>
                <a:ext cx="55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a:t> Number      Name                Material                      Process                 Mass (kg)      End of life</a:t>
                </a:r>
              </a:p>
            </p:txBody>
          </p:sp>
          <p:grpSp>
            <p:nvGrpSpPr>
              <p:cNvPr id="21570" name="Group 25"/>
              <p:cNvGrpSpPr>
                <a:grpSpLocks/>
              </p:cNvGrpSpPr>
              <p:nvPr/>
            </p:nvGrpSpPr>
            <p:grpSpPr bwMode="auto">
              <a:xfrm>
                <a:off x="88" y="2125"/>
                <a:ext cx="5617" cy="241"/>
                <a:chOff x="64" y="2437"/>
                <a:chExt cx="5617" cy="241"/>
              </a:xfrm>
            </p:grpSpPr>
            <p:grpSp>
              <p:nvGrpSpPr>
                <p:cNvPr id="21571" name="Group 26"/>
                <p:cNvGrpSpPr>
                  <a:grpSpLocks/>
                </p:cNvGrpSpPr>
                <p:nvPr/>
              </p:nvGrpSpPr>
              <p:grpSpPr bwMode="auto">
                <a:xfrm>
                  <a:off x="64" y="2437"/>
                  <a:ext cx="5617" cy="241"/>
                  <a:chOff x="40" y="2437"/>
                  <a:chExt cx="5617" cy="241"/>
                </a:xfrm>
              </p:grpSpPr>
              <p:sp>
                <p:nvSpPr>
                  <p:cNvPr id="2" name="AutoShape 33"/>
                  <p:cNvSpPr>
                    <a:spLocks noChangeArrowheads="1"/>
                  </p:cNvSpPr>
                  <p:nvPr/>
                </p:nvSpPr>
                <p:spPr bwMode="auto">
                  <a:xfrm>
                    <a:off x="451" y="2442"/>
                    <a:ext cx="873"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3" name="AutoShape 35"/>
                  <p:cNvSpPr>
                    <a:spLocks noChangeArrowheads="1"/>
                  </p:cNvSpPr>
                  <p:nvPr/>
                </p:nvSpPr>
                <p:spPr bwMode="auto">
                  <a:xfrm>
                    <a:off x="1439" y="2440"/>
                    <a:ext cx="115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4" name="AutoShape 40"/>
                  <p:cNvSpPr>
                    <a:spLocks noChangeArrowheads="1"/>
                  </p:cNvSpPr>
                  <p:nvPr/>
                </p:nvSpPr>
                <p:spPr bwMode="auto">
                  <a:xfrm>
                    <a:off x="2727" y="2437"/>
                    <a:ext cx="1159"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5" name="AutoShape 44"/>
                  <p:cNvSpPr>
                    <a:spLocks noChangeArrowheads="1"/>
                  </p:cNvSpPr>
                  <p:nvPr/>
                </p:nvSpPr>
                <p:spPr bwMode="auto">
                  <a:xfrm>
                    <a:off x="4008" y="2437"/>
                    <a:ext cx="605"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 name="AutoShape 88"/>
                  <p:cNvSpPr>
                    <a:spLocks noChangeArrowheads="1"/>
                  </p:cNvSpPr>
                  <p:nvPr/>
                </p:nvSpPr>
                <p:spPr bwMode="auto">
                  <a:xfrm>
                    <a:off x="4709" y="2438"/>
                    <a:ext cx="94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7" name="AutoShape 44"/>
                  <p:cNvSpPr>
                    <a:spLocks noChangeArrowheads="1"/>
                  </p:cNvSpPr>
                  <p:nvPr/>
                </p:nvSpPr>
                <p:spPr bwMode="auto">
                  <a:xfrm>
                    <a:off x="40" y="2437"/>
                    <a:ext cx="341"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grpSp>
              <p:nvGrpSpPr>
                <p:cNvPr id="21572" name="Group 33"/>
                <p:cNvGrpSpPr>
                  <a:grpSpLocks/>
                </p:cNvGrpSpPr>
                <p:nvPr/>
              </p:nvGrpSpPr>
              <p:grpSpPr bwMode="auto">
                <a:xfrm>
                  <a:off x="2370" y="2448"/>
                  <a:ext cx="3264" cy="212"/>
                  <a:chOff x="2370" y="2448"/>
                  <a:chExt cx="3264" cy="212"/>
                </a:xfrm>
              </p:grpSpPr>
              <p:grpSp>
                <p:nvGrpSpPr>
                  <p:cNvPr id="21573" name="Group 34"/>
                  <p:cNvGrpSpPr>
                    <a:grpSpLocks/>
                  </p:cNvGrpSpPr>
                  <p:nvPr/>
                </p:nvGrpSpPr>
                <p:grpSpPr bwMode="auto">
                  <a:xfrm>
                    <a:off x="2370" y="2462"/>
                    <a:ext cx="193" cy="198"/>
                    <a:chOff x="2291" y="2703"/>
                    <a:chExt cx="209" cy="294"/>
                  </a:xfrm>
                </p:grpSpPr>
                <p:sp>
                  <p:nvSpPr>
                    <p:cNvPr id="21580"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581" name="AutoShape 36"/>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1574" name="Group 37"/>
                  <p:cNvGrpSpPr>
                    <a:grpSpLocks/>
                  </p:cNvGrpSpPr>
                  <p:nvPr/>
                </p:nvGrpSpPr>
                <p:grpSpPr bwMode="auto">
                  <a:xfrm>
                    <a:off x="3648" y="2448"/>
                    <a:ext cx="193" cy="198"/>
                    <a:chOff x="2291" y="2701"/>
                    <a:chExt cx="209" cy="294"/>
                  </a:xfrm>
                </p:grpSpPr>
                <p:sp>
                  <p:nvSpPr>
                    <p:cNvPr id="21578" name="AutoShape 37"/>
                    <p:cNvSpPr>
                      <a:spLocks noChangeArrowheads="1"/>
                    </p:cNvSpPr>
                    <p:nvPr/>
                  </p:nvSpPr>
                  <p:spPr bwMode="auto">
                    <a:xfrm>
                      <a:off x="2291" y="2701"/>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579" name="AutoShape 39"/>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1575" name="Group 40"/>
                  <p:cNvGrpSpPr>
                    <a:grpSpLocks/>
                  </p:cNvGrpSpPr>
                  <p:nvPr/>
                </p:nvGrpSpPr>
                <p:grpSpPr bwMode="auto">
                  <a:xfrm>
                    <a:off x="5440" y="2450"/>
                    <a:ext cx="194" cy="198"/>
                    <a:chOff x="2291" y="2703"/>
                    <a:chExt cx="209" cy="293"/>
                  </a:xfrm>
                </p:grpSpPr>
                <p:sp>
                  <p:nvSpPr>
                    <p:cNvPr id="21576" name="AutoShape 37"/>
                    <p:cNvSpPr>
                      <a:spLocks noChangeArrowheads="1"/>
                    </p:cNvSpPr>
                    <p:nvPr/>
                  </p:nvSpPr>
                  <p:spPr bwMode="auto">
                    <a:xfrm>
                      <a:off x="2291" y="2703"/>
                      <a:ext cx="209" cy="29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577" name="AutoShape 42"/>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grpSp>
        </p:grpSp>
        <p:grpSp>
          <p:nvGrpSpPr>
            <p:cNvPr id="21529" name="Group 43"/>
            <p:cNvGrpSpPr>
              <a:grpSpLocks/>
            </p:cNvGrpSpPr>
            <p:nvPr/>
          </p:nvGrpSpPr>
          <p:grpSpPr bwMode="auto">
            <a:xfrm>
              <a:off x="72" y="2127"/>
              <a:ext cx="5640" cy="895"/>
              <a:chOff x="72" y="1943"/>
              <a:chExt cx="5640" cy="895"/>
            </a:xfrm>
          </p:grpSpPr>
          <p:grpSp>
            <p:nvGrpSpPr>
              <p:cNvPr id="21530" name="Group 44"/>
              <p:cNvGrpSpPr>
                <a:grpSpLocks/>
              </p:cNvGrpSpPr>
              <p:nvPr/>
            </p:nvGrpSpPr>
            <p:grpSpPr bwMode="auto">
              <a:xfrm>
                <a:off x="88" y="2261"/>
                <a:ext cx="5617" cy="241"/>
                <a:chOff x="64" y="2437"/>
                <a:chExt cx="5617" cy="241"/>
              </a:xfrm>
            </p:grpSpPr>
            <p:grpSp>
              <p:nvGrpSpPr>
                <p:cNvPr id="21552" name="Group 45"/>
                <p:cNvGrpSpPr>
                  <a:grpSpLocks/>
                </p:cNvGrpSpPr>
                <p:nvPr/>
              </p:nvGrpSpPr>
              <p:grpSpPr bwMode="auto">
                <a:xfrm>
                  <a:off x="64" y="2437"/>
                  <a:ext cx="5617" cy="241"/>
                  <a:chOff x="40" y="2437"/>
                  <a:chExt cx="5617" cy="241"/>
                </a:xfrm>
              </p:grpSpPr>
              <p:sp>
                <p:nvSpPr>
                  <p:cNvPr id="8" name="AutoShape 33"/>
                  <p:cNvSpPr>
                    <a:spLocks noChangeArrowheads="1"/>
                  </p:cNvSpPr>
                  <p:nvPr/>
                </p:nvSpPr>
                <p:spPr bwMode="auto">
                  <a:xfrm>
                    <a:off x="451" y="2442"/>
                    <a:ext cx="873"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 name="AutoShape 35"/>
                  <p:cNvSpPr>
                    <a:spLocks noChangeArrowheads="1"/>
                  </p:cNvSpPr>
                  <p:nvPr/>
                </p:nvSpPr>
                <p:spPr bwMode="auto">
                  <a:xfrm>
                    <a:off x="1439" y="2440"/>
                    <a:ext cx="115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0" name="AutoShape 40"/>
                  <p:cNvSpPr>
                    <a:spLocks noChangeArrowheads="1"/>
                  </p:cNvSpPr>
                  <p:nvPr/>
                </p:nvSpPr>
                <p:spPr bwMode="auto">
                  <a:xfrm>
                    <a:off x="2727" y="2437"/>
                    <a:ext cx="1159"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1" name="AutoShape 44"/>
                  <p:cNvSpPr>
                    <a:spLocks noChangeArrowheads="1"/>
                  </p:cNvSpPr>
                  <p:nvPr/>
                </p:nvSpPr>
                <p:spPr bwMode="auto">
                  <a:xfrm>
                    <a:off x="4008" y="2437"/>
                    <a:ext cx="605"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2" name="AutoShape 88"/>
                  <p:cNvSpPr>
                    <a:spLocks noChangeArrowheads="1"/>
                  </p:cNvSpPr>
                  <p:nvPr/>
                </p:nvSpPr>
                <p:spPr bwMode="auto">
                  <a:xfrm>
                    <a:off x="4709" y="2438"/>
                    <a:ext cx="94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3" name="AutoShape 44"/>
                  <p:cNvSpPr>
                    <a:spLocks noChangeArrowheads="1"/>
                  </p:cNvSpPr>
                  <p:nvPr/>
                </p:nvSpPr>
                <p:spPr bwMode="auto">
                  <a:xfrm>
                    <a:off x="40" y="2437"/>
                    <a:ext cx="341"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grpSp>
              <p:nvGrpSpPr>
                <p:cNvPr id="21553" name="Group 52"/>
                <p:cNvGrpSpPr>
                  <a:grpSpLocks/>
                </p:cNvGrpSpPr>
                <p:nvPr/>
              </p:nvGrpSpPr>
              <p:grpSpPr bwMode="auto">
                <a:xfrm>
                  <a:off x="2370" y="2448"/>
                  <a:ext cx="3264" cy="212"/>
                  <a:chOff x="2370" y="2448"/>
                  <a:chExt cx="3264" cy="212"/>
                </a:xfrm>
              </p:grpSpPr>
              <p:grpSp>
                <p:nvGrpSpPr>
                  <p:cNvPr id="21554" name="Group 53"/>
                  <p:cNvGrpSpPr>
                    <a:grpSpLocks/>
                  </p:cNvGrpSpPr>
                  <p:nvPr/>
                </p:nvGrpSpPr>
                <p:grpSpPr bwMode="auto">
                  <a:xfrm>
                    <a:off x="2370" y="2462"/>
                    <a:ext cx="193" cy="198"/>
                    <a:chOff x="2291" y="2703"/>
                    <a:chExt cx="209" cy="294"/>
                  </a:xfrm>
                </p:grpSpPr>
                <p:sp>
                  <p:nvSpPr>
                    <p:cNvPr id="21561"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562" name="AutoShape 55"/>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1555" name="Group 56"/>
                  <p:cNvGrpSpPr>
                    <a:grpSpLocks/>
                  </p:cNvGrpSpPr>
                  <p:nvPr/>
                </p:nvGrpSpPr>
                <p:grpSpPr bwMode="auto">
                  <a:xfrm>
                    <a:off x="3648" y="2448"/>
                    <a:ext cx="193" cy="198"/>
                    <a:chOff x="2291" y="2701"/>
                    <a:chExt cx="209" cy="294"/>
                  </a:xfrm>
                </p:grpSpPr>
                <p:sp>
                  <p:nvSpPr>
                    <p:cNvPr id="21559" name="AutoShape 37"/>
                    <p:cNvSpPr>
                      <a:spLocks noChangeArrowheads="1"/>
                    </p:cNvSpPr>
                    <p:nvPr/>
                  </p:nvSpPr>
                  <p:spPr bwMode="auto">
                    <a:xfrm>
                      <a:off x="2291" y="2701"/>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560" name="AutoShape 58"/>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1556" name="Group 59"/>
                  <p:cNvGrpSpPr>
                    <a:grpSpLocks/>
                  </p:cNvGrpSpPr>
                  <p:nvPr/>
                </p:nvGrpSpPr>
                <p:grpSpPr bwMode="auto">
                  <a:xfrm>
                    <a:off x="5440" y="2450"/>
                    <a:ext cx="194" cy="198"/>
                    <a:chOff x="2291" y="2703"/>
                    <a:chExt cx="209" cy="293"/>
                  </a:xfrm>
                </p:grpSpPr>
                <p:sp>
                  <p:nvSpPr>
                    <p:cNvPr id="21557" name="AutoShape 37"/>
                    <p:cNvSpPr>
                      <a:spLocks noChangeArrowheads="1"/>
                    </p:cNvSpPr>
                    <p:nvPr/>
                  </p:nvSpPr>
                  <p:spPr bwMode="auto">
                    <a:xfrm>
                      <a:off x="2291" y="2703"/>
                      <a:ext cx="209" cy="29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558" name="AutoShape 61"/>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grpSp>
          <p:sp>
            <p:nvSpPr>
              <p:cNvPr id="21531" name="Text Box 62"/>
              <p:cNvSpPr txBox="1">
                <a:spLocks noChangeArrowheads="1"/>
              </p:cNvSpPr>
              <p:nvPr/>
            </p:nvSpPr>
            <p:spPr bwMode="auto">
              <a:xfrm>
                <a:off x="72" y="1943"/>
                <a:ext cx="542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i="1" dirty="0">
                    <a:solidFill>
                      <a:srgbClr val="CC0000"/>
                    </a:solidFill>
                  </a:rPr>
                  <a:t>100       </a:t>
                </a:r>
                <a:r>
                  <a:rPr lang="en-GB" i="1" dirty="0" err="1" smtClean="0">
                    <a:solidFill>
                      <a:srgbClr val="CC0000"/>
                    </a:solidFill>
                  </a:rPr>
                  <a:t>Bouteille</a:t>
                </a:r>
                <a:r>
                  <a:rPr lang="en-GB" i="1" dirty="0" smtClean="0">
                    <a:solidFill>
                      <a:srgbClr val="CC0000"/>
                    </a:solidFill>
                  </a:rPr>
                  <a:t>              </a:t>
                </a:r>
                <a:r>
                  <a:rPr lang="en-GB" i="1" dirty="0">
                    <a:solidFill>
                      <a:srgbClr val="CC0000"/>
                    </a:solidFill>
                  </a:rPr>
                  <a:t>PET                       </a:t>
                </a:r>
                <a:r>
                  <a:rPr lang="en-GB" i="1" dirty="0" err="1" smtClean="0">
                    <a:solidFill>
                      <a:srgbClr val="CC0000"/>
                    </a:solidFill>
                  </a:rPr>
                  <a:t>Moulage</a:t>
                </a:r>
                <a:r>
                  <a:rPr lang="en-GB" i="1" dirty="0" smtClean="0">
                    <a:solidFill>
                      <a:srgbClr val="CC0000"/>
                    </a:solidFill>
                  </a:rPr>
                  <a:t>                </a:t>
                </a:r>
                <a:r>
                  <a:rPr lang="en-GB" i="1" dirty="0">
                    <a:solidFill>
                      <a:srgbClr val="CC0000"/>
                    </a:solidFill>
                  </a:rPr>
                  <a:t>0.04          Recycle</a:t>
                </a:r>
              </a:p>
            </p:txBody>
          </p:sp>
          <p:grpSp>
            <p:nvGrpSpPr>
              <p:cNvPr id="21532" name="Group 63"/>
              <p:cNvGrpSpPr>
                <a:grpSpLocks/>
              </p:cNvGrpSpPr>
              <p:nvPr/>
            </p:nvGrpSpPr>
            <p:grpSpPr bwMode="auto">
              <a:xfrm>
                <a:off x="95" y="2597"/>
                <a:ext cx="5617" cy="241"/>
                <a:chOff x="64" y="2437"/>
                <a:chExt cx="5617" cy="241"/>
              </a:xfrm>
            </p:grpSpPr>
            <p:grpSp>
              <p:nvGrpSpPr>
                <p:cNvPr id="21535" name="Group 64"/>
                <p:cNvGrpSpPr>
                  <a:grpSpLocks/>
                </p:cNvGrpSpPr>
                <p:nvPr/>
              </p:nvGrpSpPr>
              <p:grpSpPr bwMode="auto">
                <a:xfrm>
                  <a:off x="64" y="2437"/>
                  <a:ext cx="5617" cy="241"/>
                  <a:chOff x="40" y="2437"/>
                  <a:chExt cx="5617" cy="241"/>
                </a:xfrm>
              </p:grpSpPr>
              <p:sp>
                <p:nvSpPr>
                  <p:cNvPr id="61473" name="AutoShape 33"/>
                  <p:cNvSpPr>
                    <a:spLocks noChangeArrowheads="1"/>
                  </p:cNvSpPr>
                  <p:nvPr/>
                </p:nvSpPr>
                <p:spPr bwMode="auto">
                  <a:xfrm>
                    <a:off x="451" y="2442"/>
                    <a:ext cx="873"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475" name="AutoShape 35"/>
                  <p:cNvSpPr>
                    <a:spLocks noChangeArrowheads="1"/>
                  </p:cNvSpPr>
                  <p:nvPr/>
                </p:nvSpPr>
                <p:spPr bwMode="auto">
                  <a:xfrm>
                    <a:off x="1439" y="2440"/>
                    <a:ext cx="115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480" name="AutoShape 40"/>
                  <p:cNvSpPr>
                    <a:spLocks noChangeArrowheads="1"/>
                  </p:cNvSpPr>
                  <p:nvPr/>
                </p:nvSpPr>
                <p:spPr bwMode="auto">
                  <a:xfrm>
                    <a:off x="2727" y="2437"/>
                    <a:ext cx="1159"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484" name="AutoShape 44"/>
                  <p:cNvSpPr>
                    <a:spLocks noChangeArrowheads="1"/>
                  </p:cNvSpPr>
                  <p:nvPr/>
                </p:nvSpPr>
                <p:spPr bwMode="auto">
                  <a:xfrm>
                    <a:off x="4008" y="2437"/>
                    <a:ext cx="605"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528" name="AutoShape 88"/>
                  <p:cNvSpPr>
                    <a:spLocks noChangeArrowheads="1"/>
                  </p:cNvSpPr>
                  <p:nvPr/>
                </p:nvSpPr>
                <p:spPr bwMode="auto">
                  <a:xfrm>
                    <a:off x="4709" y="2438"/>
                    <a:ext cx="94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4" name="AutoShape 44"/>
                  <p:cNvSpPr>
                    <a:spLocks noChangeArrowheads="1"/>
                  </p:cNvSpPr>
                  <p:nvPr/>
                </p:nvSpPr>
                <p:spPr bwMode="auto">
                  <a:xfrm>
                    <a:off x="40" y="2437"/>
                    <a:ext cx="341"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grpSp>
              <p:nvGrpSpPr>
                <p:cNvPr id="21536" name="Group 71"/>
                <p:cNvGrpSpPr>
                  <a:grpSpLocks/>
                </p:cNvGrpSpPr>
                <p:nvPr/>
              </p:nvGrpSpPr>
              <p:grpSpPr bwMode="auto">
                <a:xfrm>
                  <a:off x="2370" y="2448"/>
                  <a:ext cx="3264" cy="212"/>
                  <a:chOff x="2370" y="2448"/>
                  <a:chExt cx="3264" cy="212"/>
                </a:xfrm>
              </p:grpSpPr>
              <p:grpSp>
                <p:nvGrpSpPr>
                  <p:cNvPr id="21537" name="Group 72"/>
                  <p:cNvGrpSpPr>
                    <a:grpSpLocks/>
                  </p:cNvGrpSpPr>
                  <p:nvPr/>
                </p:nvGrpSpPr>
                <p:grpSpPr bwMode="auto">
                  <a:xfrm>
                    <a:off x="2370" y="2462"/>
                    <a:ext cx="193" cy="198"/>
                    <a:chOff x="2291" y="2703"/>
                    <a:chExt cx="209" cy="294"/>
                  </a:xfrm>
                </p:grpSpPr>
                <p:sp>
                  <p:nvSpPr>
                    <p:cNvPr id="21544"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545" name="AutoShape 74"/>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1538" name="Group 75"/>
                  <p:cNvGrpSpPr>
                    <a:grpSpLocks/>
                  </p:cNvGrpSpPr>
                  <p:nvPr/>
                </p:nvGrpSpPr>
                <p:grpSpPr bwMode="auto">
                  <a:xfrm>
                    <a:off x="3648" y="2448"/>
                    <a:ext cx="193" cy="198"/>
                    <a:chOff x="2291" y="2701"/>
                    <a:chExt cx="209" cy="294"/>
                  </a:xfrm>
                </p:grpSpPr>
                <p:sp>
                  <p:nvSpPr>
                    <p:cNvPr id="21542" name="AutoShape 37"/>
                    <p:cNvSpPr>
                      <a:spLocks noChangeArrowheads="1"/>
                    </p:cNvSpPr>
                    <p:nvPr/>
                  </p:nvSpPr>
                  <p:spPr bwMode="auto">
                    <a:xfrm>
                      <a:off x="2291" y="2701"/>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543" name="AutoShape 77"/>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1539" name="Group 78"/>
                  <p:cNvGrpSpPr>
                    <a:grpSpLocks/>
                  </p:cNvGrpSpPr>
                  <p:nvPr/>
                </p:nvGrpSpPr>
                <p:grpSpPr bwMode="auto">
                  <a:xfrm>
                    <a:off x="5440" y="2450"/>
                    <a:ext cx="194" cy="198"/>
                    <a:chOff x="2291" y="2703"/>
                    <a:chExt cx="209" cy="293"/>
                  </a:xfrm>
                </p:grpSpPr>
                <p:sp>
                  <p:nvSpPr>
                    <p:cNvPr id="21540" name="AutoShape 37"/>
                    <p:cNvSpPr>
                      <a:spLocks noChangeArrowheads="1"/>
                    </p:cNvSpPr>
                    <p:nvPr/>
                  </p:nvSpPr>
                  <p:spPr bwMode="auto">
                    <a:xfrm>
                      <a:off x="2291" y="2703"/>
                      <a:ext cx="209" cy="29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541" name="AutoShape 80"/>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grpSp>
          <p:sp>
            <p:nvSpPr>
              <p:cNvPr id="21533" name="Text Box 81"/>
              <p:cNvSpPr txBox="1">
                <a:spLocks noChangeArrowheads="1"/>
              </p:cNvSpPr>
              <p:nvPr/>
            </p:nvSpPr>
            <p:spPr bwMode="auto">
              <a:xfrm>
                <a:off x="72" y="2271"/>
                <a:ext cx="54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i="1" dirty="0">
                    <a:solidFill>
                      <a:srgbClr val="CC0000"/>
                    </a:solidFill>
                  </a:rPr>
                  <a:t>100      </a:t>
                </a:r>
                <a:r>
                  <a:rPr lang="en-GB" i="1" dirty="0" smtClean="0">
                    <a:solidFill>
                      <a:srgbClr val="CC0000"/>
                    </a:solidFill>
                  </a:rPr>
                  <a:t>Capsule              </a:t>
                </a:r>
                <a:r>
                  <a:rPr lang="en-GB" i="1" dirty="0" err="1">
                    <a:solidFill>
                      <a:srgbClr val="CC0000"/>
                    </a:solidFill>
                  </a:rPr>
                  <a:t>Polyprop</a:t>
                </a:r>
                <a:r>
                  <a:rPr lang="en-GB" i="1" dirty="0">
                    <a:solidFill>
                      <a:srgbClr val="CC0000"/>
                    </a:solidFill>
                  </a:rPr>
                  <a:t> </a:t>
                </a:r>
                <a:r>
                  <a:rPr lang="en-GB" i="1" dirty="0" smtClean="0">
                    <a:solidFill>
                      <a:srgbClr val="CC0000"/>
                    </a:solidFill>
                  </a:rPr>
                  <a:t>	             </a:t>
                </a:r>
                <a:r>
                  <a:rPr lang="en-GB" i="1" dirty="0" err="1" smtClean="0">
                    <a:solidFill>
                      <a:srgbClr val="CC0000"/>
                    </a:solidFill>
                  </a:rPr>
                  <a:t>Moulage</a:t>
                </a:r>
                <a:r>
                  <a:rPr lang="en-GB" i="1" dirty="0" smtClean="0">
                    <a:solidFill>
                      <a:srgbClr val="CC0000"/>
                    </a:solidFill>
                  </a:rPr>
                  <a:t>                0.001        </a:t>
                </a:r>
                <a:r>
                  <a:rPr lang="en-GB" i="1" dirty="0">
                    <a:solidFill>
                      <a:srgbClr val="CC0000"/>
                    </a:solidFill>
                  </a:rPr>
                  <a:t>Recycle</a:t>
                </a:r>
              </a:p>
            </p:txBody>
          </p:sp>
          <p:sp>
            <p:nvSpPr>
              <p:cNvPr id="21534" name="Text Box 82"/>
              <p:cNvSpPr txBox="1">
                <a:spLocks noChangeArrowheads="1"/>
              </p:cNvSpPr>
              <p:nvPr/>
            </p:nvSpPr>
            <p:spPr bwMode="auto">
              <a:xfrm>
                <a:off x="80" y="2591"/>
                <a:ext cx="433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i="1" dirty="0">
                    <a:solidFill>
                      <a:srgbClr val="CC0000"/>
                    </a:solidFill>
                  </a:rPr>
                  <a:t>100         </a:t>
                </a:r>
                <a:r>
                  <a:rPr lang="en-GB" i="1" dirty="0" smtClean="0">
                    <a:solidFill>
                      <a:srgbClr val="CC0000"/>
                    </a:solidFill>
                  </a:rPr>
                  <a:t>Eau                                                                               </a:t>
                </a:r>
                <a:r>
                  <a:rPr lang="en-GB" i="1" dirty="0">
                    <a:solidFill>
                      <a:srgbClr val="CC0000"/>
                    </a:solidFill>
                  </a:rPr>
                  <a:t>1.0</a:t>
                </a:r>
              </a:p>
            </p:txBody>
          </p:sp>
        </p:grpSp>
      </p:grpSp>
      <p:grpSp>
        <p:nvGrpSpPr>
          <p:cNvPr id="21515" name="Group 83"/>
          <p:cNvGrpSpPr>
            <a:grpSpLocks/>
          </p:cNvGrpSpPr>
          <p:nvPr/>
        </p:nvGrpSpPr>
        <p:grpSpPr bwMode="auto">
          <a:xfrm>
            <a:off x="176213" y="4797425"/>
            <a:ext cx="5735637" cy="750888"/>
            <a:chOff x="111" y="3022"/>
            <a:chExt cx="3613" cy="473"/>
          </a:xfrm>
        </p:grpSpPr>
        <p:grpSp>
          <p:nvGrpSpPr>
            <p:cNvPr id="16" name="Group 84"/>
            <p:cNvGrpSpPr>
              <a:grpSpLocks/>
            </p:cNvGrpSpPr>
            <p:nvPr/>
          </p:nvGrpSpPr>
          <p:grpSpPr bwMode="auto">
            <a:xfrm>
              <a:off x="111" y="3022"/>
              <a:ext cx="3594" cy="467"/>
              <a:chOff x="239" y="3126"/>
              <a:chExt cx="3594" cy="467"/>
            </a:xfrm>
          </p:grpSpPr>
          <p:sp>
            <p:nvSpPr>
              <p:cNvPr id="21520" name="Text Box 12"/>
              <p:cNvSpPr txBox="1">
                <a:spLocks noChangeArrowheads="1"/>
              </p:cNvSpPr>
              <p:nvPr/>
            </p:nvSpPr>
            <p:spPr bwMode="auto">
              <a:xfrm>
                <a:off x="246" y="3126"/>
                <a:ext cx="71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a:t>Transport</a:t>
                </a:r>
              </a:p>
            </p:txBody>
          </p:sp>
          <p:grpSp>
            <p:nvGrpSpPr>
              <p:cNvPr id="21521" name="Group 86"/>
              <p:cNvGrpSpPr>
                <a:grpSpLocks/>
              </p:cNvGrpSpPr>
              <p:nvPr/>
            </p:nvGrpSpPr>
            <p:grpSpPr bwMode="auto">
              <a:xfrm>
                <a:off x="239" y="3351"/>
                <a:ext cx="3594" cy="242"/>
                <a:chOff x="239" y="3351"/>
                <a:chExt cx="3594" cy="242"/>
              </a:xfrm>
            </p:grpSpPr>
            <p:sp>
              <p:nvSpPr>
                <p:cNvPr id="907268" name="AutoShape 4"/>
                <p:cNvSpPr>
                  <a:spLocks noChangeArrowheads="1"/>
                </p:cNvSpPr>
                <p:nvPr/>
              </p:nvSpPr>
              <p:spPr bwMode="auto">
                <a:xfrm>
                  <a:off x="239" y="3357"/>
                  <a:ext cx="1080"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7270" name="AutoShape 6"/>
                <p:cNvSpPr>
                  <a:spLocks noChangeArrowheads="1"/>
                </p:cNvSpPr>
                <p:nvPr/>
              </p:nvSpPr>
              <p:spPr bwMode="auto">
                <a:xfrm>
                  <a:off x="1469" y="3357"/>
                  <a:ext cx="1434"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7274" name="AutoShape 10"/>
                <p:cNvSpPr>
                  <a:spLocks noChangeArrowheads="1"/>
                </p:cNvSpPr>
                <p:nvPr/>
              </p:nvSpPr>
              <p:spPr bwMode="auto">
                <a:xfrm>
                  <a:off x="3089" y="3351"/>
                  <a:ext cx="744"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21525" name="Group 90"/>
                <p:cNvGrpSpPr>
                  <a:grpSpLocks/>
                </p:cNvGrpSpPr>
                <p:nvPr/>
              </p:nvGrpSpPr>
              <p:grpSpPr bwMode="auto">
                <a:xfrm>
                  <a:off x="2673" y="3374"/>
                  <a:ext cx="193" cy="198"/>
                  <a:chOff x="2291" y="2703"/>
                  <a:chExt cx="209" cy="294"/>
                </a:xfrm>
              </p:grpSpPr>
              <p:sp>
                <p:nvSpPr>
                  <p:cNvPr id="21526"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1527" name="AutoShape 92"/>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grpSp>
        <p:grpSp>
          <p:nvGrpSpPr>
            <p:cNvPr id="21516" name="Group 93"/>
            <p:cNvGrpSpPr>
              <a:grpSpLocks/>
            </p:cNvGrpSpPr>
            <p:nvPr/>
          </p:nvGrpSpPr>
          <p:grpSpPr bwMode="auto">
            <a:xfrm>
              <a:off x="134" y="3260"/>
              <a:ext cx="3590" cy="235"/>
              <a:chOff x="262" y="3364"/>
              <a:chExt cx="3590" cy="235"/>
            </a:xfrm>
          </p:grpSpPr>
          <p:sp>
            <p:nvSpPr>
              <p:cNvPr id="21517" name="Text Box 61"/>
              <p:cNvSpPr txBox="1">
                <a:spLocks noChangeArrowheads="1"/>
              </p:cNvSpPr>
              <p:nvPr/>
            </p:nvSpPr>
            <p:spPr bwMode="auto">
              <a:xfrm>
                <a:off x="1560" y="3368"/>
                <a:ext cx="125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i="1">
                    <a:solidFill>
                      <a:srgbClr val="CC0000"/>
                    </a:solidFill>
                  </a:rPr>
                  <a:t>14 tonne truck</a:t>
                </a:r>
              </a:p>
            </p:txBody>
          </p:sp>
          <p:sp>
            <p:nvSpPr>
              <p:cNvPr id="21518" name="Text Box 11"/>
              <p:cNvSpPr txBox="1">
                <a:spLocks noChangeArrowheads="1"/>
              </p:cNvSpPr>
              <p:nvPr/>
            </p:nvSpPr>
            <p:spPr bwMode="auto">
              <a:xfrm>
                <a:off x="262" y="3364"/>
                <a:ext cx="103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i="1" dirty="0" smtClean="0">
                    <a:solidFill>
                      <a:srgbClr val="CC0000"/>
                    </a:solidFill>
                  </a:rPr>
                  <a:t>France -&gt; UK</a:t>
                </a:r>
              </a:p>
            </p:txBody>
          </p:sp>
          <p:sp>
            <p:nvSpPr>
              <p:cNvPr id="21519" name="Text Box 62"/>
              <p:cNvSpPr txBox="1">
                <a:spLocks noChangeArrowheads="1"/>
              </p:cNvSpPr>
              <p:nvPr/>
            </p:nvSpPr>
            <p:spPr bwMode="auto">
              <a:xfrm>
                <a:off x="3156" y="3378"/>
                <a:ext cx="6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i="1">
                    <a:solidFill>
                      <a:srgbClr val="CC0000"/>
                    </a:solidFill>
                  </a:rPr>
                  <a:t>550  km</a:t>
                </a:r>
              </a:p>
            </p:txBody>
          </p:sp>
        </p:grpSp>
      </p:grpSp>
      <p:pic>
        <p:nvPicPr>
          <p:cNvPr id="21514" name="Picture 9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2587" y="912813"/>
            <a:ext cx="804863"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1751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07343"/>
                                        </p:tgtEl>
                                        <p:attrNameLst>
                                          <p:attrName>style.visibility</p:attrName>
                                        </p:attrNameLst>
                                      </p:cBhvr>
                                      <p:to>
                                        <p:strVal val="visible"/>
                                      </p:to>
                                    </p:set>
                                    <p:animEffect transition="in" filter="wipe(left)">
                                      <p:cBhvr>
                                        <p:cTn id="7" dur="500"/>
                                        <p:tgtEl>
                                          <p:spTgt spid="9073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07344"/>
                                        </p:tgtEl>
                                        <p:attrNameLst>
                                          <p:attrName>style.visibility</p:attrName>
                                        </p:attrNameLst>
                                      </p:cBhvr>
                                      <p:to>
                                        <p:strVal val="visible"/>
                                      </p:to>
                                    </p:set>
                                    <p:animEffect transition="in" filter="wipe(left)">
                                      <p:cBhvr>
                                        <p:cTn id="12" dur="500"/>
                                        <p:tgtEl>
                                          <p:spTgt spid="9073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07345"/>
                                        </p:tgtEl>
                                        <p:attrNameLst>
                                          <p:attrName>style.visibility</p:attrName>
                                        </p:attrNameLst>
                                      </p:cBhvr>
                                      <p:to>
                                        <p:strVal val="visible"/>
                                      </p:to>
                                    </p:set>
                                    <p:animEffect transition="in" filter="wipe(left)">
                                      <p:cBhvr>
                                        <p:cTn id="17" dur="500"/>
                                        <p:tgtEl>
                                          <p:spTgt spid="90734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1515"/>
                                        </p:tgtEl>
                                        <p:attrNameLst>
                                          <p:attrName>style.visibility</p:attrName>
                                        </p:attrNameLst>
                                      </p:cBhvr>
                                      <p:to>
                                        <p:strVal val="visible"/>
                                      </p:to>
                                    </p:set>
                                    <p:animEffect transition="in" filter="wipe(left)">
                                      <p:cBhvr>
                                        <p:cTn id="27" dur="500"/>
                                        <p:tgtEl>
                                          <p:spTgt spid="215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7343" grpId="0" autoUpdateAnimBg="0"/>
      <p:bldP spid="907344" grpId="0" autoUpdateAnimBg="0"/>
      <p:bldP spid="90734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0"/>
            <a:ext cx="8229600" cy="754912"/>
          </a:xfrm>
        </p:spPr>
        <p:txBody>
          <a:bodyPr>
            <a:normAutofit/>
          </a:bodyPr>
          <a:lstStyle/>
          <a:p>
            <a:r>
              <a:rPr lang="fr-FR" sz="3600" b="1" dirty="0" smtClean="0"/>
              <a:t>Le résultat: Récipient pour boisson</a:t>
            </a:r>
          </a:p>
        </p:txBody>
      </p:sp>
      <p:sp>
        <p:nvSpPr>
          <p:cNvPr id="637955" name="AutoShape 3"/>
          <p:cNvSpPr>
            <a:spLocks noChangeArrowheads="1"/>
          </p:cNvSpPr>
          <p:nvPr/>
        </p:nvSpPr>
        <p:spPr bwMode="auto">
          <a:xfrm>
            <a:off x="6516688" y="1109900"/>
            <a:ext cx="1966912" cy="1018699"/>
          </a:xfrm>
          <a:prstGeom prst="roundRect">
            <a:avLst>
              <a:gd name="adj" fmla="val 11403"/>
            </a:avLst>
          </a:prstGeom>
          <a:solidFill>
            <a:schemeClr val="bg1"/>
          </a:solidFill>
          <a:ln w="19050">
            <a:solidFill>
              <a:srgbClr val="808000"/>
            </a:solidFill>
            <a:round/>
            <a:headEnd/>
            <a:tailEnd/>
          </a:ln>
        </p:spPr>
        <p:txBody>
          <a:bodyPr anchor="ctr">
            <a:spAutoFit/>
          </a:bodyPr>
          <a:lstStyle/>
          <a:p>
            <a:pPr algn="ctr" eaLnBrk="0" hangingPunct="0">
              <a:spcBef>
                <a:spcPct val="20000"/>
              </a:spcBef>
              <a:spcAft>
                <a:spcPct val="20000"/>
              </a:spcAft>
              <a:buClr>
                <a:srgbClr val="009B9B"/>
              </a:buClr>
              <a:buSzPct val="80000"/>
              <a:buFont typeface="Wingdings" pitchFamily="2" charset="2"/>
              <a:buNone/>
            </a:pPr>
            <a:r>
              <a:rPr lang="fr-FR" sz="1400" b="1" dirty="0" smtClean="0"/>
              <a:t>L’audit révèle les étapes consommant le plus d’énergie et de carbone…</a:t>
            </a:r>
            <a:endParaRPr lang="fr-FR" sz="1400" b="1" dirty="0"/>
          </a:p>
        </p:txBody>
      </p:sp>
      <p:sp>
        <p:nvSpPr>
          <p:cNvPr id="637956" name="AutoShape 4"/>
          <p:cNvSpPr>
            <a:spLocks noChangeArrowheads="1"/>
          </p:cNvSpPr>
          <p:nvPr/>
        </p:nvSpPr>
        <p:spPr bwMode="auto">
          <a:xfrm>
            <a:off x="6518275" y="2229883"/>
            <a:ext cx="1936750" cy="1018699"/>
          </a:xfrm>
          <a:prstGeom prst="roundRect">
            <a:avLst>
              <a:gd name="adj" fmla="val 11403"/>
            </a:avLst>
          </a:prstGeom>
          <a:solidFill>
            <a:schemeClr val="bg1"/>
          </a:solidFill>
          <a:ln w="19050">
            <a:solidFill>
              <a:srgbClr val="808000"/>
            </a:solidFill>
            <a:round/>
            <a:headEnd/>
            <a:tailEnd/>
          </a:ln>
        </p:spPr>
        <p:txBody>
          <a:bodyPr anchor="ctr">
            <a:spAutoFit/>
          </a:bodyPr>
          <a:lstStyle/>
          <a:p>
            <a:pPr algn="ctr" eaLnBrk="0" hangingPunct="0">
              <a:spcBef>
                <a:spcPct val="20000"/>
              </a:spcBef>
              <a:spcAft>
                <a:spcPct val="20000"/>
              </a:spcAft>
              <a:buClr>
                <a:srgbClr val="009B9B"/>
              </a:buClr>
              <a:buSzPct val="80000"/>
              <a:buFont typeface="Wingdings" pitchFamily="2" charset="2"/>
              <a:buNone/>
            </a:pPr>
            <a:r>
              <a:rPr lang="fr-FR" sz="1400" b="1" dirty="0" smtClean="0"/>
              <a:t>… et permet ensuite de voir rapidement “Que se passerait il si… ?”</a:t>
            </a:r>
            <a:endParaRPr lang="fr-FR" sz="1400" b="1" dirty="0"/>
          </a:p>
        </p:txBody>
      </p:sp>
      <p:grpSp>
        <p:nvGrpSpPr>
          <p:cNvPr id="22533" name="Group 5"/>
          <p:cNvGrpSpPr>
            <a:grpSpLocks/>
          </p:cNvGrpSpPr>
          <p:nvPr/>
        </p:nvGrpSpPr>
        <p:grpSpPr bwMode="auto">
          <a:xfrm>
            <a:off x="1857375" y="3913188"/>
            <a:ext cx="4159250" cy="2716212"/>
            <a:chOff x="1170" y="2465"/>
            <a:chExt cx="2620" cy="1711"/>
          </a:xfrm>
        </p:grpSpPr>
        <p:sp>
          <p:nvSpPr>
            <p:cNvPr id="22580" name="Rectangle 6"/>
            <p:cNvSpPr>
              <a:spLocks noChangeArrowheads="1"/>
            </p:cNvSpPr>
            <p:nvPr/>
          </p:nvSpPr>
          <p:spPr bwMode="auto">
            <a:xfrm>
              <a:off x="1534" y="251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81" name="Line 7"/>
            <p:cNvSpPr>
              <a:spLocks noChangeShapeType="1"/>
            </p:cNvSpPr>
            <p:nvPr/>
          </p:nvSpPr>
          <p:spPr bwMode="auto">
            <a:xfrm>
              <a:off x="1538" y="375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82" name="Line 8"/>
            <p:cNvSpPr>
              <a:spLocks noChangeShapeType="1"/>
            </p:cNvSpPr>
            <p:nvPr/>
          </p:nvSpPr>
          <p:spPr bwMode="auto">
            <a:xfrm>
              <a:off x="1538" y="393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83" name="Line 9"/>
            <p:cNvSpPr>
              <a:spLocks noChangeShapeType="1"/>
            </p:cNvSpPr>
            <p:nvPr/>
          </p:nvSpPr>
          <p:spPr bwMode="auto">
            <a:xfrm>
              <a:off x="1526" y="411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84" name="Line 10"/>
            <p:cNvSpPr>
              <a:spLocks noChangeShapeType="1"/>
            </p:cNvSpPr>
            <p:nvPr/>
          </p:nvSpPr>
          <p:spPr bwMode="auto">
            <a:xfrm>
              <a:off x="1538" y="3400"/>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85" name="Line 11"/>
            <p:cNvSpPr>
              <a:spLocks noChangeShapeType="1"/>
            </p:cNvSpPr>
            <p:nvPr/>
          </p:nvSpPr>
          <p:spPr bwMode="auto">
            <a:xfrm>
              <a:off x="1538" y="286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86" name="Line 12"/>
            <p:cNvSpPr>
              <a:spLocks noChangeShapeType="1"/>
            </p:cNvSpPr>
            <p:nvPr/>
          </p:nvSpPr>
          <p:spPr bwMode="auto">
            <a:xfrm>
              <a:off x="1538" y="268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87" name="Line 13"/>
            <p:cNvSpPr>
              <a:spLocks noChangeShapeType="1"/>
            </p:cNvSpPr>
            <p:nvPr/>
          </p:nvSpPr>
          <p:spPr bwMode="auto">
            <a:xfrm>
              <a:off x="1532" y="251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88" name="Line 14"/>
            <p:cNvSpPr>
              <a:spLocks noChangeShapeType="1"/>
            </p:cNvSpPr>
            <p:nvPr/>
          </p:nvSpPr>
          <p:spPr bwMode="auto">
            <a:xfrm>
              <a:off x="1538" y="3043"/>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89" name="Line 15"/>
            <p:cNvSpPr>
              <a:spLocks noChangeShapeType="1"/>
            </p:cNvSpPr>
            <p:nvPr/>
          </p:nvSpPr>
          <p:spPr bwMode="auto">
            <a:xfrm>
              <a:off x="1538" y="3221"/>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90" name="Line 16"/>
            <p:cNvSpPr>
              <a:spLocks noChangeShapeType="1"/>
            </p:cNvSpPr>
            <p:nvPr/>
          </p:nvSpPr>
          <p:spPr bwMode="auto">
            <a:xfrm flipV="1">
              <a:off x="1910"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91" name="Line 17"/>
            <p:cNvSpPr>
              <a:spLocks noChangeShapeType="1"/>
            </p:cNvSpPr>
            <p:nvPr/>
          </p:nvSpPr>
          <p:spPr bwMode="auto">
            <a:xfrm flipV="1">
              <a:off x="2286"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92" name="Line 18"/>
            <p:cNvSpPr>
              <a:spLocks noChangeShapeType="1"/>
            </p:cNvSpPr>
            <p:nvPr/>
          </p:nvSpPr>
          <p:spPr bwMode="auto">
            <a:xfrm flipV="1">
              <a:off x="2662"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93" name="Line 19"/>
            <p:cNvSpPr>
              <a:spLocks noChangeShapeType="1"/>
            </p:cNvSpPr>
            <p:nvPr/>
          </p:nvSpPr>
          <p:spPr bwMode="auto">
            <a:xfrm flipV="1">
              <a:off x="3038"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94" name="Line 20"/>
            <p:cNvSpPr>
              <a:spLocks noChangeShapeType="1"/>
            </p:cNvSpPr>
            <p:nvPr/>
          </p:nvSpPr>
          <p:spPr bwMode="auto">
            <a:xfrm flipV="1">
              <a:off x="3414"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95" name="Line 21"/>
            <p:cNvSpPr>
              <a:spLocks noChangeShapeType="1"/>
            </p:cNvSpPr>
            <p:nvPr/>
          </p:nvSpPr>
          <p:spPr bwMode="auto">
            <a:xfrm flipV="1">
              <a:off x="3790"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96" name="Rectangle 22"/>
            <p:cNvSpPr>
              <a:spLocks noChangeArrowheads="1"/>
            </p:cNvSpPr>
            <p:nvPr/>
          </p:nvSpPr>
          <p:spPr bwMode="auto">
            <a:xfrm>
              <a:off x="1840" y="2728"/>
              <a:ext cx="162" cy="85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97" name="Rectangle 23"/>
            <p:cNvSpPr>
              <a:spLocks noChangeArrowheads="1"/>
            </p:cNvSpPr>
            <p:nvPr/>
          </p:nvSpPr>
          <p:spPr bwMode="auto">
            <a:xfrm>
              <a:off x="2216" y="2956"/>
              <a:ext cx="162" cy="63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98" name="Rectangle 24"/>
            <p:cNvSpPr>
              <a:spLocks noChangeArrowheads="1"/>
            </p:cNvSpPr>
            <p:nvPr/>
          </p:nvSpPr>
          <p:spPr bwMode="auto">
            <a:xfrm>
              <a:off x="2584" y="3268"/>
              <a:ext cx="162" cy="31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99" name="Rectangle 25"/>
            <p:cNvSpPr>
              <a:spLocks noChangeArrowheads="1"/>
            </p:cNvSpPr>
            <p:nvPr/>
          </p:nvSpPr>
          <p:spPr bwMode="auto">
            <a:xfrm>
              <a:off x="2962" y="3316"/>
              <a:ext cx="162" cy="26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600" name="Rectangle 26" descr="Wide downward diagonal"/>
            <p:cNvSpPr>
              <a:spLocks noChangeArrowheads="1"/>
            </p:cNvSpPr>
            <p:nvPr/>
          </p:nvSpPr>
          <p:spPr bwMode="auto">
            <a:xfrm>
              <a:off x="3332" y="3580"/>
              <a:ext cx="162" cy="432"/>
            </a:xfrm>
            <a:prstGeom prst="rect">
              <a:avLst/>
            </a:prstGeom>
            <a:pattFill prst="wdDnDiag">
              <a:fgClr>
                <a:srgbClr val="FF99FF"/>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601" name="Text Box 27"/>
            <p:cNvSpPr txBox="1">
              <a:spLocks noChangeArrowheads="1"/>
            </p:cNvSpPr>
            <p:nvPr/>
          </p:nvSpPr>
          <p:spPr bwMode="auto">
            <a:xfrm>
              <a:off x="1704" y="3602"/>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2602" name="Text Box 28"/>
            <p:cNvSpPr txBox="1">
              <a:spLocks noChangeArrowheads="1"/>
            </p:cNvSpPr>
            <p:nvPr/>
          </p:nvSpPr>
          <p:spPr bwMode="auto">
            <a:xfrm>
              <a:off x="3202" y="3412"/>
              <a:ext cx="48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 </a:t>
              </a:r>
            </a:p>
          </p:txBody>
        </p:sp>
        <p:sp>
          <p:nvSpPr>
            <p:cNvPr id="22603" name="Line 29"/>
            <p:cNvSpPr>
              <a:spLocks noChangeShapeType="1"/>
            </p:cNvSpPr>
            <p:nvPr/>
          </p:nvSpPr>
          <p:spPr bwMode="auto">
            <a:xfrm>
              <a:off x="1528" y="357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604" name="Text Box 30"/>
            <p:cNvSpPr txBox="1">
              <a:spLocks noChangeArrowheads="1"/>
            </p:cNvSpPr>
            <p:nvPr/>
          </p:nvSpPr>
          <p:spPr bwMode="auto">
            <a:xfrm>
              <a:off x="1326" y="2465"/>
              <a:ext cx="226"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60000"/>
                </a:spcAft>
                <a:buClr>
                  <a:srgbClr val="009B9B"/>
                </a:buClr>
                <a:buSzPct val="80000"/>
                <a:buFont typeface="Wingdings" pitchFamily="2" charset="2"/>
                <a:buNone/>
              </a:pPr>
              <a:r>
                <a:rPr lang="en-GB" sz="1000" b="1"/>
                <a:t> 12</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8</a:t>
              </a:r>
            </a:p>
            <a:p>
              <a:pPr algn="r">
                <a:spcBef>
                  <a:spcPct val="20000"/>
                </a:spcBef>
                <a:spcAft>
                  <a:spcPct val="60000"/>
                </a:spcAft>
                <a:buClr>
                  <a:srgbClr val="009B9B"/>
                </a:buClr>
                <a:buSzPct val="80000"/>
                <a:buFont typeface="Wingdings" pitchFamily="2" charset="2"/>
                <a:buNone/>
              </a:pPr>
              <a:r>
                <a:rPr lang="en-GB" sz="1000" b="1"/>
                <a:t>6</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0</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-6</a:t>
              </a:r>
            </a:p>
          </p:txBody>
        </p:sp>
        <p:sp>
          <p:nvSpPr>
            <p:cNvPr id="22605" name="Text Box 31"/>
            <p:cNvSpPr txBox="1">
              <a:spLocks noChangeArrowheads="1"/>
            </p:cNvSpPr>
            <p:nvPr/>
          </p:nvSpPr>
          <p:spPr bwMode="auto">
            <a:xfrm rot="-5400000">
              <a:off x="913" y="3217"/>
              <a:ext cx="70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Carbon (kg)</a:t>
              </a:r>
            </a:p>
          </p:txBody>
        </p:sp>
        <p:sp>
          <p:nvSpPr>
            <p:cNvPr id="22606" name="Text Box 32"/>
            <p:cNvSpPr txBox="1">
              <a:spLocks noChangeArrowheads="1"/>
            </p:cNvSpPr>
            <p:nvPr/>
          </p:nvSpPr>
          <p:spPr bwMode="auto">
            <a:xfrm>
              <a:off x="1869" y="3806"/>
              <a:ext cx="1392"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t>PET 100% brut</a:t>
              </a:r>
            </a:p>
            <a:p>
              <a:pPr algn="ctr">
                <a:buClr>
                  <a:srgbClr val="009B9B"/>
                </a:buClr>
                <a:buSzPct val="80000"/>
                <a:buFont typeface="Wingdings" pitchFamily="2" charset="2"/>
                <a:buNone/>
              </a:pPr>
              <a:r>
                <a:rPr lang="fr-FR" sz="1200" b="1" i="1" dirty="0" smtClean="0"/>
                <a:t>avec recyclage en fin de vie</a:t>
              </a:r>
            </a:p>
          </p:txBody>
        </p:sp>
        <p:grpSp>
          <p:nvGrpSpPr>
            <p:cNvPr id="22607" name="Group 33"/>
            <p:cNvGrpSpPr>
              <a:grpSpLocks/>
            </p:cNvGrpSpPr>
            <p:nvPr/>
          </p:nvGrpSpPr>
          <p:grpSpPr bwMode="auto">
            <a:xfrm>
              <a:off x="2548" y="2568"/>
              <a:ext cx="251" cy="583"/>
              <a:chOff x="3951" y="3329"/>
              <a:chExt cx="251" cy="583"/>
            </a:xfrm>
          </p:grpSpPr>
          <p:sp>
            <p:nvSpPr>
              <p:cNvPr id="22609" name="Rectangle 34"/>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2610" name="Picture 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608" name="Rectangle 36"/>
            <p:cNvSpPr>
              <a:spLocks noChangeArrowheads="1"/>
            </p:cNvSpPr>
            <p:nvPr/>
          </p:nvSpPr>
          <p:spPr bwMode="auto">
            <a:xfrm flipV="1">
              <a:off x="3332" y="3545"/>
              <a:ext cx="162" cy="27"/>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4" name="Group 37"/>
          <p:cNvGrpSpPr>
            <a:grpSpLocks/>
          </p:cNvGrpSpPr>
          <p:nvPr/>
        </p:nvGrpSpPr>
        <p:grpSpPr bwMode="auto">
          <a:xfrm>
            <a:off x="6565900" y="3846512"/>
            <a:ext cx="2049463" cy="2390774"/>
            <a:chOff x="4166" y="2423"/>
            <a:chExt cx="1291" cy="1506"/>
          </a:xfrm>
        </p:grpSpPr>
        <p:pic>
          <p:nvPicPr>
            <p:cNvPr id="22576" name="Picture 3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2" y="2443"/>
              <a:ext cx="456" cy="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77" name="Picture 3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66" y="2423"/>
              <a:ext cx="507"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78" name="AutoShape 40"/>
            <p:cNvSpPr>
              <a:spLocks noChangeArrowheads="1"/>
            </p:cNvSpPr>
            <p:nvPr/>
          </p:nvSpPr>
          <p:spPr bwMode="auto">
            <a:xfrm>
              <a:off x="4656" y="3006"/>
              <a:ext cx="264" cy="204"/>
            </a:xfrm>
            <a:prstGeom prst="rightArrow">
              <a:avLst>
                <a:gd name="adj1" fmla="val 50000"/>
                <a:gd name="adj2" fmla="val 32353"/>
              </a:avLst>
            </a:prstGeom>
            <a:noFill/>
            <a:ln w="28575">
              <a:solidFill>
                <a:srgbClr val="808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79" name="Text Box 41"/>
            <p:cNvSpPr txBox="1">
              <a:spLocks noChangeArrowheads="1"/>
            </p:cNvSpPr>
            <p:nvPr/>
          </p:nvSpPr>
          <p:spPr bwMode="auto">
            <a:xfrm>
              <a:off x="4214" y="3716"/>
              <a:ext cx="124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i="1" dirty="0"/>
                <a:t>PET            </a:t>
              </a:r>
              <a:r>
                <a:rPr lang="en-GB" sz="1600" b="1" i="1" dirty="0" err="1" smtClean="0"/>
                <a:t>Verre</a:t>
              </a:r>
              <a:r>
                <a:rPr lang="en-GB" sz="1600" b="1" i="1" dirty="0" smtClean="0"/>
                <a:t> </a:t>
              </a:r>
              <a:r>
                <a:rPr lang="en-GB" sz="1600" b="1" i="1" dirty="0"/>
                <a:t>?</a:t>
              </a:r>
            </a:p>
          </p:txBody>
        </p:sp>
      </p:grpSp>
      <p:grpSp>
        <p:nvGrpSpPr>
          <p:cNvPr id="22535" name="Group 42"/>
          <p:cNvGrpSpPr>
            <a:grpSpLocks/>
          </p:cNvGrpSpPr>
          <p:nvPr/>
        </p:nvGrpSpPr>
        <p:grpSpPr bwMode="auto">
          <a:xfrm>
            <a:off x="1857375" y="982663"/>
            <a:ext cx="4178300" cy="2759075"/>
            <a:chOff x="1170" y="619"/>
            <a:chExt cx="2632" cy="1738"/>
          </a:xfrm>
        </p:grpSpPr>
        <p:grpSp>
          <p:nvGrpSpPr>
            <p:cNvPr id="22539" name="Group 43"/>
            <p:cNvGrpSpPr>
              <a:grpSpLocks/>
            </p:cNvGrpSpPr>
            <p:nvPr/>
          </p:nvGrpSpPr>
          <p:grpSpPr bwMode="auto">
            <a:xfrm>
              <a:off x="1534" y="682"/>
              <a:ext cx="2268" cy="1610"/>
              <a:chOff x="2874" y="730"/>
              <a:chExt cx="2268" cy="1610"/>
            </a:xfrm>
          </p:grpSpPr>
          <p:sp>
            <p:nvSpPr>
              <p:cNvPr id="22554" name="Rectangle 44"/>
              <p:cNvSpPr>
                <a:spLocks noChangeArrowheads="1"/>
              </p:cNvSpPr>
              <p:nvPr/>
            </p:nvSpPr>
            <p:spPr bwMode="auto">
              <a:xfrm>
                <a:off x="2874" y="73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55" name="Line 45"/>
              <p:cNvSpPr>
                <a:spLocks noChangeShapeType="1"/>
              </p:cNvSpPr>
              <p:nvPr/>
            </p:nvSpPr>
            <p:spPr bwMode="auto">
              <a:xfrm>
                <a:off x="2886" y="1806"/>
                <a:ext cx="2256"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22556" name="Group 46"/>
              <p:cNvGrpSpPr>
                <a:grpSpLocks/>
              </p:cNvGrpSpPr>
              <p:nvPr/>
            </p:nvGrpSpPr>
            <p:grpSpPr bwMode="auto">
              <a:xfrm>
                <a:off x="2878" y="732"/>
                <a:ext cx="2250" cy="1602"/>
                <a:chOff x="2878" y="738"/>
                <a:chExt cx="2166" cy="1596"/>
              </a:xfrm>
            </p:grpSpPr>
            <p:sp>
              <p:nvSpPr>
                <p:cNvPr id="22563" name="Line 47"/>
                <p:cNvSpPr>
                  <a:spLocks noChangeShapeType="1"/>
                </p:cNvSpPr>
                <p:nvPr/>
              </p:nvSpPr>
              <p:spPr bwMode="auto">
                <a:xfrm>
                  <a:off x="2878" y="73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64" name="Line 48"/>
                <p:cNvSpPr>
                  <a:spLocks noChangeShapeType="1"/>
                </p:cNvSpPr>
                <p:nvPr/>
              </p:nvSpPr>
              <p:spPr bwMode="auto">
                <a:xfrm>
                  <a:off x="2878" y="1802"/>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65" name="Line 49"/>
                <p:cNvSpPr>
                  <a:spLocks noChangeShapeType="1"/>
                </p:cNvSpPr>
                <p:nvPr/>
              </p:nvSpPr>
              <p:spPr bwMode="auto">
                <a:xfrm>
                  <a:off x="2878" y="1935"/>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66" name="Line 50"/>
                <p:cNvSpPr>
                  <a:spLocks noChangeShapeType="1"/>
                </p:cNvSpPr>
                <p:nvPr/>
              </p:nvSpPr>
              <p:spPr bwMode="auto">
                <a:xfrm>
                  <a:off x="2878" y="206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67" name="Line 51"/>
                <p:cNvSpPr>
                  <a:spLocks noChangeShapeType="1"/>
                </p:cNvSpPr>
                <p:nvPr/>
              </p:nvSpPr>
              <p:spPr bwMode="auto">
                <a:xfrm>
                  <a:off x="2878" y="220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68" name="Line 52"/>
                <p:cNvSpPr>
                  <a:spLocks noChangeShapeType="1"/>
                </p:cNvSpPr>
                <p:nvPr/>
              </p:nvSpPr>
              <p:spPr bwMode="auto">
                <a:xfrm>
                  <a:off x="2878" y="233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69" name="Line 53"/>
                <p:cNvSpPr>
                  <a:spLocks noChangeShapeType="1"/>
                </p:cNvSpPr>
                <p:nvPr/>
              </p:nvSpPr>
              <p:spPr bwMode="auto">
                <a:xfrm>
                  <a:off x="2878" y="1669"/>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70" name="Line 54"/>
                <p:cNvSpPr>
                  <a:spLocks noChangeShapeType="1"/>
                </p:cNvSpPr>
                <p:nvPr/>
              </p:nvSpPr>
              <p:spPr bwMode="auto">
                <a:xfrm>
                  <a:off x="2878" y="1270"/>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71" name="Line 55"/>
                <p:cNvSpPr>
                  <a:spLocks noChangeShapeType="1"/>
                </p:cNvSpPr>
                <p:nvPr/>
              </p:nvSpPr>
              <p:spPr bwMode="auto">
                <a:xfrm>
                  <a:off x="2878" y="1137"/>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72" name="Line 56"/>
                <p:cNvSpPr>
                  <a:spLocks noChangeShapeType="1"/>
                </p:cNvSpPr>
                <p:nvPr/>
              </p:nvSpPr>
              <p:spPr bwMode="auto">
                <a:xfrm>
                  <a:off x="2878" y="100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73" name="Line 57"/>
                <p:cNvSpPr>
                  <a:spLocks noChangeShapeType="1"/>
                </p:cNvSpPr>
                <p:nvPr/>
              </p:nvSpPr>
              <p:spPr bwMode="auto">
                <a:xfrm>
                  <a:off x="2878" y="87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74" name="Line 58"/>
                <p:cNvSpPr>
                  <a:spLocks noChangeShapeType="1"/>
                </p:cNvSpPr>
                <p:nvPr/>
              </p:nvSpPr>
              <p:spPr bwMode="auto">
                <a:xfrm>
                  <a:off x="2878" y="1403"/>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75" name="Line 59"/>
                <p:cNvSpPr>
                  <a:spLocks noChangeShapeType="1"/>
                </p:cNvSpPr>
                <p:nvPr/>
              </p:nvSpPr>
              <p:spPr bwMode="auto">
                <a:xfrm>
                  <a:off x="2878" y="1536"/>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2557" name="Line 60"/>
              <p:cNvSpPr>
                <a:spLocks noChangeShapeType="1"/>
              </p:cNvSpPr>
              <p:nvPr/>
            </p:nvSpPr>
            <p:spPr bwMode="auto">
              <a:xfrm flipV="1">
                <a:off x="325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58" name="Line 61"/>
              <p:cNvSpPr>
                <a:spLocks noChangeShapeType="1"/>
              </p:cNvSpPr>
              <p:nvPr/>
            </p:nvSpPr>
            <p:spPr bwMode="auto">
              <a:xfrm flipV="1">
                <a:off x="3626"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59" name="Line 62"/>
              <p:cNvSpPr>
                <a:spLocks noChangeShapeType="1"/>
              </p:cNvSpPr>
              <p:nvPr/>
            </p:nvSpPr>
            <p:spPr bwMode="auto">
              <a:xfrm flipV="1">
                <a:off x="4002"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60" name="Line 63"/>
              <p:cNvSpPr>
                <a:spLocks noChangeShapeType="1"/>
              </p:cNvSpPr>
              <p:nvPr/>
            </p:nvSpPr>
            <p:spPr bwMode="auto">
              <a:xfrm flipV="1">
                <a:off x="4378"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61" name="Line 64"/>
              <p:cNvSpPr>
                <a:spLocks noChangeShapeType="1"/>
              </p:cNvSpPr>
              <p:nvPr/>
            </p:nvSpPr>
            <p:spPr bwMode="auto">
              <a:xfrm flipV="1">
                <a:off x="4754"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62" name="Line 65"/>
              <p:cNvSpPr>
                <a:spLocks noChangeShapeType="1"/>
              </p:cNvSpPr>
              <p:nvPr/>
            </p:nvSpPr>
            <p:spPr bwMode="auto">
              <a:xfrm flipV="1">
                <a:off x="513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2540" name="Rectangle 66"/>
            <p:cNvSpPr>
              <a:spLocks noChangeArrowheads="1"/>
            </p:cNvSpPr>
            <p:nvPr/>
          </p:nvSpPr>
          <p:spPr bwMode="auto">
            <a:xfrm>
              <a:off x="1840" y="852"/>
              <a:ext cx="162" cy="906"/>
            </a:xfrm>
            <a:prstGeom prst="rect">
              <a:avLst/>
            </a:prstGeom>
            <a:solidFill>
              <a:srgbClr val="FFCC00">
                <a:alpha val="70195"/>
              </a:srgbClr>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41" name="Rectangle 67"/>
            <p:cNvSpPr>
              <a:spLocks noChangeArrowheads="1"/>
            </p:cNvSpPr>
            <p:nvPr/>
          </p:nvSpPr>
          <p:spPr bwMode="auto">
            <a:xfrm>
              <a:off x="2216" y="1512"/>
              <a:ext cx="162" cy="25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42" name="Rectangle 68"/>
            <p:cNvSpPr>
              <a:spLocks noChangeArrowheads="1"/>
            </p:cNvSpPr>
            <p:nvPr/>
          </p:nvSpPr>
          <p:spPr bwMode="auto">
            <a:xfrm>
              <a:off x="2584" y="1620"/>
              <a:ext cx="162" cy="138"/>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43" name="Rectangle 69"/>
            <p:cNvSpPr>
              <a:spLocks noChangeArrowheads="1"/>
            </p:cNvSpPr>
            <p:nvPr/>
          </p:nvSpPr>
          <p:spPr bwMode="auto">
            <a:xfrm>
              <a:off x="2962" y="1596"/>
              <a:ext cx="162" cy="16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44" name="Rectangle 70" descr="Wide downward diagonal"/>
            <p:cNvSpPr>
              <a:spLocks noChangeArrowheads="1"/>
            </p:cNvSpPr>
            <p:nvPr/>
          </p:nvSpPr>
          <p:spPr bwMode="auto">
            <a:xfrm>
              <a:off x="3340" y="1758"/>
              <a:ext cx="162" cy="504"/>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45" name="Text Box 71"/>
            <p:cNvSpPr txBox="1">
              <a:spLocks noChangeArrowheads="1"/>
            </p:cNvSpPr>
            <p:nvPr/>
          </p:nvSpPr>
          <p:spPr bwMode="auto">
            <a:xfrm>
              <a:off x="1691" y="1756"/>
              <a:ext cx="1620" cy="1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22546" name="Text Box 72"/>
            <p:cNvSpPr txBox="1">
              <a:spLocks noChangeArrowheads="1"/>
            </p:cNvSpPr>
            <p:nvPr/>
          </p:nvSpPr>
          <p:spPr bwMode="auto">
            <a:xfrm>
              <a:off x="3204" y="1590"/>
              <a:ext cx="416" cy="1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22547" name="Line 73"/>
            <p:cNvSpPr>
              <a:spLocks noChangeShapeType="1"/>
            </p:cNvSpPr>
            <p:nvPr/>
          </p:nvSpPr>
          <p:spPr bwMode="auto">
            <a:xfrm>
              <a:off x="1528" y="175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2548" name="Text Box 74"/>
            <p:cNvSpPr txBox="1">
              <a:spLocks noChangeArrowheads="1"/>
            </p:cNvSpPr>
            <p:nvPr/>
          </p:nvSpPr>
          <p:spPr bwMode="auto">
            <a:xfrm>
              <a:off x="1302" y="619"/>
              <a:ext cx="275" cy="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155000"/>
                </a:spcAft>
                <a:buClr>
                  <a:srgbClr val="009B9B"/>
                </a:buClr>
                <a:buSzPct val="80000"/>
                <a:buFont typeface="Wingdings" pitchFamily="2" charset="2"/>
                <a:buNone/>
              </a:pPr>
              <a:r>
                <a:rPr lang="en-GB" sz="1000" b="1"/>
                <a:t> 400</a:t>
              </a:r>
            </a:p>
            <a:p>
              <a:pPr>
                <a:spcBef>
                  <a:spcPct val="20000"/>
                </a:spcBef>
                <a:spcAft>
                  <a:spcPct val="155000"/>
                </a:spcAft>
                <a:buClr>
                  <a:srgbClr val="009B9B"/>
                </a:buClr>
                <a:buSzPct val="80000"/>
                <a:buFont typeface="Wingdings" pitchFamily="2" charset="2"/>
                <a:buNone/>
              </a:pPr>
              <a:r>
                <a:rPr lang="en-GB" sz="1000" b="1"/>
                <a:t> 300</a:t>
              </a:r>
            </a:p>
            <a:p>
              <a:pPr>
                <a:spcBef>
                  <a:spcPct val="20000"/>
                </a:spcBef>
                <a:spcAft>
                  <a:spcPct val="155000"/>
                </a:spcAft>
                <a:buClr>
                  <a:srgbClr val="009B9B"/>
                </a:buClr>
                <a:buSzPct val="80000"/>
                <a:buFont typeface="Wingdings" pitchFamily="2" charset="2"/>
                <a:buNone/>
              </a:pPr>
              <a:r>
                <a:rPr lang="en-GB" sz="1000" b="1"/>
                <a:t> 200</a:t>
              </a:r>
            </a:p>
            <a:p>
              <a:pPr>
                <a:spcBef>
                  <a:spcPct val="20000"/>
                </a:spcBef>
                <a:spcAft>
                  <a:spcPct val="155000"/>
                </a:spcAft>
                <a:buClr>
                  <a:srgbClr val="009B9B"/>
                </a:buClr>
                <a:buSzPct val="80000"/>
                <a:buFont typeface="Wingdings" pitchFamily="2" charset="2"/>
                <a:buNone/>
              </a:pPr>
              <a:r>
                <a:rPr lang="en-GB" sz="1000" b="1"/>
                <a:t> 100</a:t>
              </a:r>
            </a:p>
            <a:p>
              <a:pPr>
                <a:spcBef>
                  <a:spcPct val="20000"/>
                </a:spcBef>
                <a:spcAft>
                  <a:spcPct val="155000"/>
                </a:spcAft>
                <a:buClr>
                  <a:srgbClr val="009B9B"/>
                </a:buClr>
                <a:buSzPct val="80000"/>
                <a:buFont typeface="Wingdings" pitchFamily="2" charset="2"/>
                <a:buNone/>
              </a:pPr>
              <a:r>
                <a:rPr lang="en-GB" sz="1000" b="1"/>
                <a:t>    0</a:t>
              </a:r>
            </a:p>
            <a:p>
              <a:pPr>
                <a:spcBef>
                  <a:spcPct val="20000"/>
                </a:spcBef>
                <a:spcAft>
                  <a:spcPct val="155000"/>
                </a:spcAft>
                <a:buClr>
                  <a:srgbClr val="009B9B"/>
                </a:buClr>
                <a:buSzPct val="80000"/>
                <a:buFont typeface="Wingdings" pitchFamily="2" charset="2"/>
                <a:buNone/>
              </a:pPr>
              <a:r>
                <a:rPr lang="en-GB" sz="1000" b="1"/>
                <a:t>-100</a:t>
              </a:r>
            </a:p>
            <a:p>
              <a:pPr>
                <a:spcBef>
                  <a:spcPct val="20000"/>
                </a:spcBef>
                <a:spcAft>
                  <a:spcPct val="155000"/>
                </a:spcAft>
                <a:buClr>
                  <a:srgbClr val="009B9B"/>
                </a:buClr>
                <a:buSzPct val="80000"/>
                <a:buFont typeface="Wingdings" pitchFamily="2" charset="2"/>
                <a:buNone/>
              </a:pPr>
              <a:r>
                <a:rPr lang="en-GB" sz="1000" b="1"/>
                <a:t>-200</a:t>
              </a:r>
            </a:p>
          </p:txBody>
        </p:sp>
        <p:sp>
          <p:nvSpPr>
            <p:cNvPr id="22549" name="Text Box 75"/>
            <p:cNvSpPr txBox="1">
              <a:spLocks noChangeArrowheads="1"/>
            </p:cNvSpPr>
            <p:nvPr/>
          </p:nvSpPr>
          <p:spPr bwMode="auto">
            <a:xfrm rot="-5400000">
              <a:off x="904" y="1415"/>
              <a:ext cx="7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Energy (MJ)</a:t>
              </a:r>
            </a:p>
          </p:txBody>
        </p:sp>
        <p:sp>
          <p:nvSpPr>
            <p:cNvPr id="22550" name="Rectangle 76"/>
            <p:cNvSpPr>
              <a:spLocks noChangeArrowheads="1"/>
            </p:cNvSpPr>
            <p:nvPr/>
          </p:nvSpPr>
          <p:spPr bwMode="auto">
            <a:xfrm>
              <a:off x="2548" y="741"/>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2551" name="Picture 7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1" y="740"/>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52" name="Rectangle 78"/>
            <p:cNvSpPr>
              <a:spLocks noChangeArrowheads="1"/>
            </p:cNvSpPr>
            <p:nvPr/>
          </p:nvSpPr>
          <p:spPr bwMode="auto">
            <a:xfrm>
              <a:off x="3345" y="1719"/>
              <a:ext cx="162" cy="27"/>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53" name="Text Box 79"/>
            <p:cNvSpPr txBox="1">
              <a:spLocks noChangeArrowheads="1"/>
            </p:cNvSpPr>
            <p:nvPr/>
          </p:nvSpPr>
          <p:spPr bwMode="auto">
            <a:xfrm>
              <a:off x="1826" y="1966"/>
              <a:ext cx="1392"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t>PET 100% brut</a:t>
              </a:r>
            </a:p>
            <a:p>
              <a:pPr algn="ctr">
                <a:buClr>
                  <a:srgbClr val="009B9B"/>
                </a:buClr>
                <a:buSzPct val="80000"/>
                <a:buFont typeface="Wingdings" pitchFamily="2" charset="2"/>
                <a:buNone/>
              </a:pPr>
              <a:r>
                <a:rPr lang="fr-FR" sz="1200" b="1" i="1" dirty="0" smtClean="0"/>
                <a:t>avec recyclage en fin de vie</a:t>
              </a:r>
            </a:p>
          </p:txBody>
        </p:sp>
      </p:grpSp>
      <p:sp>
        <p:nvSpPr>
          <p:cNvPr id="83" name="Text Box 21"/>
          <p:cNvSpPr txBox="1">
            <a:spLocks noChangeArrowheads="1"/>
          </p:cNvSpPr>
          <p:nvPr/>
        </p:nvSpPr>
        <p:spPr bwMode="auto">
          <a:xfrm rot="16200000">
            <a:off x="1482063" y="2210780"/>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smtClean="0"/>
              <a:t>Energie (MJ)</a:t>
            </a:r>
            <a:endParaRPr lang="fr-FR" sz="1200"/>
          </a:p>
        </p:txBody>
      </p:sp>
      <p:sp>
        <p:nvSpPr>
          <p:cNvPr id="84" name="Text Box 21"/>
          <p:cNvSpPr txBox="1">
            <a:spLocks noChangeArrowheads="1"/>
          </p:cNvSpPr>
          <p:nvPr/>
        </p:nvSpPr>
        <p:spPr bwMode="auto">
          <a:xfrm rot="16200000">
            <a:off x="948589" y="5055479"/>
            <a:ext cx="2115879"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dirty="0" smtClean="0"/>
              <a:t>Emission de Carbone (kg)</a:t>
            </a:r>
            <a:endParaRPr lang="en-GB" sz="1200" dirty="0"/>
          </a:p>
        </p:txBody>
      </p:sp>
      <p:sp>
        <p:nvSpPr>
          <p:cNvPr id="91" name="Text Box 71"/>
          <p:cNvSpPr txBox="1">
            <a:spLocks noChangeArrowheads="1"/>
          </p:cNvSpPr>
          <p:nvPr/>
        </p:nvSpPr>
        <p:spPr bwMode="auto">
          <a:xfrm>
            <a:off x="2698010" y="5683251"/>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92" name="Text Box 72"/>
          <p:cNvSpPr txBox="1">
            <a:spLocks noChangeArrowheads="1"/>
          </p:cNvSpPr>
          <p:nvPr/>
        </p:nvSpPr>
        <p:spPr bwMode="auto">
          <a:xfrm>
            <a:off x="5121941" y="5419726"/>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grpSp>
        <p:nvGrpSpPr>
          <p:cNvPr id="8" name="Group 82"/>
          <p:cNvGrpSpPr>
            <a:grpSpLocks/>
          </p:cNvGrpSpPr>
          <p:nvPr/>
        </p:nvGrpSpPr>
        <p:grpSpPr bwMode="auto">
          <a:xfrm>
            <a:off x="2735264" y="1257300"/>
            <a:ext cx="576263" cy="4759325"/>
            <a:chOff x="1723" y="792"/>
            <a:chExt cx="363" cy="2998"/>
          </a:xfrm>
        </p:grpSpPr>
        <p:sp>
          <p:nvSpPr>
            <p:cNvPr id="22537" name="AutoShape 80"/>
            <p:cNvSpPr>
              <a:spLocks noChangeArrowheads="1"/>
            </p:cNvSpPr>
            <p:nvPr/>
          </p:nvSpPr>
          <p:spPr bwMode="auto">
            <a:xfrm>
              <a:off x="1723" y="792"/>
              <a:ext cx="363" cy="1157"/>
            </a:xfrm>
            <a:prstGeom prst="roundRect">
              <a:avLst>
                <a:gd name="adj" fmla="val 14667"/>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2538" name="AutoShape 81"/>
            <p:cNvSpPr>
              <a:spLocks noChangeArrowheads="1"/>
            </p:cNvSpPr>
            <p:nvPr/>
          </p:nvSpPr>
          <p:spPr bwMode="auto">
            <a:xfrm>
              <a:off x="1744" y="2644"/>
              <a:ext cx="336" cy="1146"/>
            </a:xfrm>
            <a:prstGeom prst="roundRect">
              <a:avLst>
                <a:gd name="adj" fmla="val 14667"/>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Tree>
    <p:extLst>
      <p:ext uri="{BB962C8B-B14F-4D97-AF65-F5344CB8AC3E}">
        <p14:creationId xmlns:p14="http://schemas.microsoft.com/office/powerpoint/2010/main" val="6821130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79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37956"/>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5" grpId="0" animBg="1"/>
      <p:bldP spid="63795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78465" y="0"/>
            <a:ext cx="8229600" cy="754912"/>
          </a:xfrm>
        </p:spPr>
        <p:txBody>
          <a:bodyPr>
            <a:normAutofit/>
          </a:bodyPr>
          <a:lstStyle/>
          <a:p>
            <a:r>
              <a:rPr lang="fr-FR" sz="3600" b="1" dirty="0" smtClean="0"/>
              <a:t>Changement de matériaux</a:t>
            </a:r>
          </a:p>
        </p:txBody>
      </p:sp>
      <p:grpSp>
        <p:nvGrpSpPr>
          <p:cNvPr id="23555" name="Group 3"/>
          <p:cNvGrpSpPr>
            <a:grpSpLocks/>
          </p:cNvGrpSpPr>
          <p:nvPr/>
        </p:nvGrpSpPr>
        <p:grpSpPr bwMode="auto">
          <a:xfrm>
            <a:off x="219075" y="5724525"/>
            <a:ext cx="7342188" cy="727075"/>
            <a:chOff x="100" y="3606"/>
            <a:chExt cx="4624" cy="458"/>
          </a:xfrm>
        </p:grpSpPr>
        <p:grpSp>
          <p:nvGrpSpPr>
            <p:cNvPr id="23645" name="Group 4"/>
            <p:cNvGrpSpPr>
              <a:grpSpLocks/>
            </p:cNvGrpSpPr>
            <p:nvPr/>
          </p:nvGrpSpPr>
          <p:grpSpPr bwMode="auto">
            <a:xfrm>
              <a:off x="100" y="3816"/>
              <a:ext cx="4408" cy="248"/>
              <a:chOff x="132" y="3816"/>
              <a:chExt cx="4408" cy="248"/>
            </a:xfrm>
          </p:grpSpPr>
          <p:sp>
            <p:nvSpPr>
              <p:cNvPr id="907329" name="AutoShape 65"/>
              <p:cNvSpPr>
                <a:spLocks noChangeArrowheads="1"/>
              </p:cNvSpPr>
              <p:nvPr/>
            </p:nvSpPr>
            <p:spPr bwMode="auto">
              <a:xfrm>
                <a:off x="132" y="3816"/>
                <a:ext cx="1182"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7330" name="AutoShape 66"/>
              <p:cNvSpPr>
                <a:spLocks noChangeArrowheads="1"/>
              </p:cNvSpPr>
              <p:nvPr/>
            </p:nvSpPr>
            <p:spPr bwMode="auto">
              <a:xfrm>
                <a:off x="1466" y="3816"/>
                <a:ext cx="1038"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7334" name="AutoShape 70"/>
              <p:cNvSpPr>
                <a:spLocks noChangeArrowheads="1"/>
              </p:cNvSpPr>
              <p:nvPr/>
            </p:nvSpPr>
            <p:spPr bwMode="auto">
              <a:xfrm>
                <a:off x="2630" y="3826"/>
                <a:ext cx="750"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7338" name="AutoShape 74"/>
              <p:cNvSpPr>
                <a:spLocks noChangeArrowheads="1"/>
              </p:cNvSpPr>
              <p:nvPr/>
            </p:nvSpPr>
            <p:spPr bwMode="auto">
              <a:xfrm>
                <a:off x="3494" y="3818"/>
                <a:ext cx="1046" cy="238"/>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23656" name="Group 9"/>
              <p:cNvGrpSpPr>
                <a:grpSpLocks/>
              </p:cNvGrpSpPr>
              <p:nvPr/>
            </p:nvGrpSpPr>
            <p:grpSpPr bwMode="auto">
              <a:xfrm>
                <a:off x="2273" y="3846"/>
                <a:ext cx="193" cy="198"/>
                <a:chOff x="2291" y="2703"/>
                <a:chExt cx="209" cy="294"/>
              </a:xfrm>
            </p:grpSpPr>
            <p:sp>
              <p:nvSpPr>
                <p:cNvPr id="23657"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658" name="AutoShape 11"/>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grpSp>
          <p:nvGrpSpPr>
            <p:cNvPr id="23646" name="Group 12"/>
            <p:cNvGrpSpPr>
              <a:grpSpLocks/>
            </p:cNvGrpSpPr>
            <p:nvPr/>
          </p:nvGrpSpPr>
          <p:grpSpPr bwMode="auto">
            <a:xfrm>
              <a:off x="140" y="3836"/>
              <a:ext cx="4584" cy="218"/>
              <a:chOff x="108" y="3836"/>
              <a:chExt cx="4584" cy="218"/>
            </a:xfrm>
          </p:grpSpPr>
          <p:sp>
            <p:nvSpPr>
              <p:cNvPr id="23648" name="Text Box 71"/>
              <p:cNvSpPr txBox="1">
                <a:spLocks noChangeArrowheads="1"/>
              </p:cNvSpPr>
              <p:nvPr/>
            </p:nvSpPr>
            <p:spPr bwMode="auto">
              <a:xfrm>
                <a:off x="108" y="3836"/>
                <a:ext cx="115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dirty="0" err="1" smtClean="0">
                    <a:solidFill>
                      <a:srgbClr val="808080"/>
                    </a:solidFill>
                  </a:rPr>
                  <a:t>Fossile</a:t>
                </a:r>
                <a:r>
                  <a:rPr lang="en-GB" sz="1600" b="1" i="1" dirty="0" smtClean="0">
                    <a:solidFill>
                      <a:srgbClr val="808080"/>
                    </a:solidFill>
                  </a:rPr>
                  <a:t> -&gt; Elec.</a:t>
                </a:r>
                <a:endParaRPr lang="en-GB" sz="1600" b="1" i="1" dirty="0">
                  <a:solidFill>
                    <a:srgbClr val="808080"/>
                  </a:solidFill>
                </a:endParaRPr>
              </a:p>
            </p:txBody>
          </p:sp>
          <p:sp>
            <p:nvSpPr>
              <p:cNvPr id="23649" name="Text Box 72"/>
              <p:cNvSpPr txBox="1">
                <a:spLocks noChangeArrowheads="1"/>
              </p:cNvSpPr>
              <p:nvPr/>
            </p:nvSpPr>
            <p:spPr bwMode="auto">
              <a:xfrm>
                <a:off x="1536" y="3840"/>
                <a:ext cx="7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a:solidFill>
                      <a:srgbClr val="808080"/>
                    </a:solidFill>
                  </a:rPr>
                  <a:t>0.12 kW</a:t>
                </a:r>
              </a:p>
            </p:txBody>
          </p:sp>
          <p:sp>
            <p:nvSpPr>
              <p:cNvPr id="23650" name="Text Box 73"/>
              <p:cNvSpPr txBox="1">
                <a:spLocks noChangeArrowheads="1"/>
              </p:cNvSpPr>
              <p:nvPr/>
            </p:nvSpPr>
            <p:spPr bwMode="auto">
              <a:xfrm>
                <a:off x="2612" y="3842"/>
                <a:ext cx="6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dirty="0">
                    <a:solidFill>
                      <a:srgbClr val="CC0000"/>
                    </a:solidFill>
                  </a:rPr>
                  <a:t>   </a:t>
                </a:r>
                <a:r>
                  <a:rPr lang="en-GB" sz="1600" b="1" i="1" dirty="0">
                    <a:solidFill>
                      <a:srgbClr val="808080"/>
                    </a:solidFill>
                  </a:rPr>
                  <a:t>2  </a:t>
                </a:r>
                <a:r>
                  <a:rPr lang="en-GB" sz="1600" b="1" i="1" dirty="0" err="1" smtClean="0">
                    <a:solidFill>
                      <a:srgbClr val="808080"/>
                    </a:solidFill>
                  </a:rPr>
                  <a:t>jours</a:t>
                </a:r>
                <a:endParaRPr lang="en-GB" sz="1600" b="1" i="1" dirty="0">
                  <a:solidFill>
                    <a:srgbClr val="808080"/>
                  </a:solidFill>
                </a:endParaRPr>
              </a:p>
            </p:txBody>
          </p:sp>
          <p:sp>
            <p:nvSpPr>
              <p:cNvPr id="23651" name="Text Box 75"/>
              <p:cNvSpPr txBox="1">
                <a:spLocks noChangeArrowheads="1"/>
              </p:cNvSpPr>
              <p:nvPr/>
            </p:nvSpPr>
            <p:spPr bwMode="auto">
              <a:xfrm>
                <a:off x="3468" y="3842"/>
                <a:ext cx="1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dirty="0">
                    <a:solidFill>
                      <a:srgbClr val="CC0000"/>
                    </a:solidFill>
                  </a:rPr>
                  <a:t>   </a:t>
                </a:r>
                <a:r>
                  <a:rPr lang="en-GB" sz="1600" b="1" i="1" dirty="0">
                    <a:solidFill>
                      <a:srgbClr val="808080"/>
                    </a:solidFill>
                  </a:rPr>
                  <a:t>24 </a:t>
                </a:r>
                <a:r>
                  <a:rPr lang="en-GB" sz="1600" b="1" i="1" dirty="0" smtClean="0">
                    <a:solidFill>
                      <a:srgbClr val="808080"/>
                    </a:solidFill>
                  </a:rPr>
                  <a:t>h/jour</a:t>
                </a:r>
                <a:endParaRPr lang="en-GB" sz="1600" b="1" i="1" dirty="0">
                  <a:solidFill>
                    <a:srgbClr val="808080"/>
                  </a:solidFill>
                </a:endParaRPr>
              </a:p>
            </p:txBody>
          </p:sp>
        </p:grpSp>
        <p:sp>
          <p:nvSpPr>
            <p:cNvPr id="23647" name="Text Box 76"/>
            <p:cNvSpPr txBox="1">
              <a:spLocks noChangeArrowheads="1"/>
            </p:cNvSpPr>
            <p:nvPr/>
          </p:nvSpPr>
          <p:spPr bwMode="auto">
            <a:xfrm>
              <a:off x="108" y="3606"/>
              <a:ext cx="122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a:solidFill>
                    <a:srgbClr val="808080"/>
                  </a:solidFill>
                </a:rPr>
                <a:t>Use - refrigeration</a:t>
              </a:r>
            </a:p>
          </p:txBody>
        </p:sp>
      </p:grpSp>
      <p:grpSp>
        <p:nvGrpSpPr>
          <p:cNvPr id="23560" name="Group 22"/>
          <p:cNvGrpSpPr>
            <a:grpSpLocks/>
          </p:cNvGrpSpPr>
          <p:nvPr/>
        </p:nvGrpSpPr>
        <p:grpSpPr bwMode="auto">
          <a:xfrm>
            <a:off x="228600" y="4873625"/>
            <a:ext cx="5735638" cy="741363"/>
            <a:chOff x="111" y="3022"/>
            <a:chExt cx="3613" cy="467"/>
          </a:xfrm>
        </p:grpSpPr>
        <p:grpSp>
          <p:nvGrpSpPr>
            <p:cNvPr id="23632" name="Group 23"/>
            <p:cNvGrpSpPr>
              <a:grpSpLocks/>
            </p:cNvGrpSpPr>
            <p:nvPr/>
          </p:nvGrpSpPr>
          <p:grpSpPr bwMode="auto">
            <a:xfrm>
              <a:off x="111" y="3022"/>
              <a:ext cx="3594" cy="467"/>
              <a:chOff x="239" y="3126"/>
              <a:chExt cx="3594" cy="467"/>
            </a:xfrm>
          </p:grpSpPr>
          <p:sp>
            <p:nvSpPr>
              <p:cNvPr id="23637" name="Text Box 12"/>
              <p:cNvSpPr txBox="1">
                <a:spLocks noChangeArrowheads="1"/>
              </p:cNvSpPr>
              <p:nvPr/>
            </p:nvSpPr>
            <p:spPr bwMode="auto">
              <a:xfrm>
                <a:off x="246" y="3126"/>
                <a:ext cx="71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a:solidFill>
                      <a:srgbClr val="808080"/>
                    </a:solidFill>
                  </a:rPr>
                  <a:t>Transport</a:t>
                </a:r>
              </a:p>
            </p:txBody>
          </p:sp>
          <p:grpSp>
            <p:nvGrpSpPr>
              <p:cNvPr id="23638" name="Group 25"/>
              <p:cNvGrpSpPr>
                <a:grpSpLocks/>
              </p:cNvGrpSpPr>
              <p:nvPr/>
            </p:nvGrpSpPr>
            <p:grpSpPr bwMode="auto">
              <a:xfrm>
                <a:off x="239" y="3351"/>
                <a:ext cx="3594" cy="242"/>
                <a:chOff x="239" y="3351"/>
                <a:chExt cx="3594" cy="242"/>
              </a:xfrm>
            </p:grpSpPr>
            <p:sp>
              <p:nvSpPr>
                <p:cNvPr id="907268" name="AutoShape 4"/>
                <p:cNvSpPr>
                  <a:spLocks noChangeArrowheads="1"/>
                </p:cNvSpPr>
                <p:nvPr/>
              </p:nvSpPr>
              <p:spPr bwMode="auto">
                <a:xfrm>
                  <a:off x="239" y="3357"/>
                  <a:ext cx="1080"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7270" name="AutoShape 6"/>
                <p:cNvSpPr>
                  <a:spLocks noChangeArrowheads="1"/>
                </p:cNvSpPr>
                <p:nvPr/>
              </p:nvSpPr>
              <p:spPr bwMode="auto">
                <a:xfrm>
                  <a:off x="1469" y="3357"/>
                  <a:ext cx="1434"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07274" name="AutoShape 10"/>
                <p:cNvSpPr>
                  <a:spLocks noChangeArrowheads="1"/>
                </p:cNvSpPr>
                <p:nvPr/>
              </p:nvSpPr>
              <p:spPr bwMode="auto">
                <a:xfrm>
                  <a:off x="3089" y="3351"/>
                  <a:ext cx="744"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nvGrpSpPr>
                <p:cNvPr id="23642" name="Group 29"/>
                <p:cNvGrpSpPr>
                  <a:grpSpLocks/>
                </p:cNvGrpSpPr>
                <p:nvPr/>
              </p:nvGrpSpPr>
              <p:grpSpPr bwMode="auto">
                <a:xfrm>
                  <a:off x="2673" y="3374"/>
                  <a:ext cx="193" cy="198"/>
                  <a:chOff x="2291" y="2703"/>
                  <a:chExt cx="209" cy="294"/>
                </a:xfrm>
              </p:grpSpPr>
              <p:sp>
                <p:nvSpPr>
                  <p:cNvPr id="23643"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644" name="AutoShape 31"/>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grpSp>
        <p:grpSp>
          <p:nvGrpSpPr>
            <p:cNvPr id="23633" name="Group 32"/>
            <p:cNvGrpSpPr>
              <a:grpSpLocks/>
            </p:cNvGrpSpPr>
            <p:nvPr/>
          </p:nvGrpSpPr>
          <p:grpSpPr bwMode="auto">
            <a:xfrm>
              <a:off x="181" y="3260"/>
              <a:ext cx="3543" cy="226"/>
              <a:chOff x="309" y="3364"/>
              <a:chExt cx="3543" cy="226"/>
            </a:xfrm>
          </p:grpSpPr>
          <p:sp>
            <p:nvSpPr>
              <p:cNvPr id="23634" name="Text Box 61"/>
              <p:cNvSpPr txBox="1">
                <a:spLocks noChangeArrowheads="1"/>
              </p:cNvSpPr>
              <p:nvPr/>
            </p:nvSpPr>
            <p:spPr bwMode="auto">
              <a:xfrm>
                <a:off x="1560" y="3368"/>
                <a:ext cx="125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a:solidFill>
                      <a:srgbClr val="808080"/>
                    </a:solidFill>
                  </a:rPr>
                  <a:t>14 tonne truck</a:t>
                </a:r>
              </a:p>
            </p:txBody>
          </p:sp>
          <p:sp>
            <p:nvSpPr>
              <p:cNvPr id="23635" name="Text Box 11"/>
              <p:cNvSpPr txBox="1">
                <a:spLocks noChangeArrowheads="1"/>
              </p:cNvSpPr>
              <p:nvPr/>
            </p:nvSpPr>
            <p:spPr bwMode="auto">
              <a:xfrm>
                <a:off x="309" y="3364"/>
                <a:ext cx="97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dirty="0" smtClean="0">
                    <a:solidFill>
                      <a:srgbClr val="808080"/>
                    </a:solidFill>
                  </a:rPr>
                  <a:t>France -&gt; UK</a:t>
                </a:r>
                <a:endParaRPr lang="en-GB" sz="1600" b="1" i="1" dirty="0">
                  <a:solidFill>
                    <a:srgbClr val="808080"/>
                  </a:solidFill>
                </a:endParaRPr>
              </a:p>
            </p:txBody>
          </p:sp>
          <p:sp>
            <p:nvSpPr>
              <p:cNvPr id="23636" name="Text Box 62"/>
              <p:cNvSpPr txBox="1">
                <a:spLocks noChangeArrowheads="1"/>
              </p:cNvSpPr>
              <p:nvPr/>
            </p:nvSpPr>
            <p:spPr bwMode="auto">
              <a:xfrm>
                <a:off x="3156" y="3378"/>
                <a:ext cx="6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spcAft>
                    <a:spcPct val="20000"/>
                  </a:spcAft>
                  <a:buClr>
                    <a:srgbClr val="009B9B"/>
                  </a:buClr>
                  <a:buSzPct val="80000"/>
                  <a:buFont typeface="Wingdings" pitchFamily="2" charset="2"/>
                  <a:buNone/>
                </a:pPr>
                <a:r>
                  <a:rPr lang="en-GB" sz="1600" b="1" i="1">
                    <a:solidFill>
                      <a:srgbClr val="808080"/>
                    </a:solidFill>
                  </a:rPr>
                  <a:t>550  km</a:t>
                </a:r>
              </a:p>
            </p:txBody>
          </p:sp>
        </p:grpSp>
      </p:grpSp>
      <p:pic>
        <p:nvPicPr>
          <p:cNvPr id="23561" name="Picture 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1261" y="926473"/>
            <a:ext cx="62547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62" name="Group 38"/>
          <p:cNvGrpSpPr>
            <a:grpSpLocks/>
          </p:cNvGrpSpPr>
          <p:nvPr/>
        </p:nvGrpSpPr>
        <p:grpSpPr bwMode="auto">
          <a:xfrm>
            <a:off x="0" y="2932113"/>
            <a:ext cx="9067800" cy="1738312"/>
            <a:chOff x="0" y="1927"/>
            <a:chExt cx="5712" cy="1095"/>
          </a:xfrm>
        </p:grpSpPr>
        <p:grpSp>
          <p:nvGrpSpPr>
            <p:cNvPr id="23572" name="Group 39"/>
            <p:cNvGrpSpPr>
              <a:grpSpLocks/>
            </p:cNvGrpSpPr>
            <p:nvPr/>
          </p:nvGrpSpPr>
          <p:grpSpPr bwMode="auto">
            <a:xfrm>
              <a:off x="0" y="1927"/>
              <a:ext cx="5705" cy="439"/>
              <a:chOff x="0" y="1927"/>
              <a:chExt cx="5705" cy="439"/>
            </a:xfrm>
          </p:grpSpPr>
          <p:sp>
            <p:nvSpPr>
              <p:cNvPr id="23613" name="Text Box 4"/>
              <p:cNvSpPr txBox="1">
                <a:spLocks noChangeArrowheads="1"/>
              </p:cNvSpPr>
              <p:nvPr/>
            </p:nvSpPr>
            <p:spPr bwMode="auto">
              <a:xfrm>
                <a:off x="0" y="1927"/>
                <a:ext cx="55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a:t> Number      Name                Material                      Process                 Mass (kg)      End of life</a:t>
                </a:r>
              </a:p>
            </p:txBody>
          </p:sp>
          <p:grpSp>
            <p:nvGrpSpPr>
              <p:cNvPr id="23614" name="Group 41"/>
              <p:cNvGrpSpPr>
                <a:grpSpLocks/>
              </p:cNvGrpSpPr>
              <p:nvPr/>
            </p:nvGrpSpPr>
            <p:grpSpPr bwMode="auto">
              <a:xfrm>
                <a:off x="88" y="2125"/>
                <a:ext cx="5617" cy="241"/>
                <a:chOff x="64" y="2437"/>
                <a:chExt cx="5617" cy="241"/>
              </a:xfrm>
            </p:grpSpPr>
            <p:grpSp>
              <p:nvGrpSpPr>
                <p:cNvPr id="23615" name="Group 42"/>
                <p:cNvGrpSpPr>
                  <a:grpSpLocks/>
                </p:cNvGrpSpPr>
                <p:nvPr/>
              </p:nvGrpSpPr>
              <p:grpSpPr bwMode="auto">
                <a:xfrm>
                  <a:off x="64" y="2437"/>
                  <a:ext cx="5617" cy="241"/>
                  <a:chOff x="40" y="2437"/>
                  <a:chExt cx="5617" cy="241"/>
                </a:xfrm>
              </p:grpSpPr>
              <p:sp>
                <p:nvSpPr>
                  <p:cNvPr id="2" name="AutoShape 33"/>
                  <p:cNvSpPr>
                    <a:spLocks noChangeArrowheads="1"/>
                  </p:cNvSpPr>
                  <p:nvPr/>
                </p:nvSpPr>
                <p:spPr bwMode="auto">
                  <a:xfrm>
                    <a:off x="451" y="2442"/>
                    <a:ext cx="873"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3" name="AutoShape 35"/>
                  <p:cNvSpPr>
                    <a:spLocks noChangeArrowheads="1"/>
                  </p:cNvSpPr>
                  <p:nvPr/>
                </p:nvSpPr>
                <p:spPr bwMode="auto">
                  <a:xfrm>
                    <a:off x="1439" y="2440"/>
                    <a:ext cx="115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4" name="AutoShape 40"/>
                  <p:cNvSpPr>
                    <a:spLocks noChangeArrowheads="1"/>
                  </p:cNvSpPr>
                  <p:nvPr/>
                </p:nvSpPr>
                <p:spPr bwMode="auto">
                  <a:xfrm>
                    <a:off x="2727" y="2437"/>
                    <a:ext cx="1159"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5" name="AutoShape 44"/>
                  <p:cNvSpPr>
                    <a:spLocks noChangeArrowheads="1"/>
                  </p:cNvSpPr>
                  <p:nvPr/>
                </p:nvSpPr>
                <p:spPr bwMode="auto">
                  <a:xfrm>
                    <a:off x="4008" y="2437"/>
                    <a:ext cx="605"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 name="AutoShape 88"/>
                  <p:cNvSpPr>
                    <a:spLocks noChangeArrowheads="1"/>
                  </p:cNvSpPr>
                  <p:nvPr/>
                </p:nvSpPr>
                <p:spPr bwMode="auto">
                  <a:xfrm>
                    <a:off x="4709" y="2438"/>
                    <a:ext cx="94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7" name="AutoShape 44"/>
                  <p:cNvSpPr>
                    <a:spLocks noChangeArrowheads="1"/>
                  </p:cNvSpPr>
                  <p:nvPr/>
                </p:nvSpPr>
                <p:spPr bwMode="auto">
                  <a:xfrm>
                    <a:off x="40" y="2437"/>
                    <a:ext cx="341"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grpSp>
              <p:nvGrpSpPr>
                <p:cNvPr id="23616" name="Group 49"/>
                <p:cNvGrpSpPr>
                  <a:grpSpLocks/>
                </p:cNvGrpSpPr>
                <p:nvPr/>
              </p:nvGrpSpPr>
              <p:grpSpPr bwMode="auto">
                <a:xfrm>
                  <a:off x="2370" y="2448"/>
                  <a:ext cx="3264" cy="212"/>
                  <a:chOff x="2370" y="2448"/>
                  <a:chExt cx="3264" cy="212"/>
                </a:xfrm>
              </p:grpSpPr>
              <p:grpSp>
                <p:nvGrpSpPr>
                  <p:cNvPr id="23617" name="Group 50"/>
                  <p:cNvGrpSpPr>
                    <a:grpSpLocks/>
                  </p:cNvGrpSpPr>
                  <p:nvPr/>
                </p:nvGrpSpPr>
                <p:grpSpPr bwMode="auto">
                  <a:xfrm>
                    <a:off x="2370" y="2462"/>
                    <a:ext cx="193" cy="198"/>
                    <a:chOff x="2291" y="2703"/>
                    <a:chExt cx="209" cy="294"/>
                  </a:xfrm>
                </p:grpSpPr>
                <p:sp>
                  <p:nvSpPr>
                    <p:cNvPr id="23624"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625" name="AutoShape 52"/>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3618" name="Group 53"/>
                  <p:cNvGrpSpPr>
                    <a:grpSpLocks/>
                  </p:cNvGrpSpPr>
                  <p:nvPr/>
                </p:nvGrpSpPr>
                <p:grpSpPr bwMode="auto">
                  <a:xfrm>
                    <a:off x="3648" y="2448"/>
                    <a:ext cx="193" cy="198"/>
                    <a:chOff x="2291" y="2701"/>
                    <a:chExt cx="209" cy="294"/>
                  </a:xfrm>
                </p:grpSpPr>
                <p:sp>
                  <p:nvSpPr>
                    <p:cNvPr id="23622" name="AutoShape 37"/>
                    <p:cNvSpPr>
                      <a:spLocks noChangeArrowheads="1"/>
                    </p:cNvSpPr>
                    <p:nvPr/>
                  </p:nvSpPr>
                  <p:spPr bwMode="auto">
                    <a:xfrm>
                      <a:off x="2291" y="2701"/>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623" name="AutoShape 55"/>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3619" name="Group 56"/>
                  <p:cNvGrpSpPr>
                    <a:grpSpLocks/>
                  </p:cNvGrpSpPr>
                  <p:nvPr/>
                </p:nvGrpSpPr>
                <p:grpSpPr bwMode="auto">
                  <a:xfrm>
                    <a:off x="5440" y="2450"/>
                    <a:ext cx="194" cy="198"/>
                    <a:chOff x="2291" y="2703"/>
                    <a:chExt cx="209" cy="293"/>
                  </a:xfrm>
                </p:grpSpPr>
                <p:sp>
                  <p:nvSpPr>
                    <p:cNvPr id="23620" name="AutoShape 37"/>
                    <p:cNvSpPr>
                      <a:spLocks noChangeArrowheads="1"/>
                    </p:cNvSpPr>
                    <p:nvPr/>
                  </p:nvSpPr>
                  <p:spPr bwMode="auto">
                    <a:xfrm>
                      <a:off x="2291" y="2703"/>
                      <a:ext cx="209" cy="29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621" name="AutoShape 58"/>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grpSp>
        </p:grpSp>
        <p:grpSp>
          <p:nvGrpSpPr>
            <p:cNvPr id="23573" name="Group 59"/>
            <p:cNvGrpSpPr>
              <a:grpSpLocks/>
            </p:cNvGrpSpPr>
            <p:nvPr/>
          </p:nvGrpSpPr>
          <p:grpSpPr bwMode="auto">
            <a:xfrm>
              <a:off x="72" y="2127"/>
              <a:ext cx="5640" cy="895"/>
              <a:chOff x="72" y="1943"/>
              <a:chExt cx="5640" cy="895"/>
            </a:xfrm>
          </p:grpSpPr>
          <p:grpSp>
            <p:nvGrpSpPr>
              <p:cNvPr id="23574" name="Group 60"/>
              <p:cNvGrpSpPr>
                <a:grpSpLocks/>
              </p:cNvGrpSpPr>
              <p:nvPr/>
            </p:nvGrpSpPr>
            <p:grpSpPr bwMode="auto">
              <a:xfrm>
                <a:off x="88" y="2261"/>
                <a:ext cx="5617" cy="241"/>
                <a:chOff x="64" y="2437"/>
                <a:chExt cx="5617" cy="241"/>
              </a:xfrm>
            </p:grpSpPr>
            <p:grpSp>
              <p:nvGrpSpPr>
                <p:cNvPr id="23596" name="Group 61"/>
                <p:cNvGrpSpPr>
                  <a:grpSpLocks/>
                </p:cNvGrpSpPr>
                <p:nvPr/>
              </p:nvGrpSpPr>
              <p:grpSpPr bwMode="auto">
                <a:xfrm>
                  <a:off x="64" y="2437"/>
                  <a:ext cx="5617" cy="241"/>
                  <a:chOff x="40" y="2437"/>
                  <a:chExt cx="5617" cy="241"/>
                </a:xfrm>
              </p:grpSpPr>
              <p:sp>
                <p:nvSpPr>
                  <p:cNvPr id="8" name="AutoShape 33"/>
                  <p:cNvSpPr>
                    <a:spLocks noChangeArrowheads="1"/>
                  </p:cNvSpPr>
                  <p:nvPr/>
                </p:nvSpPr>
                <p:spPr bwMode="auto">
                  <a:xfrm>
                    <a:off x="451" y="2442"/>
                    <a:ext cx="873"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9" name="AutoShape 35"/>
                  <p:cNvSpPr>
                    <a:spLocks noChangeArrowheads="1"/>
                  </p:cNvSpPr>
                  <p:nvPr/>
                </p:nvSpPr>
                <p:spPr bwMode="auto">
                  <a:xfrm>
                    <a:off x="1439" y="2440"/>
                    <a:ext cx="115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0" name="AutoShape 40"/>
                  <p:cNvSpPr>
                    <a:spLocks noChangeArrowheads="1"/>
                  </p:cNvSpPr>
                  <p:nvPr/>
                </p:nvSpPr>
                <p:spPr bwMode="auto">
                  <a:xfrm>
                    <a:off x="2727" y="2437"/>
                    <a:ext cx="1159"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1" name="AutoShape 44"/>
                  <p:cNvSpPr>
                    <a:spLocks noChangeArrowheads="1"/>
                  </p:cNvSpPr>
                  <p:nvPr/>
                </p:nvSpPr>
                <p:spPr bwMode="auto">
                  <a:xfrm>
                    <a:off x="4008" y="2437"/>
                    <a:ext cx="605"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2" name="AutoShape 88"/>
                  <p:cNvSpPr>
                    <a:spLocks noChangeArrowheads="1"/>
                  </p:cNvSpPr>
                  <p:nvPr/>
                </p:nvSpPr>
                <p:spPr bwMode="auto">
                  <a:xfrm>
                    <a:off x="4709" y="2438"/>
                    <a:ext cx="94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3" name="AutoShape 44"/>
                  <p:cNvSpPr>
                    <a:spLocks noChangeArrowheads="1"/>
                  </p:cNvSpPr>
                  <p:nvPr/>
                </p:nvSpPr>
                <p:spPr bwMode="auto">
                  <a:xfrm>
                    <a:off x="40" y="2437"/>
                    <a:ext cx="341"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grpSp>
              <p:nvGrpSpPr>
                <p:cNvPr id="23597" name="Group 68"/>
                <p:cNvGrpSpPr>
                  <a:grpSpLocks/>
                </p:cNvGrpSpPr>
                <p:nvPr/>
              </p:nvGrpSpPr>
              <p:grpSpPr bwMode="auto">
                <a:xfrm>
                  <a:off x="2370" y="2448"/>
                  <a:ext cx="3264" cy="212"/>
                  <a:chOff x="2370" y="2448"/>
                  <a:chExt cx="3264" cy="212"/>
                </a:xfrm>
              </p:grpSpPr>
              <p:grpSp>
                <p:nvGrpSpPr>
                  <p:cNvPr id="23598" name="Group 69"/>
                  <p:cNvGrpSpPr>
                    <a:grpSpLocks/>
                  </p:cNvGrpSpPr>
                  <p:nvPr/>
                </p:nvGrpSpPr>
                <p:grpSpPr bwMode="auto">
                  <a:xfrm>
                    <a:off x="2370" y="2462"/>
                    <a:ext cx="193" cy="198"/>
                    <a:chOff x="2291" y="2703"/>
                    <a:chExt cx="209" cy="294"/>
                  </a:xfrm>
                </p:grpSpPr>
                <p:sp>
                  <p:nvSpPr>
                    <p:cNvPr id="23605"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606" name="AutoShape 71"/>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3599" name="Group 72"/>
                  <p:cNvGrpSpPr>
                    <a:grpSpLocks/>
                  </p:cNvGrpSpPr>
                  <p:nvPr/>
                </p:nvGrpSpPr>
                <p:grpSpPr bwMode="auto">
                  <a:xfrm>
                    <a:off x="3648" y="2448"/>
                    <a:ext cx="193" cy="198"/>
                    <a:chOff x="2291" y="2701"/>
                    <a:chExt cx="209" cy="294"/>
                  </a:xfrm>
                </p:grpSpPr>
                <p:sp>
                  <p:nvSpPr>
                    <p:cNvPr id="23603" name="AutoShape 37"/>
                    <p:cNvSpPr>
                      <a:spLocks noChangeArrowheads="1"/>
                    </p:cNvSpPr>
                    <p:nvPr/>
                  </p:nvSpPr>
                  <p:spPr bwMode="auto">
                    <a:xfrm>
                      <a:off x="2291" y="2701"/>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604" name="AutoShape 74"/>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3600" name="Group 75"/>
                  <p:cNvGrpSpPr>
                    <a:grpSpLocks/>
                  </p:cNvGrpSpPr>
                  <p:nvPr/>
                </p:nvGrpSpPr>
                <p:grpSpPr bwMode="auto">
                  <a:xfrm>
                    <a:off x="5440" y="2450"/>
                    <a:ext cx="194" cy="198"/>
                    <a:chOff x="2291" y="2703"/>
                    <a:chExt cx="209" cy="293"/>
                  </a:xfrm>
                </p:grpSpPr>
                <p:sp>
                  <p:nvSpPr>
                    <p:cNvPr id="23601" name="AutoShape 37"/>
                    <p:cNvSpPr>
                      <a:spLocks noChangeArrowheads="1"/>
                    </p:cNvSpPr>
                    <p:nvPr/>
                  </p:nvSpPr>
                  <p:spPr bwMode="auto">
                    <a:xfrm>
                      <a:off x="2291" y="2703"/>
                      <a:ext cx="209" cy="29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602" name="AutoShape 77"/>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grpSp>
          <p:sp>
            <p:nvSpPr>
              <p:cNvPr id="23575" name="Text Box 78"/>
              <p:cNvSpPr txBox="1">
                <a:spLocks noChangeArrowheads="1"/>
              </p:cNvSpPr>
              <p:nvPr/>
            </p:nvSpPr>
            <p:spPr bwMode="auto">
              <a:xfrm>
                <a:off x="72" y="1943"/>
                <a:ext cx="533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i="1" dirty="0">
                    <a:solidFill>
                      <a:srgbClr val="CC0000"/>
                    </a:solidFill>
                  </a:rPr>
                  <a:t>100         Bottles               PET                        </a:t>
                </a:r>
                <a:r>
                  <a:rPr lang="en-GB" i="1" dirty="0" err="1">
                    <a:solidFill>
                      <a:srgbClr val="CC0000"/>
                    </a:solidFill>
                  </a:rPr>
                  <a:t>Molding</a:t>
                </a:r>
                <a:r>
                  <a:rPr lang="en-GB" i="1" dirty="0">
                    <a:solidFill>
                      <a:srgbClr val="CC0000"/>
                    </a:solidFill>
                  </a:rPr>
                  <a:t>                0.04          Recycle</a:t>
                </a:r>
              </a:p>
            </p:txBody>
          </p:sp>
          <p:grpSp>
            <p:nvGrpSpPr>
              <p:cNvPr id="23576" name="Group 79"/>
              <p:cNvGrpSpPr>
                <a:grpSpLocks/>
              </p:cNvGrpSpPr>
              <p:nvPr/>
            </p:nvGrpSpPr>
            <p:grpSpPr bwMode="auto">
              <a:xfrm>
                <a:off x="95" y="2597"/>
                <a:ext cx="5617" cy="241"/>
                <a:chOff x="64" y="2437"/>
                <a:chExt cx="5617" cy="241"/>
              </a:xfrm>
            </p:grpSpPr>
            <p:grpSp>
              <p:nvGrpSpPr>
                <p:cNvPr id="23579" name="Group 80"/>
                <p:cNvGrpSpPr>
                  <a:grpSpLocks/>
                </p:cNvGrpSpPr>
                <p:nvPr/>
              </p:nvGrpSpPr>
              <p:grpSpPr bwMode="auto">
                <a:xfrm>
                  <a:off x="64" y="2437"/>
                  <a:ext cx="5617" cy="241"/>
                  <a:chOff x="40" y="2437"/>
                  <a:chExt cx="5617" cy="241"/>
                </a:xfrm>
              </p:grpSpPr>
              <p:sp>
                <p:nvSpPr>
                  <p:cNvPr id="61473" name="AutoShape 33"/>
                  <p:cNvSpPr>
                    <a:spLocks noChangeArrowheads="1"/>
                  </p:cNvSpPr>
                  <p:nvPr/>
                </p:nvSpPr>
                <p:spPr bwMode="auto">
                  <a:xfrm>
                    <a:off x="451" y="2442"/>
                    <a:ext cx="873" cy="236"/>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475" name="AutoShape 35"/>
                  <p:cNvSpPr>
                    <a:spLocks noChangeArrowheads="1"/>
                  </p:cNvSpPr>
                  <p:nvPr/>
                </p:nvSpPr>
                <p:spPr bwMode="auto">
                  <a:xfrm>
                    <a:off x="1439" y="2440"/>
                    <a:ext cx="115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480" name="AutoShape 40"/>
                  <p:cNvSpPr>
                    <a:spLocks noChangeArrowheads="1"/>
                  </p:cNvSpPr>
                  <p:nvPr/>
                </p:nvSpPr>
                <p:spPr bwMode="auto">
                  <a:xfrm>
                    <a:off x="2727" y="2437"/>
                    <a:ext cx="1159"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484" name="AutoShape 44"/>
                  <p:cNvSpPr>
                    <a:spLocks noChangeArrowheads="1"/>
                  </p:cNvSpPr>
                  <p:nvPr/>
                </p:nvSpPr>
                <p:spPr bwMode="auto">
                  <a:xfrm>
                    <a:off x="4008" y="2437"/>
                    <a:ext cx="605"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61528" name="AutoShape 88"/>
                  <p:cNvSpPr>
                    <a:spLocks noChangeArrowheads="1"/>
                  </p:cNvSpPr>
                  <p:nvPr/>
                </p:nvSpPr>
                <p:spPr bwMode="auto">
                  <a:xfrm>
                    <a:off x="4709" y="2438"/>
                    <a:ext cx="948"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sp>
                <p:nvSpPr>
                  <p:cNvPr id="14" name="AutoShape 44"/>
                  <p:cNvSpPr>
                    <a:spLocks noChangeArrowheads="1"/>
                  </p:cNvSpPr>
                  <p:nvPr/>
                </p:nvSpPr>
                <p:spPr bwMode="auto">
                  <a:xfrm>
                    <a:off x="40" y="2437"/>
                    <a:ext cx="341" cy="237"/>
                  </a:xfrm>
                  <a:prstGeom prst="roundRect">
                    <a:avLst>
                      <a:gd name="adj" fmla="val 6426"/>
                    </a:avLst>
                  </a:prstGeom>
                  <a:solidFill>
                    <a:srgbClr val="F8F8F8"/>
                  </a:solidFill>
                  <a:ln w="28575">
                    <a:solidFill>
                      <a:srgbClr val="808080"/>
                    </a:solidFill>
                    <a:round/>
                    <a:headEnd/>
                    <a:tailEnd/>
                  </a:ln>
                  <a:effectLst>
                    <a:outerShdw dist="71842" dir="2700000" algn="ctr" rotWithShape="0">
                      <a:srgbClr val="C0C0C0"/>
                    </a:outerShdw>
                  </a:effectLst>
                </p:spPr>
                <p:txBody>
                  <a:bodyPr anchor="ctr">
                    <a:spAutoFit/>
                  </a:bodyPr>
                  <a:lstStyle/>
                  <a:p>
                    <a:pPr eaLnBrk="0" hangingPunct="0">
                      <a:spcBef>
                        <a:spcPct val="20000"/>
                      </a:spcBef>
                      <a:spcAft>
                        <a:spcPct val="20000"/>
                      </a:spcAft>
                      <a:buClr>
                        <a:srgbClr val="009B9B"/>
                      </a:buClr>
                      <a:buSzPct val="80000"/>
                      <a:buFont typeface="Wingdings" pitchFamily="2" charset="2"/>
                      <a:buNone/>
                      <a:defRPr/>
                    </a:pPr>
                    <a:endParaRPr lang="en-GB" sz="1600" b="1" i="1">
                      <a:solidFill>
                        <a:srgbClr val="CC0000"/>
                      </a:solidFill>
                      <a:cs typeface="+mn-cs"/>
                    </a:endParaRPr>
                  </a:p>
                </p:txBody>
              </p:sp>
            </p:grpSp>
            <p:grpSp>
              <p:nvGrpSpPr>
                <p:cNvPr id="23580" name="Group 87"/>
                <p:cNvGrpSpPr>
                  <a:grpSpLocks/>
                </p:cNvGrpSpPr>
                <p:nvPr/>
              </p:nvGrpSpPr>
              <p:grpSpPr bwMode="auto">
                <a:xfrm>
                  <a:off x="2370" y="2448"/>
                  <a:ext cx="3264" cy="212"/>
                  <a:chOff x="2370" y="2448"/>
                  <a:chExt cx="3264" cy="212"/>
                </a:xfrm>
              </p:grpSpPr>
              <p:grpSp>
                <p:nvGrpSpPr>
                  <p:cNvPr id="15" name="Group 88"/>
                  <p:cNvGrpSpPr>
                    <a:grpSpLocks/>
                  </p:cNvGrpSpPr>
                  <p:nvPr/>
                </p:nvGrpSpPr>
                <p:grpSpPr bwMode="auto">
                  <a:xfrm>
                    <a:off x="2370" y="2462"/>
                    <a:ext cx="193" cy="198"/>
                    <a:chOff x="2291" y="2703"/>
                    <a:chExt cx="209" cy="294"/>
                  </a:xfrm>
                </p:grpSpPr>
                <p:sp>
                  <p:nvSpPr>
                    <p:cNvPr id="23588" name="AutoShape 37"/>
                    <p:cNvSpPr>
                      <a:spLocks noChangeArrowheads="1"/>
                    </p:cNvSpPr>
                    <p:nvPr/>
                  </p:nvSpPr>
                  <p:spPr bwMode="auto">
                    <a:xfrm>
                      <a:off x="2291" y="2703"/>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589" name="AutoShape 90"/>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16" name="Group 91"/>
                  <p:cNvGrpSpPr>
                    <a:grpSpLocks/>
                  </p:cNvGrpSpPr>
                  <p:nvPr/>
                </p:nvGrpSpPr>
                <p:grpSpPr bwMode="auto">
                  <a:xfrm>
                    <a:off x="3648" y="2448"/>
                    <a:ext cx="193" cy="198"/>
                    <a:chOff x="2291" y="2701"/>
                    <a:chExt cx="209" cy="294"/>
                  </a:xfrm>
                </p:grpSpPr>
                <p:sp>
                  <p:nvSpPr>
                    <p:cNvPr id="23586" name="AutoShape 37"/>
                    <p:cNvSpPr>
                      <a:spLocks noChangeArrowheads="1"/>
                    </p:cNvSpPr>
                    <p:nvPr/>
                  </p:nvSpPr>
                  <p:spPr bwMode="auto">
                    <a:xfrm>
                      <a:off x="2291" y="2701"/>
                      <a:ext cx="209" cy="294"/>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587" name="AutoShape 93"/>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3583" name="Group 94"/>
                  <p:cNvGrpSpPr>
                    <a:grpSpLocks/>
                  </p:cNvGrpSpPr>
                  <p:nvPr/>
                </p:nvGrpSpPr>
                <p:grpSpPr bwMode="auto">
                  <a:xfrm>
                    <a:off x="5440" y="2450"/>
                    <a:ext cx="194" cy="198"/>
                    <a:chOff x="2291" y="2703"/>
                    <a:chExt cx="209" cy="293"/>
                  </a:xfrm>
                </p:grpSpPr>
                <p:sp>
                  <p:nvSpPr>
                    <p:cNvPr id="23584" name="AutoShape 37"/>
                    <p:cNvSpPr>
                      <a:spLocks noChangeArrowheads="1"/>
                    </p:cNvSpPr>
                    <p:nvPr/>
                  </p:nvSpPr>
                  <p:spPr bwMode="auto">
                    <a:xfrm>
                      <a:off x="2291" y="2703"/>
                      <a:ext cx="209" cy="293"/>
                    </a:xfrm>
                    <a:prstGeom prst="roundRect">
                      <a:avLst>
                        <a:gd name="adj" fmla="val 16667"/>
                      </a:avLst>
                    </a:prstGeom>
                    <a:solidFill>
                      <a:srgbClr val="EAEAEA"/>
                    </a:solidFill>
                    <a:ln w="28575">
                      <a:solidFill>
                        <a:srgbClr val="80808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sz="1200" b="1"/>
                    </a:p>
                  </p:txBody>
                </p:sp>
                <p:sp>
                  <p:nvSpPr>
                    <p:cNvPr id="23585" name="AutoShape 96"/>
                    <p:cNvSpPr>
                      <a:spLocks noChangeArrowheads="1"/>
                    </p:cNvSpPr>
                    <p:nvPr/>
                  </p:nvSpPr>
                  <p:spPr bwMode="auto">
                    <a:xfrm flipV="1">
                      <a:off x="2329" y="2815"/>
                      <a:ext cx="131" cy="98"/>
                    </a:xfrm>
                    <a:prstGeom prst="triangle">
                      <a:avLst>
                        <a:gd name="adj" fmla="val 50000"/>
                      </a:avLst>
                    </a:prstGeom>
                    <a:solidFill>
                      <a:schemeClr val="tx1"/>
                    </a:solidFill>
                    <a:ln w="9525">
                      <a:solidFill>
                        <a:srgbClr val="CC0000"/>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grpSp>
          <p:sp>
            <p:nvSpPr>
              <p:cNvPr id="23577" name="Text Box 97"/>
              <p:cNvSpPr txBox="1">
                <a:spLocks noChangeArrowheads="1"/>
              </p:cNvSpPr>
              <p:nvPr/>
            </p:nvSpPr>
            <p:spPr bwMode="auto">
              <a:xfrm>
                <a:off x="72" y="2271"/>
                <a:ext cx="53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i="1">
                    <a:solidFill>
                      <a:srgbClr val="CC0000"/>
                    </a:solidFill>
                  </a:rPr>
                  <a:t>100         Caps              Polyprop                    Molding                0.0001      Recycle</a:t>
                </a:r>
              </a:p>
            </p:txBody>
          </p:sp>
          <p:sp>
            <p:nvSpPr>
              <p:cNvPr id="23578" name="Text Box 98"/>
              <p:cNvSpPr txBox="1">
                <a:spLocks noChangeArrowheads="1"/>
              </p:cNvSpPr>
              <p:nvPr/>
            </p:nvSpPr>
            <p:spPr bwMode="auto">
              <a:xfrm>
                <a:off x="80" y="2591"/>
                <a:ext cx="442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i="1">
                    <a:solidFill>
                      <a:srgbClr val="CC0000"/>
                    </a:solidFill>
                  </a:rPr>
                  <a:t>100         Water                                                                              1.0</a:t>
                </a:r>
              </a:p>
            </p:txBody>
          </p:sp>
        </p:grpSp>
      </p:grpSp>
      <p:grpSp>
        <p:nvGrpSpPr>
          <p:cNvPr id="23581" name="Group 99"/>
          <p:cNvGrpSpPr>
            <a:grpSpLocks/>
          </p:cNvGrpSpPr>
          <p:nvPr/>
        </p:nvGrpSpPr>
        <p:grpSpPr bwMode="auto">
          <a:xfrm>
            <a:off x="2381250" y="3263899"/>
            <a:ext cx="4737101" cy="349250"/>
            <a:chOff x="1500" y="2056"/>
            <a:chExt cx="2984" cy="220"/>
          </a:xfrm>
        </p:grpSpPr>
        <p:sp>
          <p:nvSpPr>
            <p:cNvPr id="23569" name="Text Box 100"/>
            <p:cNvSpPr txBox="1">
              <a:spLocks noChangeArrowheads="1"/>
            </p:cNvSpPr>
            <p:nvPr/>
          </p:nvSpPr>
          <p:spPr bwMode="auto">
            <a:xfrm>
              <a:off x="1500" y="2063"/>
              <a:ext cx="637" cy="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i="1" dirty="0" err="1" smtClean="0">
                  <a:solidFill>
                    <a:schemeClr val="bg1">
                      <a:lumMod val="75000"/>
                    </a:schemeClr>
                  </a:solidFill>
                </a:rPr>
                <a:t>Verre</a:t>
              </a:r>
              <a:endParaRPr lang="en-GB" sz="1600" i="1" dirty="0">
                <a:solidFill>
                  <a:schemeClr val="bg1">
                    <a:lumMod val="75000"/>
                  </a:schemeClr>
                </a:solidFill>
              </a:endParaRPr>
            </a:p>
          </p:txBody>
        </p:sp>
        <p:sp>
          <p:nvSpPr>
            <p:cNvPr id="23570" name="Text Box 101"/>
            <p:cNvSpPr txBox="1">
              <a:spLocks noChangeArrowheads="1"/>
            </p:cNvSpPr>
            <p:nvPr/>
          </p:nvSpPr>
          <p:spPr bwMode="auto">
            <a:xfrm>
              <a:off x="2794" y="2057"/>
              <a:ext cx="859" cy="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i="1" dirty="0" err="1" smtClean="0">
                  <a:solidFill>
                    <a:schemeClr val="bg1">
                      <a:lumMod val="75000"/>
                    </a:schemeClr>
                  </a:solidFill>
                </a:rPr>
                <a:t>Verre</a:t>
              </a:r>
              <a:r>
                <a:rPr lang="en-GB" sz="1600" b="1" i="1" dirty="0" smtClean="0">
                  <a:solidFill>
                    <a:schemeClr val="bg1">
                      <a:lumMod val="75000"/>
                    </a:schemeClr>
                  </a:solidFill>
                </a:rPr>
                <a:t> </a:t>
              </a:r>
              <a:r>
                <a:rPr lang="en-GB" sz="1600" b="1" i="1" dirty="0" err="1" smtClean="0">
                  <a:solidFill>
                    <a:schemeClr val="bg1">
                      <a:lumMod val="75000"/>
                    </a:schemeClr>
                  </a:solidFill>
                </a:rPr>
                <a:t>moulé</a:t>
              </a:r>
              <a:endParaRPr lang="en-GB" sz="1600" i="1" dirty="0">
                <a:solidFill>
                  <a:schemeClr val="bg1">
                    <a:lumMod val="75000"/>
                  </a:schemeClr>
                </a:solidFill>
              </a:endParaRPr>
            </a:p>
          </p:txBody>
        </p:sp>
        <p:sp>
          <p:nvSpPr>
            <p:cNvPr id="23571" name="Text Box 102"/>
            <p:cNvSpPr txBox="1">
              <a:spLocks noChangeArrowheads="1"/>
            </p:cNvSpPr>
            <p:nvPr/>
          </p:nvSpPr>
          <p:spPr bwMode="auto">
            <a:xfrm>
              <a:off x="4119" y="2056"/>
              <a:ext cx="365" cy="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i="1" dirty="0">
                  <a:solidFill>
                    <a:schemeClr val="bg1">
                      <a:lumMod val="75000"/>
                    </a:schemeClr>
                  </a:solidFill>
                </a:rPr>
                <a:t>0.45</a:t>
              </a:r>
              <a:endParaRPr lang="en-GB" sz="1600" i="1" dirty="0">
                <a:solidFill>
                  <a:schemeClr val="bg1">
                    <a:lumMod val="75000"/>
                  </a:schemeClr>
                </a:solidFill>
              </a:endParaRPr>
            </a:p>
          </p:txBody>
        </p:sp>
      </p:grpSp>
      <p:grpSp>
        <p:nvGrpSpPr>
          <p:cNvPr id="23582" name="Group 103"/>
          <p:cNvGrpSpPr>
            <a:grpSpLocks/>
          </p:cNvGrpSpPr>
          <p:nvPr/>
        </p:nvGrpSpPr>
        <p:grpSpPr bwMode="auto">
          <a:xfrm>
            <a:off x="2444750" y="3763968"/>
            <a:ext cx="4848225" cy="354013"/>
            <a:chOff x="1540" y="2371"/>
            <a:chExt cx="3054" cy="223"/>
          </a:xfrm>
        </p:grpSpPr>
        <p:sp>
          <p:nvSpPr>
            <p:cNvPr id="23566" name="Text Box 104"/>
            <p:cNvSpPr txBox="1">
              <a:spLocks noChangeArrowheads="1"/>
            </p:cNvSpPr>
            <p:nvPr/>
          </p:nvSpPr>
          <p:spPr bwMode="auto">
            <a:xfrm>
              <a:off x="1540" y="2381"/>
              <a:ext cx="785" cy="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i="1" dirty="0" smtClean="0">
                  <a:solidFill>
                    <a:schemeClr val="bg1">
                      <a:lumMod val="75000"/>
                    </a:schemeClr>
                  </a:solidFill>
                </a:rPr>
                <a:t>Aluminium</a:t>
              </a:r>
              <a:endParaRPr lang="en-GB" sz="1600" i="1" dirty="0">
                <a:solidFill>
                  <a:schemeClr val="bg1">
                    <a:lumMod val="75000"/>
                  </a:schemeClr>
                </a:solidFill>
              </a:endParaRPr>
            </a:p>
          </p:txBody>
        </p:sp>
        <p:sp>
          <p:nvSpPr>
            <p:cNvPr id="23567" name="Text Box 105"/>
            <p:cNvSpPr txBox="1">
              <a:spLocks noChangeArrowheads="1"/>
            </p:cNvSpPr>
            <p:nvPr/>
          </p:nvSpPr>
          <p:spPr bwMode="auto">
            <a:xfrm>
              <a:off x="2834" y="2379"/>
              <a:ext cx="763" cy="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i="1" dirty="0" err="1" smtClean="0">
                  <a:solidFill>
                    <a:schemeClr val="bg1">
                      <a:lumMod val="75000"/>
                    </a:schemeClr>
                  </a:solidFill>
                </a:rPr>
                <a:t>Laminage</a:t>
              </a:r>
              <a:r>
                <a:rPr lang="en-GB" sz="1600" b="1" i="1" dirty="0" smtClean="0">
                  <a:solidFill>
                    <a:schemeClr val="bg1">
                      <a:lumMod val="75000"/>
                    </a:schemeClr>
                  </a:solidFill>
                </a:rPr>
                <a:t>       </a:t>
              </a:r>
              <a:endParaRPr lang="en-GB" sz="1600" i="1" dirty="0">
                <a:solidFill>
                  <a:schemeClr val="bg1">
                    <a:lumMod val="75000"/>
                  </a:schemeClr>
                </a:solidFill>
              </a:endParaRPr>
            </a:p>
          </p:txBody>
        </p:sp>
        <p:sp>
          <p:nvSpPr>
            <p:cNvPr id="23568" name="Text Box 106"/>
            <p:cNvSpPr txBox="1">
              <a:spLocks noChangeArrowheads="1"/>
            </p:cNvSpPr>
            <p:nvPr/>
          </p:nvSpPr>
          <p:spPr bwMode="auto">
            <a:xfrm>
              <a:off x="4122" y="2371"/>
              <a:ext cx="472" cy="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i="1">
                  <a:solidFill>
                    <a:schemeClr val="bg1">
                      <a:lumMod val="75000"/>
                    </a:schemeClr>
                  </a:solidFill>
                </a:rPr>
                <a:t>0.002 </a:t>
              </a:r>
              <a:endParaRPr lang="en-GB" sz="1600" i="1">
                <a:solidFill>
                  <a:schemeClr val="bg1">
                    <a:lumMod val="75000"/>
                  </a:schemeClr>
                </a:solidFill>
              </a:endParaRPr>
            </a:p>
          </p:txBody>
        </p:sp>
      </p:grpSp>
      <p:sp>
        <p:nvSpPr>
          <p:cNvPr id="111" name="Text Box 78"/>
          <p:cNvSpPr txBox="1">
            <a:spLocks noChangeArrowheads="1"/>
          </p:cNvSpPr>
          <p:nvPr/>
        </p:nvSpPr>
        <p:spPr bwMode="auto">
          <a:xfrm>
            <a:off x="3177974" y="820967"/>
            <a:ext cx="322716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CC0000"/>
              </a:buClr>
              <a:buFont typeface="Wingdings" pitchFamily="2" charset="2"/>
              <a:buChar char="§"/>
            </a:pPr>
            <a:r>
              <a:rPr lang="fr-FR" dirty="0" smtClean="0"/>
              <a:t>  Bouteille de 1 litre en verre </a:t>
            </a:r>
          </a:p>
          <a:p>
            <a:pPr>
              <a:spcBef>
                <a:spcPct val="20000"/>
              </a:spcBef>
              <a:spcAft>
                <a:spcPct val="20000"/>
              </a:spcAft>
              <a:buClr>
                <a:srgbClr val="CC0000"/>
              </a:buClr>
              <a:buFont typeface="Wingdings" pitchFamily="2" charset="2"/>
              <a:buChar char="§"/>
            </a:pPr>
            <a:r>
              <a:rPr lang="fr-FR" dirty="0" smtClean="0"/>
              <a:t>  Bouchon en aluminium</a:t>
            </a:r>
            <a:endParaRPr lang="fr-FR" dirty="0"/>
          </a:p>
        </p:txBody>
      </p:sp>
      <p:sp>
        <p:nvSpPr>
          <p:cNvPr id="112" name="Text Box 79"/>
          <p:cNvSpPr txBox="1">
            <a:spLocks noChangeArrowheads="1"/>
          </p:cNvSpPr>
          <p:nvPr/>
        </p:nvSpPr>
        <p:spPr bwMode="auto">
          <a:xfrm>
            <a:off x="3177975" y="1572040"/>
            <a:ext cx="1662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CC0000"/>
              </a:buClr>
              <a:buFont typeface="Wingdings" pitchFamily="2" charset="2"/>
              <a:buChar char="§"/>
            </a:pPr>
            <a:r>
              <a:rPr lang="fr-FR" dirty="0" smtClean="0"/>
              <a:t>  Verre moulé</a:t>
            </a:r>
            <a:endParaRPr lang="fr-FR" dirty="0"/>
          </a:p>
        </p:txBody>
      </p:sp>
      <p:sp>
        <p:nvSpPr>
          <p:cNvPr id="113" name="Text Box 80"/>
          <p:cNvSpPr txBox="1">
            <a:spLocks noChangeArrowheads="1"/>
          </p:cNvSpPr>
          <p:nvPr/>
        </p:nvSpPr>
        <p:spPr bwMode="auto">
          <a:xfrm>
            <a:off x="3177975" y="1940340"/>
            <a:ext cx="5561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CC0000"/>
              </a:buClr>
              <a:buFont typeface="Wingdings" pitchFamily="2" charset="2"/>
              <a:buChar char="§"/>
            </a:pPr>
            <a:r>
              <a:rPr lang="fr-FR" dirty="0" smtClean="0"/>
              <a:t>  Remplie en France, transporté par camion 550 km</a:t>
            </a:r>
            <a:endParaRPr lang="fr-FR" dirty="0"/>
          </a:p>
        </p:txBody>
      </p:sp>
      <p:sp>
        <p:nvSpPr>
          <p:cNvPr id="114" name="Text Box 81"/>
          <p:cNvSpPr txBox="1">
            <a:spLocks noChangeArrowheads="1"/>
          </p:cNvSpPr>
          <p:nvPr/>
        </p:nvSpPr>
        <p:spPr bwMode="auto">
          <a:xfrm>
            <a:off x="3177975" y="2334040"/>
            <a:ext cx="3829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CC0000"/>
              </a:buClr>
              <a:buFont typeface="Wingdings" pitchFamily="2" charset="2"/>
              <a:buChar char="§"/>
            </a:pPr>
            <a:r>
              <a:rPr lang="fr-FR" dirty="0" smtClean="0"/>
              <a:t>  Réfrigérée 2 jours avant d’être bu</a:t>
            </a:r>
            <a:endParaRPr lang="fr-FR" dirty="0"/>
          </a:p>
        </p:txBody>
      </p:sp>
    </p:spTree>
    <p:extLst>
      <p:ext uri="{BB962C8B-B14F-4D97-AF65-F5344CB8AC3E}">
        <p14:creationId xmlns:p14="http://schemas.microsoft.com/office/powerpoint/2010/main" val="3544563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3581"/>
                                        </p:tgtEl>
                                        <p:attrNameLst>
                                          <p:attrName>style.visibility</p:attrName>
                                        </p:attrNameLst>
                                      </p:cBhvr>
                                      <p:to>
                                        <p:strVal val="visible"/>
                                      </p:to>
                                    </p:set>
                                    <p:animEffect transition="in" filter="wipe(left)">
                                      <p:cBhvr>
                                        <p:cTn id="7" dur="1000"/>
                                        <p:tgtEl>
                                          <p:spTgt spid="235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3582"/>
                                        </p:tgtEl>
                                        <p:attrNameLst>
                                          <p:attrName>style.visibility</p:attrName>
                                        </p:attrNameLst>
                                      </p:cBhvr>
                                      <p:to>
                                        <p:strVal val="visible"/>
                                      </p:to>
                                    </p:set>
                                    <p:animEffect transition="in" filter="wipe(left)">
                                      <p:cBhvr>
                                        <p:cTn id="12" dur="1000"/>
                                        <p:tgtEl>
                                          <p:spTgt spid="2358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wipe(left)">
                                      <p:cBhvr>
                                        <p:cTn id="17" dur="500"/>
                                        <p:tgtEl>
                                          <p:spTgt spid="1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3"/>
                                        </p:tgtEl>
                                        <p:attrNameLst>
                                          <p:attrName>style.visibility</p:attrName>
                                        </p:attrNameLst>
                                      </p:cBhvr>
                                      <p:to>
                                        <p:strVal val="visible"/>
                                      </p:to>
                                    </p:set>
                                    <p:animEffect transition="in" filter="wipe(left)">
                                      <p:cBhvr>
                                        <p:cTn id="22" dur="500"/>
                                        <p:tgtEl>
                                          <p:spTgt spid="1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utoUpdateAnimBg="0"/>
      <p:bldP spid="113" grpId="0" autoUpdateAnimBg="0"/>
      <p:bldP spid="114"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712381"/>
          </a:xfrm>
        </p:spPr>
        <p:txBody>
          <a:bodyPr>
            <a:normAutofit fontScale="90000"/>
          </a:bodyPr>
          <a:lstStyle/>
          <a:p>
            <a:r>
              <a:rPr lang="fr-FR" sz="4000" b="1" dirty="0" smtClean="0"/>
              <a:t>Remplacement</a:t>
            </a:r>
            <a:r>
              <a:rPr lang="fr-FR" b="1" dirty="0" smtClean="0"/>
              <a:t> du PET par du verre</a:t>
            </a:r>
          </a:p>
        </p:txBody>
      </p:sp>
      <p:grpSp>
        <p:nvGrpSpPr>
          <p:cNvPr id="24579" name="Group 3"/>
          <p:cNvGrpSpPr>
            <a:grpSpLocks/>
          </p:cNvGrpSpPr>
          <p:nvPr/>
        </p:nvGrpSpPr>
        <p:grpSpPr bwMode="auto">
          <a:xfrm>
            <a:off x="9525" y="3913188"/>
            <a:ext cx="4159250" cy="2716212"/>
            <a:chOff x="1170" y="2465"/>
            <a:chExt cx="2620" cy="1711"/>
          </a:xfrm>
        </p:grpSpPr>
        <p:sp>
          <p:nvSpPr>
            <p:cNvPr id="24693" name="Rectangle 4"/>
            <p:cNvSpPr>
              <a:spLocks noChangeArrowheads="1"/>
            </p:cNvSpPr>
            <p:nvPr/>
          </p:nvSpPr>
          <p:spPr bwMode="auto">
            <a:xfrm>
              <a:off x="1534" y="251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94" name="Line 5"/>
            <p:cNvSpPr>
              <a:spLocks noChangeShapeType="1"/>
            </p:cNvSpPr>
            <p:nvPr/>
          </p:nvSpPr>
          <p:spPr bwMode="auto">
            <a:xfrm>
              <a:off x="1538" y="375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95" name="Line 6"/>
            <p:cNvSpPr>
              <a:spLocks noChangeShapeType="1"/>
            </p:cNvSpPr>
            <p:nvPr/>
          </p:nvSpPr>
          <p:spPr bwMode="auto">
            <a:xfrm>
              <a:off x="1538" y="393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96" name="Line 7"/>
            <p:cNvSpPr>
              <a:spLocks noChangeShapeType="1"/>
            </p:cNvSpPr>
            <p:nvPr/>
          </p:nvSpPr>
          <p:spPr bwMode="auto">
            <a:xfrm>
              <a:off x="1526" y="411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97" name="Line 8"/>
            <p:cNvSpPr>
              <a:spLocks noChangeShapeType="1"/>
            </p:cNvSpPr>
            <p:nvPr/>
          </p:nvSpPr>
          <p:spPr bwMode="auto">
            <a:xfrm>
              <a:off x="1538" y="3400"/>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98" name="Line 9"/>
            <p:cNvSpPr>
              <a:spLocks noChangeShapeType="1"/>
            </p:cNvSpPr>
            <p:nvPr/>
          </p:nvSpPr>
          <p:spPr bwMode="auto">
            <a:xfrm>
              <a:off x="1538" y="286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99" name="Line 10"/>
            <p:cNvSpPr>
              <a:spLocks noChangeShapeType="1"/>
            </p:cNvSpPr>
            <p:nvPr/>
          </p:nvSpPr>
          <p:spPr bwMode="auto">
            <a:xfrm>
              <a:off x="1538" y="268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00" name="Line 11"/>
            <p:cNvSpPr>
              <a:spLocks noChangeShapeType="1"/>
            </p:cNvSpPr>
            <p:nvPr/>
          </p:nvSpPr>
          <p:spPr bwMode="auto">
            <a:xfrm>
              <a:off x="1532" y="251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01" name="Line 12"/>
            <p:cNvSpPr>
              <a:spLocks noChangeShapeType="1"/>
            </p:cNvSpPr>
            <p:nvPr/>
          </p:nvSpPr>
          <p:spPr bwMode="auto">
            <a:xfrm>
              <a:off x="1538" y="3043"/>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02" name="Line 13"/>
            <p:cNvSpPr>
              <a:spLocks noChangeShapeType="1"/>
            </p:cNvSpPr>
            <p:nvPr/>
          </p:nvSpPr>
          <p:spPr bwMode="auto">
            <a:xfrm>
              <a:off x="1538" y="3221"/>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03" name="Line 14"/>
            <p:cNvSpPr>
              <a:spLocks noChangeShapeType="1"/>
            </p:cNvSpPr>
            <p:nvPr/>
          </p:nvSpPr>
          <p:spPr bwMode="auto">
            <a:xfrm flipV="1">
              <a:off x="1910"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04" name="Line 15"/>
            <p:cNvSpPr>
              <a:spLocks noChangeShapeType="1"/>
            </p:cNvSpPr>
            <p:nvPr/>
          </p:nvSpPr>
          <p:spPr bwMode="auto">
            <a:xfrm flipV="1">
              <a:off x="2286"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05" name="Line 16"/>
            <p:cNvSpPr>
              <a:spLocks noChangeShapeType="1"/>
            </p:cNvSpPr>
            <p:nvPr/>
          </p:nvSpPr>
          <p:spPr bwMode="auto">
            <a:xfrm flipV="1">
              <a:off x="2662"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06" name="Line 17"/>
            <p:cNvSpPr>
              <a:spLocks noChangeShapeType="1"/>
            </p:cNvSpPr>
            <p:nvPr/>
          </p:nvSpPr>
          <p:spPr bwMode="auto">
            <a:xfrm flipV="1">
              <a:off x="3038"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07" name="Line 18"/>
            <p:cNvSpPr>
              <a:spLocks noChangeShapeType="1"/>
            </p:cNvSpPr>
            <p:nvPr/>
          </p:nvSpPr>
          <p:spPr bwMode="auto">
            <a:xfrm flipV="1">
              <a:off x="3414"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08" name="Line 19"/>
            <p:cNvSpPr>
              <a:spLocks noChangeShapeType="1"/>
            </p:cNvSpPr>
            <p:nvPr/>
          </p:nvSpPr>
          <p:spPr bwMode="auto">
            <a:xfrm flipV="1">
              <a:off x="3790"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09" name="Rectangle 20"/>
            <p:cNvSpPr>
              <a:spLocks noChangeArrowheads="1"/>
            </p:cNvSpPr>
            <p:nvPr/>
          </p:nvSpPr>
          <p:spPr bwMode="auto">
            <a:xfrm>
              <a:off x="1840" y="2715"/>
              <a:ext cx="162" cy="85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710" name="Rectangle 21"/>
            <p:cNvSpPr>
              <a:spLocks noChangeArrowheads="1"/>
            </p:cNvSpPr>
            <p:nvPr/>
          </p:nvSpPr>
          <p:spPr bwMode="auto">
            <a:xfrm>
              <a:off x="2216" y="2943"/>
              <a:ext cx="162" cy="63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711" name="Rectangle 22"/>
            <p:cNvSpPr>
              <a:spLocks noChangeArrowheads="1"/>
            </p:cNvSpPr>
            <p:nvPr/>
          </p:nvSpPr>
          <p:spPr bwMode="auto">
            <a:xfrm>
              <a:off x="2584" y="3255"/>
              <a:ext cx="162" cy="31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712" name="Rectangle 23"/>
            <p:cNvSpPr>
              <a:spLocks noChangeArrowheads="1"/>
            </p:cNvSpPr>
            <p:nvPr/>
          </p:nvSpPr>
          <p:spPr bwMode="auto">
            <a:xfrm>
              <a:off x="2962" y="3303"/>
              <a:ext cx="162" cy="26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713" name="Rectangle 24" descr="Wide downward diagonal"/>
            <p:cNvSpPr>
              <a:spLocks noChangeArrowheads="1"/>
            </p:cNvSpPr>
            <p:nvPr/>
          </p:nvSpPr>
          <p:spPr bwMode="auto">
            <a:xfrm>
              <a:off x="3340" y="3580"/>
              <a:ext cx="162" cy="432"/>
            </a:xfrm>
            <a:prstGeom prst="rect">
              <a:avLst/>
            </a:prstGeom>
            <a:pattFill prst="wdDnDiag">
              <a:fgClr>
                <a:srgbClr val="FF99FF"/>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714" name="Text Box 25"/>
            <p:cNvSpPr txBox="1">
              <a:spLocks noChangeArrowheads="1"/>
            </p:cNvSpPr>
            <p:nvPr/>
          </p:nvSpPr>
          <p:spPr bwMode="auto">
            <a:xfrm>
              <a:off x="1704" y="3602"/>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4715" name="Text Box 26"/>
            <p:cNvSpPr txBox="1">
              <a:spLocks noChangeArrowheads="1"/>
            </p:cNvSpPr>
            <p:nvPr/>
          </p:nvSpPr>
          <p:spPr bwMode="auto">
            <a:xfrm>
              <a:off x="3202" y="3442"/>
              <a:ext cx="48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 </a:t>
              </a:r>
            </a:p>
          </p:txBody>
        </p:sp>
        <p:sp>
          <p:nvSpPr>
            <p:cNvPr id="24716" name="Line 27"/>
            <p:cNvSpPr>
              <a:spLocks noChangeShapeType="1"/>
            </p:cNvSpPr>
            <p:nvPr/>
          </p:nvSpPr>
          <p:spPr bwMode="auto">
            <a:xfrm>
              <a:off x="1528" y="357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717" name="Text Box 28"/>
            <p:cNvSpPr txBox="1">
              <a:spLocks noChangeArrowheads="1"/>
            </p:cNvSpPr>
            <p:nvPr/>
          </p:nvSpPr>
          <p:spPr bwMode="auto">
            <a:xfrm>
              <a:off x="1326" y="2465"/>
              <a:ext cx="226"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60000"/>
                </a:spcAft>
                <a:buClr>
                  <a:srgbClr val="009B9B"/>
                </a:buClr>
                <a:buSzPct val="80000"/>
                <a:buFont typeface="Wingdings" pitchFamily="2" charset="2"/>
                <a:buNone/>
              </a:pPr>
              <a:r>
                <a:rPr lang="en-GB" sz="1000" b="1"/>
                <a:t> 12</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8</a:t>
              </a:r>
            </a:p>
            <a:p>
              <a:pPr algn="r">
                <a:spcBef>
                  <a:spcPct val="20000"/>
                </a:spcBef>
                <a:spcAft>
                  <a:spcPct val="60000"/>
                </a:spcAft>
                <a:buClr>
                  <a:srgbClr val="009B9B"/>
                </a:buClr>
                <a:buSzPct val="80000"/>
                <a:buFont typeface="Wingdings" pitchFamily="2" charset="2"/>
                <a:buNone/>
              </a:pPr>
              <a:r>
                <a:rPr lang="en-GB" sz="1000" b="1"/>
                <a:t>6</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0</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-6</a:t>
              </a:r>
            </a:p>
          </p:txBody>
        </p:sp>
        <p:sp>
          <p:nvSpPr>
            <p:cNvPr id="24718" name="Text Box 29"/>
            <p:cNvSpPr txBox="1">
              <a:spLocks noChangeArrowheads="1"/>
            </p:cNvSpPr>
            <p:nvPr/>
          </p:nvSpPr>
          <p:spPr bwMode="auto">
            <a:xfrm rot="-5400000">
              <a:off x="913" y="3217"/>
              <a:ext cx="70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Carbon (kg)</a:t>
              </a:r>
            </a:p>
          </p:txBody>
        </p:sp>
        <p:sp>
          <p:nvSpPr>
            <p:cNvPr id="24719" name="Text Box 30"/>
            <p:cNvSpPr txBox="1">
              <a:spLocks noChangeArrowheads="1"/>
            </p:cNvSpPr>
            <p:nvPr/>
          </p:nvSpPr>
          <p:spPr bwMode="auto">
            <a:xfrm>
              <a:off x="1869" y="3806"/>
              <a:ext cx="1392"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solidFill>
                    <a:srgbClr val="CC0000"/>
                  </a:solidFill>
                </a:rPr>
                <a:t>PET 100% brut</a:t>
              </a:r>
            </a:p>
            <a:p>
              <a:pPr algn="ctr">
                <a:buClr>
                  <a:srgbClr val="009B9B"/>
                </a:buClr>
                <a:buSzPct val="80000"/>
                <a:buFont typeface="Wingdings" pitchFamily="2" charset="2"/>
                <a:buNone/>
              </a:pPr>
              <a:r>
                <a:rPr lang="fr-FR" sz="1200" b="1" i="1" dirty="0" smtClean="0">
                  <a:solidFill>
                    <a:srgbClr val="CC0000"/>
                  </a:solidFill>
                </a:rPr>
                <a:t>avec recyclage en fin de vie</a:t>
              </a:r>
              <a:endParaRPr lang="fr-FR" sz="1200" b="1" i="1" dirty="0">
                <a:solidFill>
                  <a:srgbClr val="CC0000"/>
                </a:solidFill>
              </a:endParaRPr>
            </a:p>
          </p:txBody>
        </p:sp>
        <p:grpSp>
          <p:nvGrpSpPr>
            <p:cNvPr id="24720" name="Group 31"/>
            <p:cNvGrpSpPr>
              <a:grpSpLocks/>
            </p:cNvGrpSpPr>
            <p:nvPr/>
          </p:nvGrpSpPr>
          <p:grpSpPr bwMode="auto">
            <a:xfrm>
              <a:off x="2548" y="2568"/>
              <a:ext cx="251" cy="583"/>
              <a:chOff x="3951" y="3329"/>
              <a:chExt cx="251" cy="583"/>
            </a:xfrm>
          </p:grpSpPr>
          <p:sp>
            <p:nvSpPr>
              <p:cNvPr id="24721" name="Rectangle 32"/>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4722"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4580" name="Group 34"/>
          <p:cNvGrpSpPr>
            <a:grpSpLocks/>
          </p:cNvGrpSpPr>
          <p:nvPr/>
        </p:nvGrpSpPr>
        <p:grpSpPr bwMode="auto">
          <a:xfrm>
            <a:off x="9525" y="982663"/>
            <a:ext cx="4178300" cy="2759075"/>
            <a:chOff x="6" y="619"/>
            <a:chExt cx="2632" cy="1738"/>
          </a:xfrm>
        </p:grpSpPr>
        <p:grpSp>
          <p:nvGrpSpPr>
            <p:cNvPr id="24657" name="Group 35"/>
            <p:cNvGrpSpPr>
              <a:grpSpLocks/>
            </p:cNvGrpSpPr>
            <p:nvPr/>
          </p:nvGrpSpPr>
          <p:grpSpPr bwMode="auto">
            <a:xfrm>
              <a:off x="370" y="682"/>
              <a:ext cx="2268" cy="1610"/>
              <a:chOff x="2874" y="730"/>
              <a:chExt cx="2268" cy="1610"/>
            </a:xfrm>
          </p:grpSpPr>
          <p:sp>
            <p:nvSpPr>
              <p:cNvPr id="24671" name="Rectangle 36"/>
              <p:cNvSpPr>
                <a:spLocks noChangeArrowheads="1"/>
              </p:cNvSpPr>
              <p:nvPr/>
            </p:nvSpPr>
            <p:spPr bwMode="auto">
              <a:xfrm>
                <a:off x="2874" y="73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72" name="Line 37"/>
              <p:cNvSpPr>
                <a:spLocks noChangeShapeType="1"/>
              </p:cNvSpPr>
              <p:nvPr/>
            </p:nvSpPr>
            <p:spPr bwMode="auto">
              <a:xfrm>
                <a:off x="2886" y="1806"/>
                <a:ext cx="2256"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24673" name="Group 38"/>
              <p:cNvGrpSpPr>
                <a:grpSpLocks/>
              </p:cNvGrpSpPr>
              <p:nvPr/>
            </p:nvGrpSpPr>
            <p:grpSpPr bwMode="auto">
              <a:xfrm>
                <a:off x="2878" y="732"/>
                <a:ext cx="2250" cy="1602"/>
                <a:chOff x="2878" y="738"/>
                <a:chExt cx="2166" cy="1596"/>
              </a:xfrm>
            </p:grpSpPr>
            <p:sp>
              <p:nvSpPr>
                <p:cNvPr id="24680" name="Line 39"/>
                <p:cNvSpPr>
                  <a:spLocks noChangeShapeType="1"/>
                </p:cNvSpPr>
                <p:nvPr/>
              </p:nvSpPr>
              <p:spPr bwMode="auto">
                <a:xfrm>
                  <a:off x="2878" y="73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81" name="Line 40"/>
                <p:cNvSpPr>
                  <a:spLocks noChangeShapeType="1"/>
                </p:cNvSpPr>
                <p:nvPr/>
              </p:nvSpPr>
              <p:spPr bwMode="auto">
                <a:xfrm>
                  <a:off x="2878" y="1802"/>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82" name="Line 41"/>
                <p:cNvSpPr>
                  <a:spLocks noChangeShapeType="1"/>
                </p:cNvSpPr>
                <p:nvPr/>
              </p:nvSpPr>
              <p:spPr bwMode="auto">
                <a:xfrm>
                  <a:off x="2878" y="1935"/>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83" name="Line 42"/>
                <p:cNvSpPr>
                  <a:spLocks noChangeShapeType="1"/>
                </p:cNvSpPr>
                <p:nvPr/>
              </p:nvSpPr>
              <p:spPr bwMode="auto">
                <a:xfrm>
                  <a:off x="2878" y="206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84" name="Line 43"/>
                <p:cNvSpPr>
                  <a:spLocks noChangeShapeType="1"/>
                </p:cNvSpPr>
                <p:nvPr/>
              </p:nvSpPr>
              <p:spPr bwMode="auto">
                <a:xfrm>
                  <a:off x="2878" y="220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85" name="Line 44"/>
                <p:cNvSpPr>
                  <a:spLocks noChangeShapeType="1"/>
                </p:cNvSpPr>
                <p:nvPr/>
              </p:nvSpPr>
              <p:spPr bwMode="auto">
                <a:xfrm>
                  <a:off x="2878" y="233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86" name="Line 45"/>
                <p:cNvSpPr>
                  <a:spLocks noChangeShapeType="1"/>
                </p:cNvSpPr>
                <p:nvPr/>
              </p:nvSpPr>
              <p:spPr bwMode="auto">
                <a:xfrm>
                  <a:off x="2878" y="1669"/>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87" name="Line 46"/>
                <p:cNvSpPr>
                  <a:spLocks noChangeShapeType="1"/>
                </p:cNvSpPr>
                <p:nvPr/>
              </p:nvSpPr>
              <p:spPr bwMode="auto">
                <a:xfrm>
                  <a:off x="2878" y="1270"/>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88" name="Line 47"/>
                <p:cNvSpPr>
                  <a:spLocks noChangeShapeType="1"/>
                </p:cNvSpPr>
                <p:nvPr/>
              </p:nvSpPr>
              <p:spPr bwMode="auto">
                <a:xfrm>
                  <a:off x="2878" y="1137"/>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89" name="Line 48"/>
                <p:cNvSpPr>
                  <a:spLocks noChangeShapeType="1"/>
                </p:cNvSpPr>
                <p:nvPr/>
              </p:nvSpPr>
              <p:spPr bwMode="auto">
                <a:xfrm>
                  <a:off x="2878" y="100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90" name="Line 49"/>
                <p:cNvSpPr>
                  <a:spLocks noChangeShapeType="1"/>
                </p:cNvSpPr>
                <p:nvPr/>
              </p:nvSpPr>
              <p:spPr bwMode="auto">
                <a:xfrm>
                  <a:off x="2878" y="87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91" name="Line 50"/>
                <p:cNvSpPr>
                  <a:spLocks noChangeShapeType="1"/>
                </p:cNvSpPr>
                <p:nvPr/>
              </p:nvSpPr>
              <p:spPr bwMode="auto">
                <a:xfrm>
                  <a:off x="2878" y="1403"/>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92" name="Line 51"/>
                <p:cNvSpPr>
                  <a:spLocks noChangeShapeType="1"/>
                </p:cNvSpPr>
                <p:nvPr/>
              </p:nvSpPr>
              <p:spPr bwMode="auto">
                <a:xfrm>
                  <a:off x="2878" y="1536"/>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4674" name="Line 52"/>
              <p:cNvSpPr>
                <a:spLocks noChangeShapeType="1"/>
              </p:cNvSpPr>
              <p:nvPr/>
            </p:nvSpPr>
            <p:spPr bwMode="auto">
              <a:xfrm flipV="1">
                <a:off x="325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75" name="Line 53"/>
              <p:cNvSpPr>
                <a:spLocks noChangeShapeType="1"/>
              </p:cNvSpPr>
              <p:nvPr/>
            </p:nvSpPr>
            <p:spPr bwMode="auto">
              <a:xfrm flipV="1">
                <a:off x="3626"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76" name="Line 54"/>
              <p:cNvSpPr>
                <a:spLocks noChangeShapeType="1"/>
              </p:cNvSpPr>
              <p:nvPr/>
            </p:nvSpPr>
            <p:spPr bwMode="auto">
              <a:xfrm flipV="1">
                <a:off x="4002"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77" name="Line 55"/>
              <p:cNvSpPr>
                <a:spLocks noChangeShapeType="1"/>
              </p:cNvSpPr>
              <p:nvPr/>
            </p:nvSpPr>
            <p:spPr bwMode="auto">
              <a:xfrm flipV="1">
                <a:off x="4378"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78" name="Line 56"/>
              <p:cNvSpPr>
                <a:spLocks noChangeShapeType="1"/>
              </p:cNvSpPr>
              <p:nvPr/>
            </p:nvSpPr>
            <p:spPr bwMode="auto">
              <a:xfrm flipV="1">
                <a:off x="4754"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79" name="Line 57"/>
              <p:cNvSpPr>
                <a:spLocks noChangeShapeType="1"/>
              </p:cNvSpPr>
              <p:nvPr/>
            </p:nvSpPr>
            <p:spPr bwMode="auto">
              <a:xfrm flipV="1">
                <a:off x="513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4658" name="Rectangle 58"/>
            <p:cNvSpPr>
              <a:spLocks noChangeArrowheads="1"/>
            </p:cNvSpPr>
            <p:nvPr/>
          </p:nvSpPr>
          <p:spPr bwMode="auto">
            <a:xfrm>
              <a:off x="676" y="852"/>
              <a:ext cx="162" cy="906"/>
            </a:xfrm>
            <a:prstGeom prst="rect">
              <a:avLst/>
            </a:prstGeom>
            <a:solidFill>
              <a:srgbClr val="FFCC00">
                <a:alpha val="70195"/>
              </a:srgbClr>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59" name="Rectangle 59"/>
            <p:cNvSpPr>
              <a:spLocks noChangeArrowheads="1"/>
            </p:cNvSpPr>
            <p:nvPr/>
          </p:nvSpPr>
          <p:spPr bwMode="auto">
            <a:xfrm>
              <a:off x="1052" y="1512"/>
              <a:ext cx="162" cy="25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60" name="Rectangle 60"/>
            <p:cNvSpPr>
              <a:spLocks noChangeArrowheads="1"/>
            </p:cNvSpPr>
            <p:nvPr/>
          </p:nvSpPr>
          <p:spPr bwMode="auto">
            <a:xfrm>
              <a:off x="1420" y="1620"/>
              <a:ext cx="162" cy="138"/>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61" name="Rectangle 61"/>
            <p:cNvSpPr>
              <a:spLocks noChangeArrowheads="1"/>
            </p:cNvSpPr>
            <p:nvPr/>
          </p:nvSpPr>
          <p:spPr bwMode="auto">
            <a:xfrm>
              <a:off x="1798" y="1596"/>
              <a:ext cx="162" cy="16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62" name="Rectangle 62" descr="Wide downward diagonal"/>
            <p:cNvSpPr>
              <a:spLocks noChangeArrowheads="1"/>
            </p:cNvSpPr>
            <p:nvPr/>
          </p:nvSpPr>
          <p:spPr bwMode="auto">
            <a:xfrm>
              <a:off x="2176" y="1758"/>
              <a:ext cx="162" cy="504"/>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63" name="Text Box 63"/>
            <p:cNvSpPr txBox="1">
              <a:spLocks noChangeArrowheads="1"/>
            </p:cNvSpPr>
            <p:nvPr/>
          </p:nvSpPr>
          <p:spPr bwMode="auto">
            <a:xfrm>
              <a:off x="540" y="1756"/>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4664" name="Text Box 64"/>
            <p:cNvSpPr txBox="1">
              <a:spLocks noChangeArrowheads="1"/>
            </p:cNvSpPr>
            <p:nvPr/>
          </p:nvSpPr>
          <p:spPr bwMode="auto">
            <a:xfrm>
              <a:off x="2020" y="1614"/>
              <a:ext cx="48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 </a:t>
              </a:r>
            </a:p>
          </p:txBody>
        </p:sp>
        <p:sp>
          <p:nvSpPr>
            <p:cNvPr id="24665" name="Line 65"/>
            <p:cNvSpPr>
              <a:spLocks noChangeShapeType="1"/>
            </p:cNvSpPr>
            <p:nvPr/>
          </p:nvSpPr>
          <p:spPr bwMode="auto">
            <a:xfrm>
              <a:off x="364" y="175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66" name="Text Box 66"/>
            <p:cNvSpPr txBox="1">
              <a:spLocks noChangeArrowheads="1"/>
            </p:cNvSpPr>
            <p:nvPr/>
          </p:nvSpPr>
          <p:spPr bwMode="auto">
            <a:xfrm>
              <a:off x="138" y="619"/>
              <a:ext cx="275" cy="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155000"/>
                </a:spcAft>
                <a:buClr>
                  <a:srgbClr val="009B9B"/>
                </a:buClr>
                <a:buSzPct val="80000"/>
                <a:buFont typeface="Wingdings" pitchFamily="2" charset="2"/>
                <a:buNone/>
              </a:pPr>
              <a:r>
                <a:rPr lang="en-GB" sz="1000" b="1"/>
                <a:t> 400</a:t>
              </a:r>
            </a:p>
            <a:p>
              <a:pPr>
                <a:spcBef>
                  <a:spcPct val="20000"/>
                </a:spcBef>
                <a:spcAft>
                  <a:spcPct val="155000"/>
                </a:spcAft>
                <a:buClr>
                  <a:srgbClr val="009B9B"/>
                </a:buClr>
                <a:buSzPct val="80000"/>
                <a:buFont typeface="Wingdings" pitchFamily="2" charset="2"/>
                <a:buNone/>
              </a:pPr>
              <a:r>
                <a:rPr lang="en-GB" sz="1000" b="1"/>
                <a:t> 300</a:t>
              </a:r>
            </a:p>
            <a:p>
              <a:pPr>
                <a:spcBef>
                  <a:spcPct val="20000"/>
                </a:spcBef>
                <a:spcAft>
                  <a:spcPct val="155000"/>
                </a:spcAft>
                <a:buClr>
                  <a:srgbClr val="009B9B"/>
                </a:buClr>
                <a:buSzPct val="80000"/>
                <a:buFont typeface="Wingdings" pitchFamily="2" charset="2"/>
                <a:buNone/>
              </a:pPr>
              <a:r>
                <a:rPr lang="en-GB" sz="1000" b="1"/>
                <a:t> 200</a:t>
              </a:r>
            </a:p>
            <a:p>
              <a:pPr>
                <a:spcBef>
                  <a:spcPct val="20000"/>
                </a:spcBef>
                <a:spcAft>
                  <a:spcPct val="155000"/>
                </a:spcAft>
                <a:buClr>
                  <a:srgbClr val="009B9B"/>
                </a:buClr>
                <a:buSzPct val="80000"/>
                <a:buFont typeface="Wingdings" pitchFamily="2" charset="2"/>
                <a:buNone/>
              </a:pPr>
              <a:r>
                <a:rPr lang="en-GB" sz="1000" b="1"/>
                <a:t> 100</a:t>
              </a:r>
            </a:p>
            <a:p>
              <a:pPr>
                <a:spcBef>
                  <a:spcPct val="20000"/>
                </a:spcBef>
                <a:spcAft>
                  <a:spcPct val="155000"/>
                </a:spcAft>
                <a:buClr>
                  <a:srgbClr val="009B9B"/>
                </a:buClr>
                <a:buSzPct val="80000"/>
                <a:buFont typeface="Wingdings" pitchFamily="2" charset="2"/>
                <a:buNone/>
              </a:pPr>
              <a:r>
                <a:rPr lang="en-GB" sz="1000" b="1"/>
                <a:t>    0</a:t>
              </a:r>
            </a:p>
            <a:p>
              <a:pPr>
                <a:spcBef>
                  <a:spcPct val="20000"/>
                </a:spcBef>
                <a:spcAft>
                  <a:spcPct val="155000"/>
                </a:spcAft>
                <a:buClr>
                  <a:srgbClr val="009B9B"/>
                </a:buClr>
                <a:buSzPct val="80000"/>
                <a:buFont typeface="Wingdings" pitchFamily="2" charset="2"/>
                <a:buNone/>
              </a:pPr>
              <a:r>
                <a:rPr lang="en-GB" sz="1000" b="1"/>
                <a:t>-100</a:t>
              </a:r>
            </a:p>
            <a:p>
              <a:pPr>
                <a:spcBef>
                  <a:spcPct val="20000"/>
                </a:spcBef>
                <a:spcAft>
                  <a:spcPct val="155000"/>
                </a:spcAft>
                <a:buClr>
                  <a:srgbClr val="009B9B"/>
                </a:buClr>
                <a:buSzPct val="80000"/>
                <a:buFont typeface="Wingdings" pitchFamily="2" charset="2"/>
                <a:buNone/>
              </a:pPr>
              <a:r>
                <a:rPr lang="en-GB" sz="1000" b="1"/>
                <a:t>-200</a:t>
              </a:r>
            </a:p>
          </p:txBody>
        </p:sp>
        <p:sp>
          <p:nvSpPr>
            <p:cNvPr id="24667" name="Text Box 67"/>
            <p:cNvSpPr txBox="1">
              <a:spLocks noChangeArrowheads="1"/>
            </p:cNvSpPr>
            <p:nvPr/>
          </p:nvSpPr>
          <p:spPr bwMode="auto">
            <a:xfrm rot="-5400000">
              <a:off x="-260" y="1415"/>
              <a:ext cx="7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dirty="0"/>
                <a:t>Energy (MJ)</a:t>
              </a:r>
            </a:p>
          </p:txBody>
        </p:sp>
        <p:sp>
          <p:nvSpPr>
            <p:cNvPr id="24668" name="Rectangle 68"/>
            <p:cNvSpPr>
              <a:spLocks noChangeArrowheads="1"/>
            </p:cNvSpPr>
            <p:nvPr/>
          </p:nvSpPr>
          <p:spPr bwMode="auto">
            <a:xfrm>
              <a:off x="1384" y="741"/>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4669" name="Picture 6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87" y="740"/>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71"/>
          <p:cNvGrpSpPr>
            <a:grpSpLocks/>
          </p:cNvGrpSpPr>
          <p:nvPr/>
        </p:nvGrpSpPr>
        <p:grpSpPr bwMode="auto">
          <a:xfrm>
            <a:off x="3890963" y="912813"/>
            <a:ext cx="5078413" cy="2806700"/>
            <a:chOff x="2451" y="575"/>
            <a:chExt cx="3199" cy="1768"/>
          </a:xfrm>
        </p:grpSpPr>
        <p:sp>
          <p:nvSpPr>
            <p:cNvPr id="24619" name="Rectangle 72"/>
            <p:cNvSpPr>
              <a:spLocks noChangeArrowheads="1"/>
            </p:cNvSpPr>
            <p:nvPr/>
          </p:nvSpPr>
          <p:spPr bwMode="auto">
            <a:xfrm>
              <a:off x="4396" y="727"/>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nvGrpSpPr>
            <p:cNvPr id="24620" name="Group 73"/>
            <p:cNvGrpSpPr>
              <a:grpSpLocks/>
            </p:cNvGrpSpPr>
            <p:nvPr/>
          </p:nvGrpSpPr>
          <p:grpSpPr bwMode="auto">
            <a:xfrm>
              <a:off x="3382" y="668"/>
              <a:ext cx="2268" cy="1610"/>
              <a:chOff x="2874" y="730"/>
              <a:chExt cx="2268" cy="1610"/>
            </a:xfrm>
          </p:grpSpPr>
          <p:sp>
            <p:nvSpPr>
              <p:cNvPr id="24635" name="Rectangle 74"/>
              <p:cNvSpPr>
                <a:spLocks noChangeArrowheads="1"/>
              </p:cNvSpPr>
              <p:nvPr/>
            </p:nvSpPr>
            <p:spPr bwMode="auto">
              <a:xfrm>
                <a:off x="2874" y="73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36" name="Line 75"/>
              <p:cNvSpPr>
                <a:spLocks noChangeShapeType="1"/>
              </p:cNvSpPr>
              <p:nvPr/>
            </p:nvSpPr>
            <p:spPr bwMode="auto">
              <a:xfrm>
                <a:off x="2886" y="1806"/>
                <a:ext cx="2256"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24637" name="Group 76"/>
              <p:cNvGrpSpPr>
                <a:grpSpLocks/>
              </p:cNvGrpSpPr>
              <p:nvPr/>
            </p:nvGrpSpPr>
            <p:grpSpPr bwMode="auto">
              <a:xfrm>
                <a:off x="2878" y="732"/>
                <a:ext cx="2250" cy="1602"/>
                <a:chOff x="2878" y="738"/>
                <a:chExt cx="2166" cy="1596"/>
              </a:xfrm>
            </p:grpSpPr>
            <p:sp>
              <p:nvSpPr>
                <p:cNvPr id="24644" name="Line 77"/>
                <p:cNvSpPr>
                  <a:spLocks noChangeShapeType="1"/>
                </p:cNvSpPr>
                <p:nvPr/>
              </p:nvSpPr>
              <p:spPr bwMode="auto">
                <a:xfrm>
                  <a:off x="2878" y="73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45" name="Line 78"/>
                <p:cNvSpPr>
                  <a:spLocks noChangeShapeType="1"/>
                </p:cNvSpPr>
                <p:nvPr/>
              </p:nvSpPr>
              <p:spPr bwMode="auto">
                <a:xfrm>
                  <a:off x="2878" y="1802"/>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46" name="Line 79"/>
                <p:cNvSpPr>
                  <a:spLocks noChangeShapeType="1"/>
                </p:cNvSpPr>
                <p:nvPr/>
              </p:nvSpPr>
              <p:spPr bwMode="auto">
                <a:xfrm>
                  <a:off x="2878" y="1935"/>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47" name="Line 80"/>
                <p:cNvSpPr>
                  <a:spLocks noChangeShapeType="1"/>
                </p:cNvSpPr>
                <p:nvPr/>
              </p:nvSpPr>
              <p:spPr bwMode="auto">
                <a:xfrm>
                  <a:off x="2878" y="206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48" name="Line 81"/>
                <p:cNvSpPr>
                  <a:spLocks noChangeShapeType="1"/>
                </p:cNvSpPr>
                <p:nvPr/>
              </p:nvSpPr>
              <p:spPr bwMode="auto">
                <a:xfrm>
                  <a:off x="2878" y="220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49" name="Line 82"/>
                <p:cNvSpPr>
                  <a:spLocks noChangeShapeType="1"/>
                </p:cNvSpPr>
                <p:nvPr/>
              </p:nvSpPr>
              <p:spPr bwMode="auto">
                <a:xfrm>
                  <a:off x="2878" y="233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50" name="Line 83"/>
                <p:cNvSpPr>
                  <a:spLocks noChangeShapeType="1"/>
                </p:cNvSpPr>
                <p:nvPr/>
              </p:nvSpPr>
              <p:spPr bwMode="auto">
                <a:xfrm>
                  <a:off x="2878" y="1669"/>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51" name="Line 84"/>
                <p:cNvSpPr>
                  <a:spLocks noChangeShapeType="1"/>
                </p:cNvSpPr>
                <p:nvPr/>
              </p:nvSpPr>
              <p:spPr bwMode="auto">
                <a:xfrm>
                  <a:off x="2878" y="1270"/>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52" name="Line 85"/>
                <p:cNvSpPr>
                  <a:spLocks noChangeShapeType="1"/>
                </p:cNvSpPr>
                <p:nvPr/>
              </p:nvSpPr>
              <p:spPr bwMode="auto">
                <a:xfrm>
                  <a:off x="2878" y="1137"/>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53" name="Line 86"/>
                <p:cNvSpPr>
                  <a:spLocks noChangeShapeType="1"/>
                </p:cNvSpPr>
                <p:nvPr/>
              </p:nvSpPr>
              <p:spPr bwMode="auto">
                <a:xfrm>
                  <a:off x="2878" y="100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54" name="Line 87"/>
                <p:cNvSpPr>
                  <a:spLocks noChangeShapeType="1"/>
                </p:cNvSpPr>
                <p:nvPr/>
              </p:nvSpPr>
              <p:spPr bwMode="auto">
                <a:xfrm>
                  <a:off x="2878" y="87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55" name="Line 88"/>
                <p:cNvSpPr>
                  <a:spLocks noChangeShapeType="1"/>
                </p:cNvSpPr>
                <p:nvPr/>
              </p:nvSpPr>
              <p:spPr bwMode="auto">
                <a:xfrm>
                  <a:off x="2878" y="1403"/>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56" name="Line 89"/>
                <p:cNvSpPr>
                  <a:spLocks noChangeShapeType="1"/>
                </p:cNvSpPr>
                <p:nvPr/>
              </p:nvSpPr>
              <p:spPr bwMode="auto">
                <a:xfrm>
                  <a:off x="2878" y="1536"/>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4638" name="Line 90"/>
              <p:cNvSpPr>
                <a:spLocks noChangeShapeType="1"/>
              </p:cNvSpPr>
              <p:nvPr/>
            </p:nvSpPr>
            <p:spPr bwMode="auto">
              <a:xfrm flipV="1">
                <a:off x="325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39" name="Line 91"/>
              <p:cNvSpPr>
                <a:spLocks noChangeShapeType="1"/>
              </p:cNvSpPr>
              <p:nvPr/>
            </p:nvSpPr>
            <p:spPr bwMode="auto">
              <a:xfrm flipV="1">
                <a:off x="3626"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40" name="Line 92"/>
              <p:cNvSpPr>
                <a:spLocks noChangeShapeType="1"/>
              </p:cNvSpPr>
              <p:nvPr/>
            </p:nvSpPr>
            <p:spPr bwMode="auto">
              <a:xfrm flipV="1">
                <a:off x="4002"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41" name="Line 93"/>
              <p:cNvSpPr>
                <a:spLocks noChangeShapeType="1"/>
              </p:cNvSpPr>
              <p:nvPr/>
            </p:nvSpPr>
            <p:spPr bwMode="auto">
              <a:xfrm flipV="1">
                <a:off x="4378"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42" name="Line 94"/>
              <p:cNvSpPr>
                <a:spLocks noChangeShapeType="1"/>
              </p:cNvSpPr>
              <p:nvPr/>
            </p:nvSpPr>
            <p:spPr bwMode="auto">
              <a:xfrm flipV="1">
                <a:off x="4754"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43" name="Line 95"/>
              <p:cNvSpPr>
                <a:spLocks noChangeShapeType="1"/>
              </p:cNvSpPr>
              <p:nvPr/>
            </p:nvSpPr>
            <p:spPr bwMode="auto">
              <a:xfrm flipV="1">
                <a:off x="513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4621" name="Rectangle 96"/>
            <p:cNvSpPr>
              <a:spLocks noChangeArrowheads="1"/>
            </p:cNvSpPr>
            <p:nvPr/>
          </p:nvSpPr>
          <p:spPr bwMode="auto">
            <a:xfrm>
              <a:off x="3688" y="754"/>
              <a:ext cx="162" cy="99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22" name="Rectangle 97"/>
            <p:cNvSpPr>
              <a:spLocks noChangeArrowheads="1"/>
            </p:cNvSpPr>
            <p:nvPr/>
          </p:nvSpPr>
          <p:spPr bwMode="auto">
            <a:xfrm>
              <a:off x="4064" y="1240"/>
              <a:ext cx="162" cy="51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23" name="Rectangle 98"/>
            <p:cNvSpPr>
              <a:spLocks noChangeArrowheads="1"/>
            </p:cNvSpPr>
            <p:nvPr/>
          </p:nvSpPr>
          <p:spPr bwMode="auto">
            <a:xfrm>
              <a:off x="4432" y="1654"/>
              <a:ext cx="162" cy="9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24" name="Rectangle 99"/>
            <p:cNvSpPr>
              <a:spLocks noChangeArrowheads="1"/>
            </p:cNvSpPr>
            <p:nvPr/>
          </p:nvSpPr>
          <p:spPr bwMode="auto">
            <a:xfrm>
              <a:off x="4810" y="1678"/>
              <a:ext cx="162" cy="66"/>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25" name="Rectangle 100" descr="Wide downward diagonal"/>
            <p:cNvSpPr>
              <a:spLocks noChangeArrowheads="1"/>
            </p:cNvSpPr>
            <p:nvPr/>
          </p:nvSpPr>
          <p:spPr bwMode="auto">
            <a:xfrm>
              <a:off x="5188" y="1744"/>
              <a:ext cx="162" cy="450"/>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26" name="Text Box 101"/>
            <p:cNvSpPr txBox="1">
              <a:spLocks noChangeArrowheads="1"/>
            </p:cNvSpPr>
            <p:nvPr/>
          </p:nvSpPr>
          <p:spPr bwMode="auto">
            <a:xfrm>
              <a:off x="3552" y="1742"/>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4627" name="Text Box 102"/>
            <p:cNvSpPr txBox="1">
              <a:spLocks noChangeArrowheads="1"/>
            </p:cNvSpPr>
            <p:nvPr/>
          </p:nvSpPr>
          <p:spPr bwMode="auto">
            <a:xfrm>
              <a:off x="5032" y="1600"/>
              <a:ext cx="46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a:t>
              </a:r>
            </a:p>
          </p:txBody>
        </p:sp>
        <p:sp>
          <p:nvSpPr>
            <p:cNvPr id="24628" name="Line 103"/>
            <p:cNvSpPr>
              <a:spLocks noChangeShapeType="1"/>
            </p:cNvSpPr>
            <p:nvPr/>
          </p:nvSpPr>
          <p:spPr bwMode="auto">
            <a:xfrm>
              <a:off x="3376" y="1744"/>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29" name="Text Box 104"/>
            <p:cNvSpPr txBox="1">
              <a:spLocks noChangeArrowheads="1"/>
            </p:cNvSpPr>
            <p:nvPr/>
          </p:nvSpPr>
          <p:spPr bwMode="auto">
            <a:xfrm>
              <a:off x="3150" y="605"/>
              <a:ext cx="275" cy="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155000"/>
                </a:spcAft>
                <a:buClr>
                  <a:srgbClr val="009B9B"/>
                </a:buClr>
                <a:buSzPct val="80000"/>
                <a:buFont typeface="Wingdings" pitchFamily="2" charset="2"/>
                <a:buNone/>
              </a:pPr>
              <a:r>
                <a:rPr lang="en-GB" sz="1000" b="1"/>
                <a:t> 800</a:t>
              </a:r>
            </a:p>
            <a:p>
              <a:pPr>
                <a:spcBef>
                  <a:spcPct val="20000"/>
                </a:spcBef>
                <a:spcAft>
                  <a:spcPct val="155000"/>
                </a:spcAft>
                <a:buClr>
                  <a:srgbClr val="009B9B"/>
                </a:buClr>
                <a:buSzPct val="80000"/>
                <a:buFont typeface="Wingdings" pitchFamily="2" charset="2"/>
                <a:buNone/>
              </a:pPr>
              <a:r>
                <a:rPr lang="en-GB" sz="1000" b="1"/>
                <a:t> 600</a:t>
              </a:r>
            </a:p>
            <a:p>
              <a:pPr>
                <a:spcBef>
                  <a:spcPct val="20000"/>
                </a:spcBef>
                <a:spcAft>
                  <a:spcPct val="155000"/>
                </a:spcAft>
                <a:buClr>
                  <a:srgbClr val="009B9B"/>
                </a:buClr>
                <a:buSzPct val="80000"/>
                <a:buFont typeface="Wingdings" pitchFamily="2" charset="2"/>
                <a:buNone/>
              </a:pPr>
              <a:r>
                <a:rPr lang="en-GB" sz="1000" b="1"/>
                <a:t> 400</a:t>
              </a:r>
            </a:p>
            <a:p>
              <a:pPr>
                <a:spcBef>
                  <a:spcPct val="20000"/>
                </a:spcBef>
                <a:spcAft>
                  <a:spcPct val="155000"/>
                </a:spcAft>
                <a:buClr>
                  <a:srgbClr val="009B9B"/>
                </a:buClr>
                <a:buSzPct val="80000"/>
                <a:buFont typeface="Wingdings" pitchFamily="2" charset="2"/>
                <a:buNone/>
              </a:pPr>
              <a:r>
                <a:rPr lang="en-GB" sz="1000" b="1"/>
                <a:t> 200</a:t>
              </a:r>
            </a:p>
            <a:p>
              <a:pPr>
                <a:spcBef>
                  <a:spcPct val="20000"/>
                </a:spcBef>
                <a:spcAft>
                  <a:spcPct val="155000"/>
                </a:spcAft>
                <a:buClr>
                  <a:srgbClr val="009B9B"/>
                </a:buClr>
                <a:buSzPct val="80000"/>
                <a:buFont typeface="Wingdings" pitchFamily="2" charset="2"/>
                <a:buNone/>
              </a:pPr>
              <a:r>
                <a:rPr lang="en-GB" sz="1000" b="1"/>
                <a:t>    0</a:t>
              </a:r>
            </a:p>
            <a:p>
              <a:pPr>
                <a:spcBef>
                  <a:spcPct val="20000"/>
                </a:spcBef>
                <a:spcAft>
                  <a:spcPct val="155000"/>
                </a:spcAft>
                <a:buClr>
                  <a:srgbClr val="009B9B"/>
                </a:buClr>
                <a:buSzPct val="80000"/>
                <a:buFont typeface="Wingdings" pitchFamily="2" charset="2"/>
                <a:buNone/>
              </a:pPr>
              <a:r>
                <a:rPr lang="en-GB" sz="1000" b="1"/>
                <a:t>-200</a:t>
              </a:r>
            </a:p>
            <a:p>
              <a:pPr>
                <a:spcBef>
                  <a:spcPct val="20000"/>
                </a:spcBef>
                <a:spcAft>
                  <a:spcPct val="155000"/>
                </a:spcAft>
                <a:buClr>
                  <a:srgbClr val="009B9B"/>
                </a:buClr>
                <a:buSzPct val="80000"/>
                <a:buFont typeface="Wingdings" pitchFamily="2" charset="2"/>
                <a:buNone/>
              </a:pPr>
              <a:r>
                <a:rPr lang="en-GB" sz="1000" b="1"/>
                <a:t>-400</a:t>
              </a:r>
            </a:p>
          </p:txBody>
        </p:sp>
        <p:sp>
          <p:nvSpPr>
            <p:cNvPr id="24630" name="Text Box 105"/>
            <p:cNvSpPr txBox="1">
              <a:spLocks noChangeArrowheads="1"/>
            </p:cNvSpPr>
            <p:nvPr/>
          </p:nvSpPr>
          <p:spPr bwMode="auto">
            <a:xfrm rot="-5400000">
              <a:off x="2752" y="1401"/>
              <a:ext cx="7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Energy (MJ)</a:t>
              </a:r>
            </a:p>
          </p:txBody>
        </p:sp>
        <p:sp>
          <p:nvSpPr>
            <p:cNvPr id="24631" name="AutoShape 106"/>
            <p:cNvSpPr>
              <a:spLocks noChangeArrowheads="1"/>
            </p:cNvSpPr>
            <p:nvPr/>
          </p:nvSpPr>
          <p:spPr bwMode="auto">
            <a:xfrm>
              <a:off x="2736" y="1392"/>
              <a:ext cx="294" cy="222"/>
            </a:xfrm>
            <a:prstGeom prst="rightArrow">
              <a:avLst>
                <a:gd name="adj1" fmla="val 50000"/>
                <a:gd name="adj2" fmla="val 33108"/>
              </a:avLst>
            </a:prstGeom>
            <a:solidFill>
              <a:srgbClr val="6699FF"/>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4632" name="Picture 10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0" y="717"/>
              <a:ext cx="206"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33" name="Text Box 108"/>
            <p:cNvSpPr txBox="1">
              <a:spLocks noChangeArrowheads="1"/>
            </p:cNvSpPr>
            <p:nvPr/>
          </p:nvSpPr>
          <p:spPr bwMode="auto">
            <a:xfrm>
              <a:off x="2451" y="575"/>
              <a:ext cx="741" cy="291"/>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i="1" dirty="0" err="1" smtClean="0"/>
                <a:t>Changement</a:t>
              </a:r>
              <a:r>
                <a:rPr lang="en-GB" sz="1200" b="1" i="1" dirty="0" smtClean="0"/>
                <a:t> </a:t>
              </a:r>
              <a:r>
                <a:rPr lang="en-GB" sz="1200" b="1" i="1" dirty="0" err="1" smtClean="0"/>
                <a:t>d’échelle</a:t>
              </a:r>
              <a:endParaRPr lang="en-GB" sz="1200" b="1" i="1" dirty="0"/>
            </a:p>
          </p:txBody>
        </p:sp>
        <p:sp>
          <p:nvSpPr>
            <p:cNvPr id="24634" name="Text Box 109"/>
            <p:cNvSpPr txBox="1">
              <a:spLocks noChangeArrowheads="1"/>
            </p:cNvSpPr>
            <p:nvPr/>
          </p:nvSpPr>
          <p:spPr bwMode="auto">
            <a:xfrm>
              <a:off x="3793" y="1974"/>
              <a:ext cx="1392"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smtClean="0"/>
                <a:t>Verre 100% brut</a:t>
              </a:r>
            </a:p>
            <a:p>
              <a:pPr algn="ctr">
                <a:buClr>
                  <a:srgbClr val="009B9B"/>
                </a:buClr>
                <a:buSzPct val="80000"/>
                <a:buFont typeface="Wingdings" pitchFamily="2" charset="2"/>
                <a:buNone/>
              </a:pPr>
              <a:r>
                <a:rPr lang="fr-FR" sz="1200" b="1" i="1" smtClean="0"/>
                <a:t>avec recyclage en fin de vie</a:t>
              </a:r>
            </a:p>
          </p:txBody>
        </p:sp>
      </p:grpSp>
      <p:grpSp>
        <p:nvGrpSpPr>
          <p:cNvPr id="11" name="Group 113"/>
          <p:cNvGrpSpPr>
            <a:grpSpLocks/>
          </p:cNvGrpSpPr>
          <p:nvPr/>
        </p:nvGrpSpPr>
        <p:grpSpPr bwMode="auto">
          <a:xfrm>
            <a:off x="3870326" y="3900488"/>
            <a:ext cx="5086351" cy="2716212"/>
            <a:chOff x="2438" y="2457"/>
            <a:chExt cx="3204" cy="1711"/>
          </a:xfrm>
        </p:grpSpPr>
        <p:sp>
          <p:nvSpPr>
            <p:cNvPr id="24587" name="Rectangle 114"/>
            <p:cNvSpPr>
              <a:spLocks noChangeArrowheads="1"/>
            </p:cNvSpPr>
            <p:nvPr/>
          </p:nvSpPr>
          <p:spPr bwMode="auto">
            <a:xfrm>
              <a:off x="3386" y="2504"/>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588" name="Line 115"/>
            <p:cNvSpPr>
              <a:spLocks noChangeShapeType="1"/>
            </p:cNvSpPr>
            <p:nvPr/>
          </p:nvSpPr>
          <p:spPr bwMode="auto">
            <a:xfrm>
              <a:off x="3390" y="3749"/>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89" name="Line 116"/>
            <p:cNvSpPr>
              <a:spLocks noChangeShapeType="1"/>
            </p:cNvSpPr>
            <p:nvPr/>
          </p:nvSpPr>
          <p:spPr bwMode="auto">
            <a:xfrm>
              <a:off x="3390" y="392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90" name="Line 117"/>
            <p:cNvSpPr>
              <a:spLocks noChangeShapeType="1"/>
            </p:cNvSpPr>
            <p:nvPr/>
          </p:nvSpPr>
          <p:spPr bwMode="auto">
            <a:xfrm>
              <a:off x="3378" y="410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91" name="Line 118"/>
            <p:cNvSpPr>
              <a:spLocks noChangeShapeType="1"/>
            </p:cNvSpPr>
            <p:nvPr/>
          </p:nvSpPr>
          <p:spPr bwMode="auto">
            <a:xfrm>
              <a:off x="3390" y="3392"/>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92" name="Line 119"/>
            <p:cNvSpPr>
              <a:spLocks noChangeShapeType="1"/>
            </p:cNvSpPr>
            <p:nvPr/>
          </p:nvSpPr>
          <p:spPr bwMode="auto">
            <a:xfrm>
              <a:off x="3390" y="285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93" name="Line 120"/>
            <p:cNvSpPr>
              <a:spLocks noChangeShapeType="1"/>
            </p:cNvSpPr>
            <p:nvPr/>
          </p:nvSpPr>
          <p:spPr bwMode="auto">
            <a:xfrm>
              <a:off x="3390" y="2678"/>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94" name="Line 121"/>
            <p:cNvSpPr>
              <a:spLocks noChangeShapeType="1"/>
            </p:cNvSpPr>
            <p:nvPr/>
          </p:nvSpPr>
          <p:spPr bwMode="auto">
            <a:xfrm>
              <a:off x="3384" y="250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95" name="Line 122"/>
            <p:cNvSpPr>
              <a:spLocks noChangeShapeType="1"/>
            </p:cNvSpPr>
            <p:nvPr/>
          </p:nvSpPr>
          <p:spPr bwMode="auto">
            <a:xfrm>
              <a:off x="3390" y="303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96" name="Line 123"/>
            <p:cNvSpPr>
              <a:spLocks noChangeShapeType="1"/>
            </p:cNvSpPr>
            <p:nvPr/>
          </p:nvSpPr>
          <p:spPr bwMode="auto">
            <a:xfrm>
              <a:off x="3390" y="3213"/>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97" name="Line 124"/>
            <p:cNvSpPr>
              <a:spLocks noChangeShapeType="1"/>
            </p:cNvSpPr>
            <p:nvPr/>
          </p:nvSpPr>
          <p:spPr bwMode="auto">
            <a:xfrm flipV="1">
              <a:off x="3762"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98" name="Line 125"/>
            <p:cNvSpPr>
              <a:spLocks noChangeShapeType="1"/>
            </p:cNvSpPr>
            <p:nvPr/>
          </p:nvSpPr>
          <p:spPr bwMode="auto">
            <a:xfrm flipV="1">
              <a:off x="4138"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599" name="Line 126"/>
            <p:cNvSpPr>
              <a:spLocks noChangeShapeType="1"/>
            </p:cNvSpPr>
            <p:nvPr/>
          </p:nvSpPr>
          <p:spPr bwMode="auto">
            <a:xfrm flipV="1">
              <a:off x="4514"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00" name="Line 127"/>
            <p:cNvSpPr>
              <a:spLocks noChangeShapeType="1"/>
            </p:cNvSpPr>
            <p:nvPr/>
          </p:nvSpPr>
          <p:spPr bwMode="auto">
            <a:xfrm flipV="1">
              <a:off x="4890"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01" name="Line 128"/>
            <p:cNvSpPr>
              <a:spLocks noChangeShapeType="1"/>
            </p:cNvSpPr>
            <p:nvPr/>
          </p:nvSpPr>
          <p:spPr bwMode="auto">
            <a:xfrm flipV="1">
              <a:off x="5266"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02" name="Line 129"/>
            <p:cNvSpPr>
              <a:spLocks noChangeShapeType="1"/>
            </p:cNvSpPr>
            <p:nvPr/>
          </p:nvSpPr>
          <p:spPr bwMode="auto">
            <a:xfrm flipV="1">
              <a:off x="5642"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03" name="Rectangle 130"/>
            <p:cNvSpPr>
              <a:spLocks noChangeArrowheads="1"/>
            </p:cNvSpPr>
            <p:nvPr/>
          </p:nvSpPr>
          <p:spPr bwMode="auto">
            <a:xfrm>
              <a:off x="3692" y="2858"/>
              <a:ext cx="162" cy="71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04" name="Rectangle 131"/>
            <p:cNvSpPr>
              <a:spLocks noChangeArrowheads="1"/>
            </p:cNvSpPr>
            <p:nvPr/>
          </p:nvSpPr>
          <p:spPr bwMode="auto">
            <a:xfrm>
              <a:off x="4068" y="3014"/>
              <a:ext cx="162" cy="558"/>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05" name="Rectangle 132"/>
            <p:cNvSpPr>
              <a:spLocks noChangeArrowheads="1"/>
            </p:cNvSpPr>
            <p:nvPr/>
          </p:nvSpPr>
          <p:spPr bwMode="auto">
            <a:xfrm>
              <a:off x="4436" y="3482"/>
              <a:ext cx="162" cy="9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06" name="Rectangle 133"/>
            <p:cNvSpPr>
              <a:spLocks noChangeArrowheads="1"/>
            </p:cNvSpPr>
            <p:nvPr/>
          </p:nvSpPr>
          <p:spPr bwMode="auto">
            <a:xfrm>
              <a:off x="4814" y="3482"/>
              <a:ext cx="162" cy="9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07" name="Rectangle 134" descr="Wide downward diagonal"/>
            <p:cNvSpPr>
              <a:spLocks noChangeArrowheads="1"/>
            </p:cNvSpPr>
            <p:nvPr/>
          </p:nvSpPr>
          <p:spPr bwMode="auto">
            <a:xfrm>
              <a:off x="5174" y="3572"/>
              <a:ext cx="162" cy="354"/>
            </a:xfrm>
            <a:prstGeom prst="rect">
              <a:avLst/>
            </a:prstGeom>
            <a:pattFill prst="wdDnDiag">
              <a:fgClr>
                <a:srgbClr val="FF99FF"/>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08" name="Text Box 135"/>
            <p:cNvSpPr txBox="1">
              <a:spLocks noChangeArrowheads="1"/>
            </p:cNvSpPr>
            <p:nvPr/>
          </p:nvSpPr>
          <p:spPr bwMode="auto">
            <a:xfrm>
              <a:off x="3556" y="3594"/>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4609" name="Text Box 136"/>
            <p:cNvSpPr txBox="1">
              <a:spLocks noChangeArrowheads="1"/>
            </p:cNvSpPr>
            <p:nvPr/>
          </p:nvSpPr>
          <p:spPr bwMode="auto">
            <a:xfrm>
              <a:off x="5054" y="3416"/>
              <a:ext cx="48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 </a:t>
              </a:r>
            </a:p>
          </p:txBody>
        </p:sp>
        <p:sp>
          <p:nvSpPr>
            <p:cNvPr id="24610" name="Line 137"/>
            <p:cNvSpPr>
              <a:spLocks noChangeShapeType="1"/>
            </p:cNvSpPr>
            <p:nvPr/>
          </p:nvSpPr>
          <p:spPr bwMode="auto">
            <a:xfrm>
              <a:off x="3380" y="3570"/>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4611" name="Text Box 138"/>
            <p:cNvSpPr txBox="1">
              <a:spLocks noChangeArrowheads="1"/>
            </p:cNvSpPr>
            <p:nvPr/>
          </p:nvSpPr>
          <p:spPr bwMode="auto">
            <a:xfrm>
              <a:off x="3173" y="2457"/>
              <a:ext cx="231"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60000"/>
                </a:spcAft>
                <a:buClr>
                  <a:srgbClr val="009B9B"/>
                </a:buClr>
                <a:buSzPct val="80000"/>
                <a:buFont typeface="Wingdings" pitchFamily="2" charset="2"/>
                <a:buNone/>
              </a:pPr>
              <a:r>
                <a:rPr lang="en-GB" sz="1000" b="1"/>
                <a:t> 60</a:t>
              </a:r>
            </a:p>
            <a:p>
              <a:pPr algn="r">
                <a:spcBef>
                  <a:spcPct val="20000"/>
                </a:spcBef>
                <a:spcAft>
                  <a:spcPct val="60000"/>
                </a:spcAft>
                <a:buClr>
                  <a:srgbClr val="009B9B"/>
                </a:buClr>
                <a:buSzPct val="80000"/>
                <a:buFont typeface="Wingdings" pitchFamily="2" charset="2"/>
                <a:buNone/>
              </a:pPr>
              <a:r>
                <a:rPr lang="en-GB" sz="1000" b="1"/>
                <a:t>50</a:t>
              </a:r>
            </a:p>
            <a:p>
              <a:pPr algn="r">
                <a:spcBef>
                  <a:spcPct val="20000"/>
                </a:spcBef>
                <a:spcAft>
                  <a:spcPct val="60000"/>
                </a:spcAft>
                <a:buClr>
                  <a:srgbClr val="009B9B"/>
                </a:buClr>
                <a:buSzPct val="80000"/>
                <a:buFont typeface="Wingdings" pitchFamily="2" charset="2"/>
                <a:buNone/>
              </a:pPr>
              <a:r>
                <a:rPr lang="en-GB" sz="1000" b="1"/>
                <a:t>40</a:t>
              </a:r>
            </a:p>
            <a:p>
              <a:pPr algn="r">
                <a:spcBef>
                  <a:spcPct val="20000"/>
                </a:spcBef>
                <a:spcAft>
                  <a:spcPct val="60000"/>
                </a:spcAft>
                <a:buClr>
                  <a:srgbClr val="009B9B"/>
                </a:buClr>
                <a:buSzPct val="80000"/>
                <a:buFont typeface="Wingdings" pitchFamily="2" charset="2"/>
                <a:buNone/>
              </a:pPr>
              <a:r>
                <a:rPr lang="en-GB" sz="1000" b="1"/>
                <a:t>30</a:t>
              </a:r>
            </a:p>
            <a:p>
              <a:pPr algn="r">
                <a:spcBef>
                  <a:spcPct val="20000"/>
                </a:spcBef>
                <a:spcAft>
                  <a:spcPct val="60000"/>
                </a:spcAft>
                <a:buClr>
                  <a:srgbClr val="009B9B"/>
                </a:buClr>
                <a:buSzPct val="80000"/>
                <a:buFont typeface="Wingdings" pitchFamily="2" charset="2"/>
                <a:buNone/>
              </a:pPr>
              <a:r>
                <a:rPr lang="en-GB" sz="1000" b="1"/>
                <a:t>20</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0</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-20</a:t>
              </a:r>
            </a:p>
            <a:p>
              <a:pPr algn="r">
                <a:spcBef>
                  <a:spcPct val="20000"/>
                </a:spcBef>
                <a:spcAft>
                  <a:spcPct val="60000"/>
                </a:spcAft>
                <a:buClr>
                  <a:srgbClr val="009B9B"/>
                </a:buClr>
                <a:buSzPct val="80000"/>
                <a:buFont typeface="Wingdings" pitchFamily="2" charset="2"/>
                <a:buNone/>
              </a:pPr>
              <a:r>
                <a:rPr lang="en-GB" sz="1000" b="1"/>
                <a:t>-30</a:t>
              </a:r>
            </a:p>
          </p:txBody>
        </p:sp>
        <p:sp>
          <p:nvSpPr>
            <p:cNvPr id="24612" name="Text Box 139"/>
            <p:cNvSpPr txBox="1">
              <a:spLocks noChangeArrowheads="1"/>
            </p:cNvSpPr>
            <p:nvPr/>
          </p:nvSpPr>
          <p:spPr bwMode="auto">
            <a:xfrm rot="-5400000">
              <a:off x="2765" y="3209"/>
              <a:ext cx="70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Carbon (kg)</a:t>
              </a:r>
            </a:p>
          </p:txBody>
        </p:sp>
        <p:sp>
          <p:nvSpPr>
            <p:cNvPr id="24614" name="Text Box 141"/>
            <p:cNvSpPr txBox="1">
              <a:spLocks noChangeArrowheads="1"/>
            </p:cNvSpPr>
            <p:nvPr/>
          </p:nvSpPr>
          <p:spPr bwMode="auto">
            <a:xfrm>
              <a:off x="2438" y="2487"/>
              <a:ext cx="746" cy="291"/>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i="1" dirty="0" err="1" smtClean="0"/>
                <a:t>Changement</a:t>
              </a:r>
              <a:r>
                <a:rPr lang="en-GB" sz="1200" b="1" i="1" dirty="0" smtClean="0"/>
                <a:t> </a:t>
              </a:r>
              <a:r>
                <a:rPr lang="en-GB" sz="1200" b="1" i="1" dirty="0" err="1" smtClean="0"/>
                <a:t>d’échelle</a:t>
              </a:r>
              <a:endParaRPr lang="en-GB" sz="1200" b="1" i="1" dirty="0"/>
            </a:p>
          </p:txBody>
        </p:sp>
        <p:pic>
          <p:nvPicPr>
            <p:cNvPr id="24615" name="Picture 14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8" y="2605"/>
              <a:ext cx="206"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6" name="Text Box 143"/>
            <p:cNvSpPr txBox="1">
              <a:spLocks noChangeArrowheads="1"/>
            </p:cNvSpPr>
            <p:nvPr/>
          </p:nvSpPr>
          <p:spPr bwMode="auto">
            <a:xfrm>
              <a:off x="3761" y="3813"/>
              <a:ext cx="1392"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t>Verre 100% brut</a:t>
              </a:r>
            </a:p>
            <a:p>
              <a:pPr algn="ctr">
                <a:buClr>
                  <a:srgbClr val="009B9B"/>
                </a:buClr>
                <a:buSzPct val="80000"/>
                <a:buFont typeface="Wingdings" pitchFamily="2" charset="2"/>
                <a:buNone/>
              </a:pPr>
              <a:r>
                <a:rPr lang="fr-FR" sz="1200" b="1" i="1" dirty="0" smtClean="0"/>
                <a:t>avec recyclage en fin de vie</a:t>
              </a:r>
            </a:p>
          </p:txBody>
        </p:sp>
        <p:sp>
          <p:nvSpPr>
            <p:cNvPr id="24613" name="AutoShape 140"/>
            <p:cNvSpPr>
              <a:spLocks noChangeArrowheads="1"/>
            </p:cNvSpPr>
            <p:nvPr/>
          </p:nvSpPr>
          <p:spPr bwMode="auto">
            <a:xfrm>
              <a:off x="2752" y="3124"/>
              <a:ext cx="294" cy="222"/>
            </a:xfrm>
            <a:prstGeom prst="rightArrow">
              <a:avLst>
                <a:gd name="adj1" fmla="val 50000"/>
                <a:gd name="adj2" fmla="val 33108"/>
              </a:avLst>
            </a:prstGeom>
            <a:solidFill>
              <a:srgbClr val="6699FF"/>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147" name="Text Box 71"/>
          <p:cNvSpPr txBox="1">
            <a:spLocks noChangeArrowheads="1"/>
          </p:cNvSpPr>
          <p:nvPr/>
        </p:nvSpPr>
        <p:spPr bwMode="auto">
          <a:xfrm>
            <a:off x="855034" y="2798281"/>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48" name="Text Box 72"/>
          <p:cNvSpPr txBox="1">
            <a:spLocks noChangeArrowheads="1"/>
          </p:cNvSpPr>
          <p:nvPr/>
        </p:nvSpPr>
        <p:spPr bwMode="auto">
          <a:xfrm>
            <a:off x="3257699" y="2534756"/>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149" name="Text Box 71"/>
          <p:cNvSpPr txBox="1">
            <a:spLocks noChangeArrowheads="1"/>
          </p:cNvSpPr>
          <p:nvPr/>
        </p:nvSpPr>
        <p:spPr bwMode="auto">
          <a:xfrm>
            <a:off x="5618416" y="2777019"/>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0" name="Text Box 72"/>
          <p:cNvSpPr txBox="1">
            <a:spLocks noChangeArrowheads="1"/>
          </p:cNvSpPr>
          <p:nvPr/>
        </p:nvSpPr>
        <p:spPr bwMode="auto">
          <a:xfrm>
            <a:off x="8031714" y="2502861"/>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grpSp>
        <p:nvGrpSpPr>
          <p:cNvPr id="10" name="Group 110"/>
          <p:cNvGrpSpPr>
            <a:grpSpLocks/>
          </p:cNvGrpSpPr>
          <p:nvPr/>
        </p:nvGrpSpPr>
        <p:grpSpPr bwMode="auto">
          <a:xfrm>
            <a:off x="5692779" y="1130300"/>
            <a:ext cx="1193801" cy="1838327"/>
            <a:chOff x="3586" y="712"/>
            <a:chExt cx="752" cy="1158"/>
          </a:xfrm>
        </p:grpSpPr>
        <p:sp>
          <p:nvSpPr>
            <p:cNvPr id="24617" name="Rectangle 111"/>
            <p:cNvSpPr>
              <a:spLocks noChangeArrowheads="1"/>
            </p:cNvSpPr>
            <p:nvPr/>
          </p:nvSpPr>
          <p:spPr bwMode="auto">
            <a:xfrm>
              <a:off x="3586" y="712"/>
              <a:ext cx="340" cy="1158"/>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4618" name="Rectangle 112"/>
            <p:cNvSpPr>
              <a:spLocks noChangeArrowheads="1"/>
            </p:cNvSpPr>
            <p:nvPr/>
          </p:nvSpPr>
          <p:spPr bwMode="auto">
            <a:xfrm>
              <a:off x="3952" y="1212"/>
              <a:ext cx="386" cy="658"/>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154" name="Text Box 71"/>
          <p:cNvSpPr txBox="1">
            <a:spLocks noChangeArrowheads="1"/>
          </p:cNvSpPr>
          <p:nvPr/>
        </p:nvSpPr>
        <p:spPr bwMode="auto">
          <a:xfrm>
            <a:off x="5632595" y="5693884"/>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5" name="Text Box 72"/>
          <p:cNvSpPr txBox="1">
            <a:spLocks noChangeArrowheads="1"/>
          </p:cNvSpPr>
          <p:nvPr/>
        </p:nvSpPr>
        <p:spPr bwMode="auto">
          <a:xfrm>
            <a:off x="8035260" y="5430359"/>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grpSp>
        <p:nvGrpSpPr>
          <p:cNvPr id="151" name="Group 110"/>
          <p:cNvGrpSpPr>
            <a:grpSpLocks/>
          </p:cNvGrpSpPr>
          <p:nvPr/>
        </p:nvGrpSpPr>
        <p:grpSpPr bwMode="auto">
          <a:xfrm>
            <a:off x="5686321" y="4441492"/>
            <a:ext cx="1214439" cy="1485901"/>
            <a:chOff x="3573" y="947"/>
            <a:chExt cx="765" cy="936"/>
          </a:xfrm>
        </p:grpSpPr>
        <p:sp>
          <p:nvSpPr>
            <p:cNvPr id="153" name="Rectangle 112"/>
            <p:cNvSpPr>
              <a:spLocks noChangeArrowheads="1"/>
            </p:cNvSpPr>
            <p:nvPr/>
          </p:nvSpPr>
          <p:spPr bwMode="auto">
            <a:xfrm>
              <a:off x="3952" y="1112"/>
              <a:ext cx="386" cy="771"/>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2" name="Rectangle 111"/>
            <p:cNvSpPr>
              <a:spLocks noChangeArrowheads="1"/>
            </p:cNvSpPr>
            <p:nvPr/>
          </p:nvSpPr>
          <p:spPr bwMode="auto">
            <a:xfrm>
              <a:off x="3573" y="947"/>
              <a:ext cx="363" cy="930"/>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156" name="Text Box 71"/>
          <p:cNvSpPr txBox="1">
            <a:spLocks noChangeArrowheads="1"/>
          </p:cNvSpPr>
          <p:nvPr/>
        </p:nvSpPr>
        <p:spPr bwMode="auto">
          <a:xfrm>
            <a:off x="858571" y="5693884"/>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7" name="Text Box 72"/>
          <p:cNvSpPr txBox="1">
            <a:spLocks noChangeArrowheads="1"/>
          </p:cNvSpPr>
          <p:nvPr/>
        </p:nvSpPr>
        <p:spPr bwMode="auto">
          <a:xfrm>
            <a:off x="3261236" y="5430359"/>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158" name="Text Box 79"/>
          <p:cNvSpPr txBox="1">
            <a:spLocks noChangeArrowheads="1"/>
          </p:cNvSpPr>
          <p:nvPr/>
        </p:nvSpPr>
        <p:spPr bwMode="auto">
          <a:xfrm>
            <a:off x="1133251" y="3152923"/>
            <a:ext cx="2209259" cy="4616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solidFill>
                  <a:srgbClr val="CC0000"/>
                </a:solidFill>
              </a:rPr>
              <a:t>PET 100% brut</a:t>
            </a:r>
          </a:p>
          <a:p>
            <a:pPr algn="ctr">
              <a:buClr>
                <a:srgbClr val="009B9B"/>
              </a:buClr>
              <a:buSzPct val="80000"/>
              <a:buFont typeface="Wingdings" pitchFamily="2" charset="2"/>
              <a:buNone/>
            </a:pPr>
            <a:r>
              <a:rPr lang="fr-FR" sz="1200" b="1" i="1" dirty="0" smtClean="0">
                <a:solidFill>
                  <a:srgbClr val="CC0000"/>
                </a:solidFill>
              </a:rPr>
              <a:t>avec recyclage en fin de vie</a:t>
            </a:r>
            <a:endParaRPr lang="fr-FR" sz="1200" b="1" i="1" dirty="0">
              <a:solidFill>
                <a:srgbClr val="CC0000"/>
              </a:solidFill>
            </a:endParaRPr>
          </a:p>
        </p:txBody>
      </p:sp>
      <p:sp>
        <p:nvSpPr>
          <p:cNvPr id="159" name="Text Box 21"/>
          <p:cNvSpPr txBox="1">
            <a:spLocks noChangeArrowheads="1"/>
          </p:cNvSpPr>
          <p:nvPr/>
        </p:nvSpPr>
        <p:spPr bwMode="auto">
          <a:xfrm rot="16200000">
            <a:off x="-350524" y="2232046"/>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dirty="0" smtClean="0"/>
              <a:t>Energie (MJ)</a:t>
            </a:r>
            <a:endParaRPr lang="fr-FR" sz="1200" dirty="0"/>
          </a:p>
        </p:txBody>
      </p:sp>
      <p:sp>
        <p:nvSpPr>
          <p:cNvPr id="160" name="Text Box 21"/>
          <p:cNvSpPr txBox="1">
            <a:spLocks noChangeArrowheads="1"/>
          </p:cNvSpPr>
          <p:nvPr/>
        </p:nvSpPr>
        <p:spPr bwMode="auto">
          <a:xfrm rot="16200000">
            <a:off x="-855642" y="5204351"/>
            <a:ext cx="2115879"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dirty="0" smtClean="0"/>
              <a:t>Emission de Carbone (kg)</a:t>
            </a:r>
            <a:endParaRPr lang="en-GB" sz="1200" dirty="0"/>
          </a:p>
        </p:txBody>
      </p:sp>
      <p:sp>
        <p:nvSpPr>
          <p:cNvPr id="161" name="Text Box 21"/>
          <p:cNvSpPr txBox="1">
            <a:spLocks noChangeArrowheads="1"/>
          </p:cNvSpPr>
          <p:nvPr/>
        </p:nvSpPr>
        <p:spPr bwMode="auto">
          <a:xfrm rot="16200000">
            <a:off x="4427282" y="2221414"/>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smtClean="0"/>
              <a:t>Energie (MJ)</a:t>
            </a:r>
            <a:endParaRPr lang="fr-FR" sz="1200"/>
          </a:p>
        </p:txBody>
      </p:sp>
      <p:sp>
        <p:nvSpPr>
          <p:cNvPr id="162" name="Text Box 21"/>
          <p:cNvSpPr txBox="1">
            <a:spLocks noChangeArrowheads="1"/>
          </p:cNvSpPr>
          <p:nvPr/>
        </p:nvSpPr>
        <p:spPr bwMode="auto">
          <a:xfrm rot="16200000">
            <a:off x="3962920" y="5273471"/>
            <a:ext cx="1977657"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dirty="0" smtClean="0"/>
              <a:t>Emission de Carbone (kg)</a:t>
            </a:r>
            <a:endParaRPr lang="en-GB" sz="1200" dirty="0"/>
          </a:p>
        </p:txBody>
      </p:sp>
    </p:spTree>
    <p:extLst>
      <p:ext uri="{BB962C8B-B14F-4D97-AF65-F5344CB8AC3E}">
        <p14:creationId xmlns:p14="http://schemas.microsoft.com/office/powerpoint/2010/main" val="399165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9"/>
                                        </p:tgtEl>
                                        <p:attrNameLst>
                                          <p:attrName>style.visibility</p:attrName>
                                        </p:attrNameLst>
                                      </p:cBhvr>
                                      <p:to>
                                        <p:strVal val="visible"/>
                                      </p:to>
                                    </p:set>
                                    <p:anim calcmode="lin" valueType="num">
                                      <p:cBhvr>
                                        <p:cTn id="12" dur="500" fill="hold"/>
                                        <p:tgtEl>
                                          <p:spTgt spid="149"/>
                                        </p:tgtEl>
                                        <p:attrNameLst>
                                          <p:attrName>ppt_w</p:attrName>
                                        </p:attrNameLst>
                                      </p:cBhvr>
                                      <p:tavLst>
                                        <p:tav tm="0">
                                          <p:val>
                                            <p:fltVal val="0"/>
                                          </p:val>
                                        </p:tav>
                                        <p:tav tm="100000">
                                          <p:val>
                                            <p:strVal val="#ppt_w"/>
                                          </p:val>
                                        </p:tav>
                                      </p:tavLst>
                                    </p:anim>
                                    <p:anim calcmode="lin" valueType="num">
                                      <p:cBhvr>
                                        <p:cTn id="13" dur="500" fill="hold"/>
                                        <p:tgtEl>
                                          <p:spTgt spid="149"/>
                                        </p:tgtEl>
                                        <p:attrNameLst>
                                          <p:attrName>ppt_h</p:attrName>
                                        </p:attrNameLst>
                                      </p:cBhvr>
                                      <p:tavLst>
                                        <p:tav tm="0">
                                          <p:val>
                                            <p:fltVal val="0"/>
                                          </p:val>
                                        </p:tav>
                                        <p:tav tm="100000">
                                          <p:val>
                                            <p:strVal val="#ppt_h"/>
                                          </p:val>
                                        </p:tav>
                                      </p:tavLst>
                                    </p:anim>
                                    <p:animEffect transition="in" filter="fade">
                                      <p:cBhvr>
                                        <p:cTn id="14" dur="500"/>
                                        <p:tgtEl>
                                          <p:spTgt spid="149"/>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54"/>
                                        </p:tgtEl>
                                        <p:attrNameLst>
                                          <p:attrName>style.visibility</p:attrName>
                                        </p:attrNameLst>
                                      </p:cBhvr>
                                      <p:to>
                                        <p:strVal val="visible"/>
                                      </p:to>
                                    </p:set>
                                    <p:anim calcmode="lin" valueType="num">
                                      <p:cBhvr>
                                        <p:cTn id="28" dur="500" fill="hold"/>
                                        <p:tgtEl>
                                          <p:spTgt spid="154"/>
                                        </p:tgtEl>
                                        <p:attrNameLst>
                                          <p:attrName>ppt_w</p:attrName>
                                        </p:attrNameLst>
                                      </p:cBhvr>
                                      <p:tavLst>
                                        <p:tav tm="0">
                                          <p:val>
                                            <p:fltVal val="0"/>
                                          </p:val>
                                        </p:tav>
                                        <p:tav tm="100000">
                                          <p:val>
                                            <p:strVal val="#ppt_w"/>
                                          </p:val>
                                        </p:tav>
                                      </p:tavLst>
                                    </p:anim>
                                    <p:anim calcmode="lin" valueType="num">
                                      <p:cBhvr>
                                        <p:cTn id="29" dur="500" fill="hold"/>
                                        <p:tgtEl>
                                          <p:spTgt spid="154"/>
                                        </p:tgtEl>
                                        <p:attrNameLst>
                                          <p:attrName>ppt_h</p:attrName>
                                        </p:attrNameLst>
                                      </p:cBhvr>
                                      <p:tavLst>
                                        <p:tav tm="0">
                                          <p:val>
                                            <p:fltVal val="0"/>
                                          </p:val>
                                        </p:tav>
                                        <p:tav tm="100000">
                                          <p:val>
                                            <p:strVal val="#ppt_h"/>
                                          </p:val>
                                        </p:tav>
                                      </p:tavLst>
                                    </p:anim>
                                    <p:animEffect transition="in" filter="fade">
                                      <p:cBhvr>
                                        <p:cTn id="30" dur="500"/>
                                        <p:tgtEl>
                                          <p:spTgt spid="15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55"/>
                                        </p:tgtEl>
                                        <p:attrNameLst>
                                          <p:attrName>style.visibility</p:attrName>
                                        </p:attrNameLst>
                                      </p:cBhvr>
                                      <p:to>
                                        <p:strVal val="visible"/>
                                      </p:to>
                                    </p:set>
                                    <p:anim calcmode="lin" valueType="num">
                                      <p:cBhvr>
                                        <p:cTn id="33" dur="500" fill="hold"/>
                                        <p:tgtEl>
                                          <p:spTgt spid="155"/>
                                        </p:tgtEl>
                                        <p:attrNameLst>
                                          <p:attrName>ppt_w</p:attrName>
                                        </p:attrNameLst>
                                      </p:cBhvr>
                                      <p:tavLst>
                                        <p:tav tm="0">
                                          <p:val>
                                            <p:fltVal val="0"/>
                                          </p:val>
                                        </p:tav>
                                        <p:tav tm="100000">
                                          <p:val>
                                            <p:strVal val="#ppt_w"/>
                                          </p:val>
                                        </p:tav>
                                      </p:tavLst>
                                    </p:anim>
                                    <p:anim calcmode="lin" valueType="num">
                                      <p:cBhvr>
                                        <p:cTn id="34" dur="500" fill="hold"/>
                                        <p:tgtEl>
                                          <p:spTgt spid="155"/>
                                        </p:tgtEl>
                                        <p:attrNameLst>
                                          <p:attrName>ppt_h</p:attrName>
                                        </p:attrNameLst>
                                      </p:cBhvr>
                                      <p:tavLst>
                                        <p:tav tm="0">
                                          <p:val>
                                            <p:fltVal val="0"/>
                                          </p:val>
                                        </p:tav>
                                        <p:tav tm="100000">
                                          <p:val>
                                            <p:strVal val="#ppt_h"/>
                                          </p:val>
                                        </p:tav>
                                      </p:tavLst>
                                    </p:anim>
                                    <p:animEffect transition="in" filter="fade">
                                      <p:cBhvr>
                                        <p:cTn id="35" dur="500"/>
                                        <p:tgtEl>
                                          <p:spTgt spid="15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62"/>
                                        </p:tgtEl>
                                        <p:attrNameLst>
                                          <p:attrName>style.visibility</p:attrName>
                                        </p:attrNameLst>
                                      </p:cBhvr>
                                      <p:to>
                                        <p:strVal val="visible"/>
                                      </p:to>
                                    </p:set>
                                    <p:anim calcmode="lin" valueType="num">
                                      <p:cBhvr>
                                        <p:cTn id="38" dur="500" fill="hold"/>
                                        <p:tgtEl>
                                          <p:spTgt spid="162"/>
                                        </p:tgtEl>
                                        <p:attrNameLst>
                                          <p:attrName>ppt_w</p:attrName>
                                        </p:attrNameLst>
                                      </p:cBhvr>
                                      <p:tavLst>
                                        <p:tav tm="0">
                                          <p:val>
                                            <p:fltVal val="0"/>
                                          </p:val>
                                        </p:tav>
                                        <p:tav tm="100000">
                                          <p:val>
                                            <p:strVal val="#ppt_w"/>
                                          </p:val>
                                        </p:tav>
                                      </p:tavLst>
                                    </p:anim>
                                    <p:anim calcmode="lin" valueType="num">
                                      <p:cBhvr>
                                        <p:cTn id="39" dur="500" fill="hold"/>
                                        <p:tgtEl>
                                          <p:spTgt spid="162"/>
                                        </p:tgtEl>
                                        <p:attrNameLst>
                                          <p:attrName>ppt_h</p:attrName>
                                        </p:attrNameLst>
                                      </p:cBhvr>
                                      <p:tavLst>
                                        <p:tav tm="0">
                                          <p:val>
                                            <p:fltVal val="0"/>
                                          </p:val>
                                        </p:tav>
                                        <p:tav tm="100000">
                                          <p:val>
                                            <p:strVal val="#ppt_h"/>
                                          </p:val>
                                        </p:tav>
                                      </p:tavLst>
                                    </p:anim>
                                    <p:animEffect transition="in" filter="fade">
                                      <p:cBhvr>
                                        <p:cTn id="40" dur="500"/>
                                        <p:tgtEl>
                                          <p:spTgt spid="16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animBg="1"/>
      <p:bldP spid="154" grpId="0" animBg="1"/>
      <p:bldP spid="155" grpId="0" animBg="1"/>
      <p:bldP spid="16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1"/>
            <a:ext cx="9144000" cy="648586"/>
          </a:xfrm>
        </p:spPr>
        <p:txBody>
          <a:bodyPr>
            <a:normAutofit/>
          </a:bodyPr>
          <a:lstStyle/>
          <a:p>
            <a:r>
              <a:rPr lang="fr-FR" sz="3600" b="1" dirty="0" smtClean="0"/>
              <a:t>Utilisation de PET recyclé au lieu du brut?</a:t>
            </a:r>
          </a:p>
        </p:txBody>
      </p:sp>
      <p:grpSp>
        <p:nvGrpSpPr>
          <p:cNvPr id="2" name="Group 224"/>
          <p:cNvGrpSpPr>
            <a:grpSpLocks/>
          </p:cNvGrpSpPr>
          <p:nvPr/>
        </p:nvGrpSpPr>
        <p:grpSpPr bwMode="auto">
          <a:xfrm>
            <a:off x="4368800" y="3881438"/>
            <a:ext cx="4559300" cy="2716212"/>
            <a:chOff x="2752" y="2445"/>
            <a:chExt cx="2872" cy="1711"/>
          </a:xfrm>
        </p:grpSpPr>
        <p:sp>
          <p:nvSpPr>
            <p:cNvPr id="25716" name="AutoShape 74"/>
            <p:cNvSpPr>
              <a:spLocks noChangeArrowheads="1"/>
            </p:cNvSpPr>
            <p:nvPr/>
          </p:nvSpPr>
          <p:spPr bwMode="auto">
            <a:xfrm>
              <a:off x="2752" y="3124"/>
              <a:ext cx="294" cy="222"/>
            </a:xfrm>
            <a:prstGeom prst="rightArrow">
              <a:avLst>
                <a:gd name="adj1" fmla="val 50000"/>
                <a:gd name="adj2" fmla="val 33108"/>
              </a:avLst>
            </a:prstGeom>
            <a:solidFill>
              <a:srgbClr val="6699FF"/>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nvGrpSpPr>
            <p:cNvPr id="25717" name="Group 187"/>
            <p:cNvGrpSpPr>
              <a:grpSpLocks/>
            </p:cNvGrpSpPr>
            <p:nvPr/>
          </p:nvGrpSpPr>
          <p:grpSpPr bwMode="auto">
            <a:xfrm>
              <a:off x="4382" y="2548"/>
              <a:ext cx="251" cy="583"/>
              <a:chOff x="3951" y="3329"/>
              <a:chExt cx="251" cy="583"/>
            </a:xfrm>
          </p:grpSpPr>
          <p:sp>
            <p:nvSpPr>
              <p:cNvPr id="25745" name="Rectangle 188"/>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5746" name="Picture 18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718" name="Rectangle 190"/>
            <p:cNvSpPr>
              <a:spLocks noChangeArrowheads="1"/>
            </p:cNvSpPr>
            <p:nvPr/>
          </p:nvSpPr>
          <p:spPr bwMode="auto">
            <a:xfrm>
              <a:off x="3368" y="249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719" name="Line 191"/>
            <p:cNvSpPr>
              <a:spLocks noChangeShapeType="1"/>
            </p:cNvSpPr>
            <p:nvPr/>
          </p:nvSpPr>
          <p:spPr bwMode="auto">
            <a:xfrm>
              <a:off x="3372" y="373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20" name="Line 192"/>
            <p:cNvSpPr>
              <a:spLocks noChangeShapeType="1"/>
            </p:cNvSpPr>
            <p:nvPr/>
          </p:nvSpPr>
          <p:spPr bwMode="auto">
            <a:xfrm>
              <a:off x="3372" y="391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21" name="Line 193"/>
            <p:cNvSpPr>
              <a:spLocks noChangeShapeType="1"/>
            </p:cNvSpPr>
            <p:nvPr/>
          </p:nvSpPr>
          <p:spPr bwMode="auto">
            <a:xfrm>
              <a:off x="3360" y="409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22" name="Line 194"/>
            <p:cNvSpPr>
              <a:spLocks noChangeShapeType="1"/>
            </p:cNvSpPr>
            <p:nvPr/>
          </p:nvSpPr>
          <p:spPr bwMode="auto">
            <a:xfrm>
              <a:off x="3372" y="3380"/>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23" name="Line 195"/>
            <p:cNvSpPr>
              <a:spLocks noChangeShapeType="1"/>
            </p:cNvSpPr>
            <p:nvPr/>
          </p:nvSpPr>
          <p:spPr bwMode="auto">
            <a:xfrm>
              <a:off x="3372" y="284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24" name="Line 196"/>
            <p:cNvSpPr>
              <a:spLocks noChangeShapeType="1"/>
            </p:cNvSpPr>
            <p:nvPr/>
          </p:nvSpPr>
          <p:spPr bwMode="auto">
            <a:xfrm>
              <a:off x="3372" y="266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25" name="Line 197"/>
            <p:cNvSpPr>
              <a:spLocks noChangeShapeType="1"/>
            </p:cNvSpPr>
            <p:nvPr/>
          </p:nvSpPr>
          <p:spPr bwMode="auto">
            <a:xfrm>
              <a:off x="3366" y="249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26" name="Line 198"/>
            <p:cNvSpPr>
              <a:spLocks noChangeShapeType="1"/>
            </p:cNvSpPr>
            <p:nvPr/>
          </p:nvSpPr>
          <p:spPr bwMode="auto">
            <a:xfrm>
              <a:off x="3372" y="3023"/>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27" name="Line 199"/>
            <p:cNvSpPr>
              <a:spLocks noChangeShapeType="1"/>
            </p:cNvSpPr>
            <p:nvPr/>
          </p:nvSpPr>
          <p:spPr bwMode="auto">
            <a:xfrm>
              <a:off x="3372" y="3201"/>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28" name="Line 200"/>
            <p:cNvSpPr>
              <a:spLocks noChangeShapeType="1"/>
            </p:cNvSpPr>
            <p:nvPr/>
          </p:nvSpPr>
          <p:spPr bwMode="auto">
            <a:xfrm flipV="1">
              <a:off x="3744"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29" name="Line 201"/>
            <p:cNvSpPr>
              <a:spLocks noChangeShapeType="1"/>
            </p:cNvSpPr>
            <p:nvPr/>
          </p:nvSpPr>
          <p:spPr bwMode="auto">
            <a:xfrm flipV="1">
              <a:off x="4120"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30" name="Line 202"/>
            <p:cNvSpPr>
              <a:spLocks noChangeShapeType="1"/>
            </p:cNvSpPr>
            <p:nvPr/>
          </p:nvSpPr>
          <p:spPr bwMode="auto">
            <a:xfrm flipV="1">
              <a:off x="4496"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31" name="Line 203"/>
            <p:cNvSpPr>
              <a:spLocks noChangeShapeType="1"/>
            </p:cNvSpPr>
            <p:nvPr/>
          </p:nvSpPr>
          <p:spPr bwMode="auto">
            <a:xfrm flipV="1">
              <a:off x="4872"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32" name="Line 204"/>
            <p:cNvSpPr>
              <a:spLocks noChangeShapeType="1"/>
            </p:cNvSpPr>
            <p:nvPr/>
          </p:nvSpPr>
          <p:spPr bwMode="auto">
            <a:xfrm flipV="1">
              <a:off x="5248"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33" name="Line 205"/>
            <p:cNvSpPr>
              <a:spLocks noChangeShapeType="1"/>
            </p:cNvSpPr>
            <p:nvPr/>
          </p:nvSpPr>
          <p:spPr bwMode="auto">
            <a:xfrm flipV="1">
              <a:off x="5624"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34" name="Rectangle 206"/>
            <p:cNvSpPr>
              <a:spLocks noChangeArrowheads="1"/>
            </p:cNvSpPr>
            <p:nvPr/>
          </p:nvSpPr>
          <p:spPr bwMode="auto">
            <a:xfrm>
              <a:off x="3674" y="3193"/>
              <a:ext cx="162" cy="35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735" name="Rectangle 207"/>
            <p:cNvSpPr>
              <a:spLocks noChangeArrowheads="1"/>
            </p:cNvSpPr>
            <p:nvPr/>
          </p:nvSpPr>
          <p:spPr bwMode="auto">
            <a:xfrm>
              <a:off x="4050" y="2923"/>
              <a:ext cx="162" cy="63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736" name="Rectangle 208"/>
            <p:cNvSpPr>
              <a:spLocks noChangeArrowheads="1"/>
            </p:cNvSpPr>
            <p:nvPr/>
          </p:nvSpPr>
          <p:spPr bwMode="auto">
            <a:xfrm>
              <a:off x="4418" y="3235"/>
              <a:ext cx="162" cy="31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737" name="Rectangle 209"/>
            <p:cNvSpPr>
              <a:spLocks noChangeArrowheads="1"/>
            </p:cNvSpPr>
            <p:nvPr/>
          </p:nvSpPr>
          <p:spPr bwMode="auto">
            <a:xfrm>
              <a:off x="4796" y="3283"/>
              <a:ext cx="162" cy="26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738" name="Rectangle 210"/>
            <p:cNvSpPr>
              <a:spLocks noChangeArrowheads="1"/>
            </p:cNvSpPr>
            <p:nvPr/>
          </p:nvSpPr>
          <p:spPr bwMode="auto">
            <a:xfrm flipV="1">
              <a:off x="5174" y="3520"/>
              <a:ext cx="162" cy="27"/>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739" name="Text Box 211"/>
            <p:cNvSpPr txBox="1">
              <a:spLocks noChangeArrowheads="1"/>
            </p:cNvSpPr>
            <p:nvPr/>
          </p:nvSpPr>
          <p:spPr bwMode="auto">
            <a:xfrm>
              <a:off x="3538" y="3582"/>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5740" name="Text Box 212"/>
            <p:cNvSpPr txBox="1">
              <a:spLocks noChangeArrowheads="1"/>
            </p:cNvSpPr>
            <p:nvPr/>
          </p:nvSpPr>
          <p:spPr bwMode="auto">
            <a:xfrm>
              <a:off x="5036" y="3578"/>
              <a:ext cx="46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a:t>
              </a:r>
            </a:p>
          </p:txBody>
        </p:sp>
        <p:sp>
          <p:nvSpPr>
            <p:cNvPr id="25741" name="Line 213"/>
            <p:cNvSpPr>
              <a:spLocks noChangeShapeType="1"/>
            </p:cNvSpPr>
            <p:nvPr/>
          </p:nvSpPr>
          <p:spPr bwMode="auto">
            <a:xfrm>
              <a:off x="3362" y="355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42" name="Text Box 214"/>
            <p:cNvSpPr txBox="1">
              <a:spLocks noChangeArrowheads="1"/>
            </p:cNvSpPr>
            <p:nvPr/>
          </p:nvSpPr>
          <p:spPr bwMode="auto">
            <a:xfrm>
              <a:off x="3160" y="2445"/>
              <a:ext cx="226"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60000"/>
                </a:spcAft>
                <a:buClr>
                  <a:srgbClr val="009B9B"/>
                </a:buClr>
                <a:buSzPct val="80000"/>
                <a:buFont typeface="Wingdings" pitchFamily="2" charset="2"/>
                <a:buNone/>
              </a:pPr>
              <a:r>
                <a:rPr lang="en-GB" sz="1000" b="1"/>
                <a:t> 12</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8</a:t>
              </a:r>
            </a:p>
            <a:p>
              <a:pPr algn="r">
                <a:spcBef>
                  <a:spcPct val="20000"/>
                </a:spcBef>
                <a:spcAft>
                  <a:spcPct val="60000"/>
                </a:spcAft>
                <a:buClr>
                  <a:srgbClr val="009B9B"/>
                </a:buClr>
                <a:buSzPct val="80000"/>
                <a:buFont typeface="Wingdings" pitchFamily="2" charset="2"/>
                <a:buNone/>
              </a:pPr>
              <a:r>
                <a:rPr lang="en-GB" sz="1000" b="1"/>
                <a:t>6</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0</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-6</a:t>
              </a:r>
            </a:p>
          </p:txBody>
        </p:sp>
        <p:sp>
          <p:nvSpPr>
            <p:cNvPr id="25743" name="Text Box 215"/>
            <p:cNvSpPr txBox="1">
              <a:spLocks noChangeArrowheads="1"/>
            </p:cNvSpPr>
            <p:nvPr/>
          </p:nvSpPr>
          <p:spPr bwMode="auto">
            <a:xfrm rot="-5400000">
              <a:off x="2747" y="3197"/>
              <a:ext cx="70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Carbon (kg)</a:t>
              </a:r>
            </a:p>
          </p:txBody>
        </p:sp>
      </p:grpSp>
      <p:grpSp>
        <p:nvGrpSpPr>
          <p:cNvPr id="4" name="Group 221"/>
          <p:cNvGrpSpPr>
            <a:grpSpLocks/>
          </p:cNvGrpSpPr>
          <p:nvPr/>
        </p:nvGrpSpPr>
        <p:grpSpPr bwMode="auto">
          <a:xfrm>
            <a:off x="4343400" y="950913"/>
            <a:ext cx="4603750" cy="2759075"/>
            <a:chOff x="2736" y="599"/>
            <a:chExt cx="2900" cy="1738"/>
          </a:xfrm>
        </p:grpSpPr>
        <p:sp>
          <p:nvSpPr>
            <p:cNvPr id="25678" name="AutoShape 41"/>
            <p:cNvSpPr>
              <a:spLocks noChangeArrowheads="1"/>
            </p:cNvSpPr>
            <p:nvPr/>
          </p:nvSpPr>
          <p:spPr bwMode="auto">
            <a:xfrm>
              <a:off x="2736" y="1392"/>
              <a:ext cx="294" cy="222"/>
            </a:xfrm>
            <a:prstGeom prst="rightArrow">
              <a:avLst>
                <a:gd name="adj1" fmla="val 50000"/>
                <a:gd name="adj2" fmla="val 33108"/>
              </a:avLst>
            </a:prstGeom>
            <a:solidFill>
              <a:srgbClr val="6699FF"/>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nvGrpSpPr>
            <p:cNvPr id="25679" name="Group 148"/>
            <p:cNvGrpSpPr>
              <a:grpSpLocks/>
            </p:cNvGrpSpPr>
            <p:nvPr/>
          </p:nvGrpSpPr>
          <p:grpSpPr bwMode="auto">
            <a:xfrm>
              <a:off x="4382" y="720"/>
              <a:ext cx="251" cy="583"/>
              <a:chOff x="3951" y="3329"/>
              <a:chExt cx="251" cy="583"/>
            </a:xfrm>
          </p:grpSpPr>
          <p:sp>
            <p:nvSpPr>
              <p:cNvPr id="25714" name="Rectangle 149"/>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5715" name="Picture 15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681" name="Group 153"/>
            <p:cNvGrpSpPr>
              <a:grpSpLocks/>
            </p:cNvGrpSpPr>
            <p:nvPr/>
          </p:nvGrpSpPr>
          <p:grpSpPr bwMode="auto">
            <a:xfrm>
              <a:off x="3368" y="662"/>
              <a:ext cx="2268" cy="1610"/>
              <a:chOff x="2874" y="730"/>
              <a:chExt cx="2268" cy="1610"/>
            </a:xfrm>
          </p:grpSpPr>
          <p:sp>
            <p:nvSpPr>
              <p:cNvPr id="25692" name="Rectangle 154"/>
              <p:cNvSpPr>
                <a:spLocks noChangeArrowheads="1"/>
              </p:cNvSpPr>
              <p:nvPr/>
            </p:nvSpPr>
            <p:spPr bwMode="auto">
              <a:xfrm>
                <a:off x="2874" y="73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93" name="Line 155"/>
              <p:cNvSpPr>
                <a:spLocks noChangeShapeType="1"/>
              </p:cNvSpPr>
              <p:nvPr/>
            </p:nvSpPr>
            <p:spPr bwMode="auto">
              <a:xfrm>
                <a:off x="2886" y="1806"/>
                <a:ext cx="2256"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25694" name="Group 156"/>
              <p:cNvGrpSpPr>
                <a:grpSpLocks/>
              </p:cNvGrpSpPr>
              <p:nvPr/>
            </p:nvGrpSpPr>
            <p:grpSpPr bwMode="auto">
              <a:xfrm>
                <a:off x="2878" y="732"/>
                <a:ext cx="2250" cy="1602"/>
                <a:chOff x="2878" y="738"/>
                <a:chExt cx="2166" cy="1596"/>
              </a:xfrm>
            </p:grpSpPr>
            <p:sp>
              <p:nvSpPr>
                <p:cNvPr id="25701" name="Line 157"/>
                <p:cNvSpPr>
                  <a:spLocks noChangeShapeType="1"/>
                </p:cNvSpPr>
                <p:nvPr/>
              </p:nvSpPr>
              <p:spPr bwMode="auto">
                <a:xfrm>
                  <a:off x="2878" y="73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02" name="Line 158"/>
                <p:cNvSpPr>
                  <a:spLocks noChangeShapeType="1"/>
                </p:cNvSpPr>
                <p:nvPr/>
              </p:nvSpPr>
              <p:spPr bwMode="auto">
                <a:xfrm>
                  <a:off x="2878" y="1802"/>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03" name="Line 159"/>
                <p:cNvSpPr>
                  <a:spLocks noChangeShapeType="1"/>
                </p:cNvSpPr>
                <p:nvPr/>
              </p:nvSpPr>
              <p:spPr bwMode="auto">
                <a:xfrm>
                  <a:off x="2878" y="1935"/>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04" name="Line 160"/>
                <p:cNvSpPr>
                  <a:spLocks noChangeShapeType="1"/>
                </p:cNvSpPr>
                <p:nvPr/>
              </p:nvSpPr>
              <p:spPr bwMode="auto">
                <a:xfrm>
                  <a:off x="2878" y="206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05" name="Line 161"/>
                <p:cNvSpPr>
                  <a:spLocks noChangeShapeType="1"/>
                </p:cNvSpPr>
                <p:nvPr/>
              </p:nvSpPr>
              <p:spPr bwMode="auto">
                <a:xfrm>
                  <a:off x="2878" y="220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06" name="Line 162"/>
                <p:cNvSpPr>
                  <a:spLocks noChangeShapeType="1"/>
                </p:cNvSpPr>
                <p:nvPr/>
              </p:nvSpPr>
              <p:spPr bwMode="auto">
                <a:xfrm>
                  <a:off x="2878" y="233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07" name="Line 163"/>
                <p:cNvSpPr>
                  <a:spLocks noChangeShapeType="1"/>
                </p:cNvSpPr>
                <p:nvPr/>
              </p:nvSpPr>
              <p:spPr bwMode="auto">
                <a:xfrm>
                  <a:off x="2878" y="1669"/>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08" name="Line 164"/>
                <p:cNvSpPr>
                  <a:spLocks noChangeShapeType="1"/>
                </p:cNvSpPr>
                <p:nvPr/>
              </p:nvSpPr>
              <p:spPr bwMode="auto">
                <a:xfrm>
                  <a:off x="2878" y="1270"/>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09" name="Line 165"/>
                <p:cNvSpPr>
                  <a:spLocks noChangeShapeType="1"/>
                </p:cNvSpPr>
                <p:nvPr/>
              </p:nvSpPr>
              <p:spPr bwMode="auto">
                <a:xfrm>
                  <a:off x="2878" y="1137"/>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10" name="Line 166"/>
                <p:cNvSpPr>
                  <a:spLocks noChangeShapeType="1"/>
                </p:cNvSpPr>
                <p:nvPr/>
              </p:nvSpPr>
              <p:spPr bwMode="auto">
                <a:xfrm>
                  <a:off x="2878" y="100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11" name="Line 167"/>
                <p:cNvSpPr>
                  <a:spLocks noChangeShapeType="1"/>
                </p:cNvSpPr>
                <p:nvPr/>
              </p:nvSpPr>
              <p:spPr bwMode="auto">
                <a:xfrm>
                  <a:off x="2878" y="87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12" name="Line 168"/>
                <p:cNvSpPr>
                  <a:spLocks noChangeShapeType="1"/>
                </p:cNvSpPr>
                <p:nvPr/>
              </p:nvSpPr>
              <p:spPr bwMode="auto">
                <a:xfrm>
                  <a:off x="2878" y="1403"/>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13" name="Line 169"/>
                <p:cNvSpPr>
                  <a:spLocks noChangeShapeType="1"/>
                </p:cNvSpPr>
                <p:nvPr/>
              </p:nvSpPr>
              <p:spPr bwMode="auto">
                <a:xfrm>
                  <a:off x="2878" y="1536"/>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5695" name="Line 170"/>
              <p:cNvSpPr>
                <a:spLocks noChangeShapeType="1"/>
              </p:cNvSpPr>
              <p:nvPr/>
            </p:nvSpPr>
            <p:spPr bwMode="auto">
              <a:xfrm flipV="1">
                <a:off x="325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96" name="Line 171"/>
              <p:cNvSpPr>
                <a:spLocks noChangeShapeType="1"/>
              </p:cNvSpPr>
              <p:nvPr/>
            </p:nvSpPr>
            <p:spPr bwMode="auto">
              <a:xfrm flipV="1">
                <a:off x="3626"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97" name="Line 172"/>
              <p:cNvSpPr>
                <a:spLocks noChangeShapeType="1"/>
              </p:cNvSpPr>
              <p:nvPr/>
            </p:nvSpPr>
            <p:spPr bwMode="auto">
              <a:xfrm flipV="1">
                <a:off x="4002"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98" name="Line 173"/>
              <p:cNvSpPr>
                <a:spLocks noChangeShapeType="1"/>
              </p:cNvSpPr>
              <p:nvPr/>
            </p:nvSpPr>
            <p:spPr bwMode="auto">
              <a:xfrm flipV="1">
                <a:off x="4378"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99" name="Line 174"/>
              <p:cNvSpPr>
                <a:spLocks noChangeShapeType="1"/>
              </p:cNvSpPr>
              <p:nvPr/>
            </p:nvSpPr>
            <p:spPr bwMode="auto">
              <a:xfrm flipV="1">
                <a:off x="4754"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700" name="Line 175"/>
              <p:cNvSpPr>
                <a:spLocks noChangeShapeType="1"/>
              </p:cNvSpPr>
              <p:nvPr/>
            </p:nvSpPr>
            <p:spPr bwMode="auto">
              <a:xfrm flipV="1">
                <a:off x="513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5682" name="Rectangle 176"/>
            <p:cNvSpPr>
              <a:spLocks noChangeArrowheads="1"/>
            </p:cNvSpPr>
            <p:nvPr/>
          </p:nvSpPr>
          <p:spPr bwMode="auto">
            <a:xfrm>
              <a:off x="3674" y="1348"/>
              <a:ext cx="162" cy="39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83" name="Rectangle 177"/>
            <p:cNvSpPr>
              <a:spLocks noChangeArrowheads="1"/>
            </p:cNvSpPr>
            <p:nvPr/>
          </p:nvSpPr>
          <p:spPr bwMode="auto">
            <a:xfrm>
              <a:off x="4050" y="1492"/>
              <a:ext cx="162" cy="25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84" name="Rectangle 178"/>
            <p:cNvSpPr>
              <a:spLocks noChangeArrowheads="1"/>
            </p:cNvSpPr>
            <p:nvPr/>
          </p:nvSpPr>
          <p:spPr bwMode="auto">
            <a:xfrm>
              <a:off x="4418" y="1600"/>
              <a:ext cx="162" cy="138"/>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85" name="Rectangle 179"/>
            <p:cNvSpPr>
              <a:spLocks noChangeArrowheads="1"/>
            </p:cNvSpPr>
            <p:nvPr/>
          </p:nvSpPr>
          <p:spPr bwMode="auto">
            <a:xfrm>
              <a:off x="4796" y="1576"/>
              <a:ext cx="162" cy="16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86" name="Rectangle 180"/>
            <p:cNvSpPr>
              <a:spLocks noChangeArrowheads="1"/>
            </p:cNvSpPr>
            <p:nvPr/>
          </p:nvSpPr>
          <p:spPr bwMode="auto">
            <a:xfrm flipV="1">
              <a:off x="5174" y="1704"/>
              <a:ext cx="162" cy="27"/>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87" name="Text Box 181"/>
            <p:cNvSpPr txBox="1">
              <a:spLocks noChangeArrowheads="1"/>
            </p:cNvSpPr>
            <p:nvPr/>
          </p:nvSpPr>
          <p:spPr bwMode="auto">
            <a:xfrm>
              <a:off x="3538" y="1736"/>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5688" name="Text Box 182"/>
            <p:cNvSpPr txBox="1">
              <a:spLocks noChangeArrowheads="1"/>
            </p:cNvSpPr>
            <p:nvPr/>
          </p:nvSpPr>
          <p:spPr bwMode="auto">
            <a:xfrm>
              <a:off x="5060" y="1738"/>
              <a:ext cx="48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 </a:t>
              </a:r>
            </a:p>
          </p:txBody>
        </p:sp>
        <p:sp>
          <p:nvSpPr>
            <p:cNvPr id="25689" name="Line 183"/>
            <p:cNvSpPr>
              <a:spLocks noChangeShapeType="1"/>
            </p:cNvSpPr>
            <p:nvPr/>
          </p:nvSpPr>
          <p:spPr bwMode="auto">
            <a:xfrm>
              <a:off x="3362" y="173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90" name="Text Box 184"/>
            <p:cNvSpPr txBox="1">
              <a:spLocks noChangeArrowheads="1"/>
            </p:cNvSpPr>
            <p:nvPr/>
          </p:nvSpPr>
          <p:spPr bwMode="auto">
            <a:xfrm>
              <a:off x="3136" y="599"/>
              <a:ext cx="275" cy="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155000"/>
                </a:spcAft>
                <a:buClr>
                  <a:srgbClr val="009B9B"/>
                </a:buClr>
                <a:buSzPct val="80000"/>
                <a:buFont typeface="Wingdings" pitchFamily="2" charset="2"/>
                <a:buNone/>
              </a:pPr>
              <a:r>
                <a:rPr lang="en-GB" sz="1000" b="1"/>
                <a:t> 400</a:t>
              </a:r>
            </a:p>
            <a:p>
              <a:pPr>
                <a:spcBef>
                  <a:spcPct val="20000"/>
                </a:spcBef>
                <a:spcAft>
                  <a:spcPct val="155000"/>
                </a:spcAft>
                <a:buClr>
                  <a:srgbClr val="009B9B"/>
                </a:buClr>
                <a:buSzPct val="80000"/>
                <a:buFont typeface="Wingdings" pitchFamily="2" charset="2"/>
                <a:buNone/>
              </a:pPr>
              <a:r>
                <a:rPr lang="en-GB" sz="1000" b="1"/>
                <a:t> 300</a:t>
              </a:r>
            </a:p>
            <a:p>
              <a:pPr>
                <a:spcBef>
                  <a:spcPct val="20000"/>
                </a:spcBef>
                <a:spcAft>
                  <a:spcPct val="155000"/>
                </a:spcAft>
                <a:buClr>
                  <a:srgbClr val="009B9B"/>
                </a:buClr>
                <a:buSzPct val="80000"/>
                <a:buFont typeface="Wingdings" pitchFamily="2" charset="2"/>
                <a:buNone/>
              </a:pPr>
              <a:r>
                <a:rPr lang="en-GB" sz="1000" b="1"/>
                <a:t> 200</a:t>
              </a:r>
            </a:p>
            <a:p>
              <a:pPr>
                <a:spcBef>
                  <a:spcPct val="20000"/>
                </a:spcBef>
                <a:spcAft>
                  <a:spcPct val="155000"/>
                </a:spcAft>
                <a:buClr>
                  <a:srgbClr val="009B9B"/>
                </a:buClr>
                <a:buSzPct val="80000"/>
                <a:buFont typeface="Wingdings" pitchFamily="2" charset="2"/>
                <a:buNone/>
              </a:pPr>
              <a:r>
                <a:rPr lang="en-GB" sz="1000" b="1"/>
                <a:t> 100</a:t>
              </a:r>
            </a:p>
            <a:p>
              <a:pPr>
                <a:spcBef>
                  <a:spcPct val="20000"/>
                </a:spcBef>
                <a:spcAft>
                  <a:spcPct val="155000"/>
                </a:spcAft>
                <a:buClr>
                  <a:srgbClr val="009B9B"/>
                </a:buClr>
                <a:buSzPct val="80000"/>
                <a:buFont typeface="Wingdings" pitchFamily="2" charset="2"/>
                <a:buNone/>
              </a:pPr>
              <a:r>
                <a:rPr lang="en-GB" sz="1000" b="1"/>
                <a:t>    0</a:t>
              </a:r>
            </a:p>
            <a:p>
              <a:pPr>
                <a:spcBef>
                  <a:spcPct val="20000"/>
                </a:spcBef>
                <a:spcAft>
                  <a:spcPct val="155000"/>
                </a:spcAft>
                <a:buClr>
                  <a:srgbClr val="009B9B"/>
                </a:buClr>
                <a:buSzPct val="80000"/>
                <a:buFont typeface="Wingdings" pitchFamily="2" charset="2"/>
                <a:buNone/>
              </a:pPr>
              <a:r>
                <a:rPr lang="en-GB" sz="1000" b="1"/>
                <a:t>-100</a:t>
              </a:r>
            </a:p>
            <a:p>
              <a:pPr>
                <a:spcBef>
                  <a:spcPct val="20000"/>
                </a:spcBef>
                <a:spcAft>
                  <a:spcPct val="155000"/>
                </a:spcAft>
                <a:buClr>
                  <a:srgbClr val="009B9B"/>
                </a:buClr>
                <a:buSzPct val="80000"/>
                <a:buFont typeface="Wingdings" pitchFamily="2" charset="2"/>
                <a:buNone/>
              </a:pPr>
              <a:r>
                <a:rPr lang="en-GB" sz="1000" b="1"/>
                <a:t>-200</a:t>
              </a:r>
            </a:p>
          </p:txBody>
        </p:sp>
        <p:sp>
          <p:nvSpPr>
            <p:cNvPr id="25691" name="Text Box 185"/>
            <p:cNvSpPr txBox="1">
              <a:spLocks noChangeArrowheads="1"/>
            </p:cNvSpPr>
            <p:nvPr/>
          </p:nvSpPr>
          <p:spPr bwMode="auto">
            <a:xfrm rot="-5400000">
              <a:off x="2738" y="1395"/>
              <a:ext cx="7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Energy (MJ)</a:t>
              </a:r>
            </a:p>
          </p:txBody>
        </p:sp>
      </p:grpSp>
      <p:grpSp>
        <p:nvGrpSpPr>
          <p:cNvPr id="25607" name="Group 229"/>
          <p:cNvGrpSpPr>
            <a:grpSpLocks/>
          </p:cNvGrpSpPr>
          <p:nvPr/>
        </p:nvGrpSpPr>
        <p:grpSpPr bwMode="auto">
          <a:xfrm>
            <a:off x="47625" y="982663"/>
            <a:ext cx="4178300" cy="5646737"/>
            <a:chOff x="30" y="619"/>
            <a:chExt cx="2632" cy="3557"/>
          </a:xfrm>
        </p:grpSpPr>
        <p:grpSp>
          <p:nvGrpSpPr>
            <p:cNvPr id="25608" name="Group 227"/>
            <p:cNvGrpSpPr>
              <a:grpSpLocks/>
            </p:cNvGrpSpPr>
            <p:nvPr/>
          </p:nvGrpSpPr>
          <p:grpSpPr bwMode="auto">
            <a:xfrm>
              <a:off x="30" y="619"/>
              <a:ext cx="2632" cy="1738"/>
              <a:chOff x="30" y="619"/>
              <a:chExt cx="2632" cy="1738"/>
            </a:xfrm>
          </p:grpSpPr>
          <p:grpSp>
            <p:nvGrpSpPr>
              <p:cNvPr id="25641" name="Group 226"/>
              <p:cNvGrpSpPr>
                <a:grpSpLocks/>
              </p:cNvGrpSpPr>
              <p:nvPr/>
            </p:nvGrpSpPr>
            <p:grpSpPr bwMode="auto">
              <a:xfrm>
                <a:off x="30" y="619"/>
                <a:ext cx="2632" cy="1738"/>
                <a:chOff x="30" y="619"/>
                <a:chExt cx="2632" cy="1738"/>
              </a:xfrm>
            </p:grpSpPr>
            <p:grpSp>
              <p:nvGrpSpPr>
                <p:cNvPr id="25645" name="Group 83"/>
                <p:cNvGrpSpPr>
                  <a:grpSpLocks/>
                </p:cNvGrpSpPr>
                <p:nvPr/>
              </p:nvGrpSpPr>
              <p:grpSpPr bwMode="auto">
                <a:xfrm>
                  <a:off x="394" y="682"/>
                  <a:ext cx="2268" cy="1610"/>
                  <a:chOff x="2874" y="730"/>
                  <a:chExt cx="2268" cy="1610"/>
                </a:xfrm>
              </p:grpSpPr>
              <p:sp>
                <p:nvSpPr>
                  <p:cNvPr id="25656" name="Rectangle 84"/>
                  <p:cNvSpPr>
                    <a:spLocks noChangeArrowheads="1"/>
                  </p:cNvSpPr>
                  <p:nvPr/>
                </p:nvSpPr>
                <p:spPr bwMode="auto">
                  <a:xfrm>
                    <a:off x="2874" y="73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57" name="Line 85"/>
                  <p:cNvSpPr>
                    <a:spLocks noChangeShapeType="1"/>
                  </p:cNvSpPr>
                  <p:nvPr/>
                </p:nvSpPr>
                <p:spPr bwMode="auto">
                  <a:xfrm>
                    <a:off x="2886" y="1806"/>
                    <a:ext cx="2256"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25658" name="Group 86"/>
                  <p:cNvGrpSpPr>
                    <a:grpSpLocks/>
                  </p:cNvGrpSpPr>
                  <p:nvPr/>
                </p:nvGrpSpPr>
                <p:grpSpPr bwMode="auto">
                  <a:xfrm>
                    <a:off x="2878" y="732"/>
                    <a:ext cx="2250" cy="1602"/>
                    <a:chOff x="2878" y="738"/>
                    <a:chExt cx="2166" cy="1596"/>
                  </a:xfrm>
                </p:grpSpPr>
                <p:sp>
                  <p:nvSpPr>
                    <p:cNvPr id="25665" name="Line 87"/>
                    <p:cNvSpPr>
                      <a:spLocks noChangeShapeType="1"/>
                    </p:cNvSpPr>
                    <p:nvPr/>
                  </p:nvSpPr>
                  <p:spPr bwMode="auto">
                    <a:xfrm>
                      <a:off x="2878" y="73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66" name="Line 88"/>
                    <p:cNvSpPr>
                      <a:spLocks noChangeShapeType="1"/>
                    </p:cNvSpPr>
                    <p:nvPr/>
                  </p:nvSpPr>
                  <p:spPr bwMode="auto">
                    <a:xfrm>
                      <a:off x="2878" y="1802"/>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67" name="Line 89"/>
                    <p:cNvSpPr>
                      <a:spLocks noChangeShapeType="1"/>
                    </p:cNvSpPr>
                    <p:nvPr/>
                  </p:nvSpPr>
                  <p:spPr bwMode="auto">
                    <a:xfrm>
                      <a:off x="2878" y="1935"/>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68" name="Line 90"/>
                    <p:cNvSpPr>
                      <a:spLocks noChangeShapeType="1"/>
                    </p:cNvSpPr>
                    <p:nvPr/>
                  </p:nvSpPr>
                  <p:spPr bwMode="auto">
                    <a:xfrm>
                      <a:off x="2878" y="206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69" name="Line 91"/>
                    <p:cNvSpPr>
                      <a:spLocks noChangeShapeType="1"/>
                    </p:cNvSpPr>
                    <p:nvPr/>
                  </p:nvSpPr>
                  <p:spPr bwMode="auto">
                    <a:xfrm>
                      <a:off x="2878" y="220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70" name="Line 92"/>
                    <p:cNvSpPr>
                      <a:spLocks noChangeShapeType="1"/>
                    </p:cNvSpPr>
                    <p:nvPr/>
                  </p:nvSpPr>
                  <p:spPr bwMode="auto">
                    <a:xfrm>
                      <a:off x="2878" y="233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71" name="Line 93"/>
                    <p:cNvSpPr>
                      <a:spLocks noChangeShapeType="1"/>
                    </p:cNvSpPr>
                    <p:nvPr/>
                  </p:nvSpPr>
                  <p:spPr bwMode="auto">
                    <a:xfrm>
                      <a:off x="2878" y="1669"/>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72" name="Line 94"/>
                    <p:cNvSpPr>
                      <a:spLocks noChangeShapeType="1"/>
                    </p:cNvSpPr>
                    <p:nvPr/>
                  </p:nvSpPr>
                  <p:spPr bwMode="auto">
                    <a:xfrm>
                      <a:off x="2878" y="1270"/>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73" name="Line 95"/>
                    <p:cNvSpPr>
                      <a:spLocks noChangeShapeType="1"/>
                    </p:cNvSpPr>
                    <p:nvPr/>
                  </p:nvSpPr>
                  <p:spPr bwMode="auto">
                    <a:xfrm>
                      <a:off x="2878" y="1137"/>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74" name="Line 96"/>
                    <p:cNvSpPr>
                      <a:spLocks noChangeShapeType="1"/>
                    </p:cNvSpPr>
                    <p:nvPr/>
                  </p:nvSpPr>
                  <p:spPr bwMode="auto">
                    <a:xfrm>
                      <a:off x="2878" y="100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75" name="Line 97"/>
                    <p:cNvSpPr>
                      <a:spLocks noChangeShapeType="1"/>
                    </p:cNvSpPr>
                    <p:nvPr/>
                  </p:nvSpPr>
                  <p:spPr bwMode="auto">
                    <a:xfrm>
                      <a:off x="2878" y="87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76" name="Line 98"/>
                    <p:cNvSpPr>
                      <a:spLocks noChangeShapeType="1"/>
                    </p:cNvSpPr>
                    <p:nvPr/>
                  </p:nvSpPr>
                  <p:spPr bwMode="auto">
                    <a:xfrm>
                      <a:off x="2878" y="1403"/>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77" name="Line 99"/>
                    <p:cNvSpPr>
                      <a:spLocks noChangeShapeType="1"/>
                    </p:cNvSpPr>
                    <p:nvPr/>
                  </p:nvSpPr>
                  <p:spPr bwMode="auto">
                    <a:xfrm>
                      <a:off x="2878" y="1536"/>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5659" name="Line 100"/>
                  <p:cNvSpPr>
                    <a:spLocks noChangeShapeType="1"/>
                  </p:cNvSpPr>
                  <p:nvPr/>
                </p:nvSpPr>
                <p:spPr bwMode="auto">
                  <a:xfrm flipV="1">
                    <a:off x="325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60" name="Line 101"/>
                  <p:cNvSpPr>
                    <a:spLocks noChangeShapeType="1"/>
                  </p:cNvSpPr>
                  <p:nvPr/>
                </p:nvSpPr>
                <p:spPr bwMode="auto">
                  <a:xfrm flipV="1">
                    <a:off x="3626"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61" name="Line 102"/>
                  <p:cNvSpPr>
                    <a:spLocks noChangeShapeType="1"/>
                  </p:cNvSpPr>
                  <p:nvPr/>
                </p:nvSpPr>
                <p:spPr bwMode="auto">
                  <a:xfrm flipV="1">
                    <a:off x="4002"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62" name="Line 103"/>
                  <p:cNvSpPr>
                    <a:spLocks noChangeShapeType="1"/>
                  </p:cNvSpPr>
                  <p:nvPr/>
                </p:nvSpPr>
                <p:spPr bwMode="auto">
                  <a:xfrm flipV="1">
                    <a:off x="4378"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63" name="Line 104"/>
                  <p:cNvSpPr>
                    <a:spLocks noChangeShapeType="1"/>
                  </p:cNvSpPr>
                  <p:nvPr/>
                </p:nvSpPr>
                <p:spPr bwMode="auto">
                  <a:xfrm flipV="1">
                    <a:off x="4754"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64" name="Line 105"/>
                  <p:cNvSpPr>
                    <a:spLocks noChangeShapeType="1"/>
                  </p:cNvSpPr>
                  <p:nvPr/>
                </p:nvSpPr>
                <p:spPr bwMode="auto">
                  <a:xfrm flipV="1">
                    <a:off x="513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5646" name="Rectangle 106"/>
                <p:cNvSpPr>
                  <a:spLocks noChangeArrowheads="1"/>
                </p:cNvSpPr>
                <p:nvPr/>
              </p:nvSpPr>
              <p:spPr bwMode="auto">
                <a:xfrm>
                  <a:off x="700" y="852"/>
                  <a:ext cx="162" cy="906"/>
                </a:xfrm>
                <a:prstGeom prst="rect">
                  <a:avLst/>
                </a:prstGeom>
                <a:solidFill>
                  <a:srgbClr val="FFCC00">
                    <a:alpha val="70195"/>
                  </a:srgbClr>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47" name="Rectangle 107"/>
                <p:cNvSpPr>
                  <a:spLocks noChangeArrowheads="1"/>
                </p:cNvSpPr>
                <p:nvPr/>
              </p:nvSpPr>
              <p:spPr bwMode="auto">
                <a:xfrm>
                  <a:off x="1076" y="1512"/>
                  <a:ext cx="162" cy="25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48" name="Rectangle 108"/>
                <p:cNvSpPr>
                  <a:spLocks noChangeArrowheads="1"/>
                </p:cNvSpPr>
                <p:nvPr/>
              </p:nvSpPr>
              <p:spPr bwMode="auto">
                <a:xfrm>
                  <a:off x="1444" y="1620"/>
                  <a:ext cx="162" cy="138"/>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49" name="Rectangle 109"/>
                <p:cNvSpPr>
                  <a:spLocks noChangeArrowheads="1"/>
                </p:cNvSpPr>
                <p:nvPr/>
              </p:nvSpPr>
              <p:spPr bwMode="auto">
                <a:xfrm>
                  <a:off x="1822" y="1596"/>
                  <a:ext cx="162" cy="16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50" name="Rectangle 110" descr="Wide downward diagonal"/>
                <p:cNvSpPr>
                  <a:spLocks noChangeArrowheads="1"/>
                </p:cNvSpPr>
                <p:nvPr/>
              </p:nvSpPr>
              <p:spPr bwMode="auto">
                <a:xfrm>
                  <a:off x="2200" y="1758"/>
                  <a:ext cx="162" cy="504"/>
                </a:xfrm>
                <a:prstGeom prst="rect">
                  <a:avLst/>
                </a:prstGeom>
                <a:pattFill prst="wdDnDiag">
                  <a:fgClr>
                    <a:srgbClr val="FFCC00">
                      <a:alpha val="70195"/>
                    </a:srgbClr>
                  </a:fgClr>
                  <a:bgClr>
                    <a:schemeClr val="bg1">
                      <a:alpha val="70195"/>
                    </a:schemeClr>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51" name="Text Box 111"/>
                <p:cNvSpPr txBox="1">
                  <a:spLocks noChangeArrowheads="1"/>
                </p:cNvSpPr>
                <p:nvPr/>
              </p:nvSpPr>
              <p:spPr bwMode="auto">
                <a:xfrm>
                  <a:off x="564" y="1756"/>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5652" name="Text Box 112"/>
                <p:cNvSpPr txBox="1">
                  <a:spLocks noChangeArrowheads="1"/>
                </p:cNvSpPr>
                <p:nvPr/>
              </p:nvSpPr>
              <p:spPr bwMode="auto">
                <a:xfrm>
                  <a:off x="2044" y="1614"/>
                  <a:ext cx="46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a:t>
                  </a:r>
                </a:p>
              </p:txBody>
            </p:sp>
            <p:sp>
              <p:nvSpPr>
                <p:cNvPr id="25653" name="Line 113"/>
                <p:cNvSpPr>
                  <a:spLocks noChangeShapeType="1"/>
                </p:cNvSpPr>
                <p:nvPr/>
              </p:nvSpPr>
              <p:spPr bwMode="auto">
                <a:xfrm>
                  <a:off x="388" y="175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54" name="Text Box 114"/>
                <p:cNvSpPr txBox="1">
                  <a:spLocks noChangeArrowheads="1"/>
                </p:cNvSpPr>
                <p:nvPr/>
              </p:nvSpPr>
              <p:spPr bwMode="auto">
                <a:xfrm>
                  <a:off x="162" y="619"/>
                  <a:ext cx="275" cy="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155000"/>
                    </a:spcAft>
                    <a:buClr>
                      <a:srgbClr val="009B9B"/>
                    </a:buClr>
                    <a:buSzPct val="80000"/>
                    <a:buFont typeface="Wingdings" pitchFamily="2" charset="2"/>
                    <a:buNone/>
                  </a:pPr>
                  <a:r>
                    <a:rPr lang="en-GB" sz="1000" b="1"/>
                    <a:t> 400</a:t>
                  </a:r>
                </a:p>
                <a:p>
                  <a:pPr>
                    <a:spcBef>
                      <a:spcPct val="20000"/>
                    </a:spcBef>
                    <a:spcAft>
                      <a:spcPct val="155000"/>
                    </a:spcAft>
                    <a:buClr>
                      <a:srgbClr val="009B9B"/>
                    </a:buClr>
                    <a:buSzPct val="80000"/>
                    <a:buFont typeface="Wingdings" pitchFamily="2" charset="2"/>
                    <a:buNone/>
                  </a:pPr>
                  <a:r>
                    <a:rPr lang="en-GB" sz="1000" b="1"/>
                    <a:t> 300</a:t>
                  </a:r>
                </a:p>
                <a:p>
                  <a:pPr>
                    <a:spcBef>
                      <a:spcPct val="20000"/>
                    </a:spcBef>
                    <a:spcAft>
                      <a:spcPct val="155000"/>
                    </a:spcAft>
                    <a:buClr>
                      <a:srgbClr val="009B9B"/>
                    </a:buClr>
                    <a:buSzPct val="80000"/>
                    <a:buFont typeface="Wingdings" pitchFamily="2" charset="2"/>
                    <a:buNone/>
                  </a:pPr>
                  <a:r>
                    <a:rPr lang="en-GB" sz="1000" b="1"/>
                    <a:t> 200</a:t>
                  </a:r>
                </a:p>
                <a:p>
                  <a:pPr>
                    <a:spcBef>
                      <a:spcPct val="20000"/>
                    </a:spcBef>
                    <a:spcAft>
                      <a:spcPct val="155000"/>
                    </a:spcAft>
                    <a:buClr>
                      <a:srgbClr val="009B9B"/>
                    </a:buClr>
                    <a:buSzPct val="80000"/>
                    <a:buFont typeface="Wingdings" pitchFamily="2" charset="2"/>
                    <a:buNone/>
                  </a:pPr>
                  <a:r>
                    <a:rPr lang="en-GB" sz="1000" b="1"/>
                    <a:t> 100</a:t>
                  </a:r>
                </a:p>
                <a:p>
                  <a:pPr>
                    <a:spcBef>
                      <a:spcPct val="20000"/>
                    </a:spcBef>
                    <a:spcAft>
                      <a:spcPct val="155000"/>
                    </a:spcAft>
                    <a:buClr>
                      <a:srgbClr val="009B9B"/>
                    </a:buClr>
                    <a:buSzPct val="80000"/>
                    <a:buFont typeface="Wingdings" pitchFamily="2" charset="2"/>
                    <a:buNone/>
                  </a:pPr>
                  <a:r>
                    <a:rPr lang="en-GB" sz="1000" b="1"/>
                    <a:t>    0</a:t>
                  </a:r>
                </a:p>
                <a:p>
                  <a:pPr>
                    <a:spcBef>
                      <a:spcPct val="20000"/>
                    </a:spcBef>
                    <a:spcAft>
                      <a:spcPct val="155000"/>
                    </a:spcAft>
                    <a:buClr>
                      <a:srgbClr val="009B9B"/>
                    </a:buClr>
                    <a:buSzPct val="80000"/>
                    <a:buFont typeface="Wingdings" pitchFamily="2" charset="2"/>
                    <a:buNone/>
                  </a:pPr>
                  <a:r>
                    <a:rPr lang="en-GB" sz="1000" b="1"/>
                    <a:t>-100</a:t>
                  </a:r>
                </a:p>
                <a:p>
                  <a:pPr>
                    <a:spcBef>
                      <a:spcPct val="20000"/>
                    </a:spcBef>
                    <a:spcAft>
                      <a:spcPct val="155000"/>
                    </a:spcAft>
                    <a:buClr>
                      <a:srgbClr val="009B9B"/>
                    </a:buClr>
                    <a:buSzPct val="80000"/>
                    <a:buFont typeface="Wingdings" pitchFamily="2" charset="2"/>
                    <a:buNone/>
                  </a:pPr>
                  <a:r>
                    <a:rPr lang="en-GB" sz="1000" b="1"/>
                    <a:t>-200</a:t>
                  </a:r>
                </a:p>
              </p:txBody>
            </p:sp>
            <p:sp>
              <p:nvSpPr>
                <p:cNvPr id="25655" name="Text Box 115"/>
                <p:cNvSpPr txBox="1">
                  <a:spLocks noChangeArrowheads="1"/>
                </p:cNvSpPr>
                <p:nvPr/>
              </p:nvSpPr>
              <p:spPr bwMode="auto">
                <a:xfrm rot="-5400000">
                  <a:off x="-236" y="1415"/>
                  <a:ext cx="7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Energy (MJ)</a:t>
                  </a:r>
                </a:p>
              </p:txBody>
            </p:sp>
          </p:grpSp>
          <p:grpSp>
            <p:nvGrpSpPr>
              <p:cNvPr id="25642" name="Group 78"/>
              <p:cNvGrpSpPr>
                <a:grpSpLocks/>
              </p:cNvGrpSpPr>
              <p:nvPr/>
            </p:nvGrpSpPr>
            <p:grpSpPr bwMode="auto">
              <a:xfrm>
                <a:off x="1408" y="740"/>
                <a:ext cx="251" cy="583"/>
                <a:chOff x="3951" y="3329"/>
                <a:chExt cx="251" cy="583"/>
              </a:xfrm>
            </p:grpSpPr>
            <p:sp>
              <p:nvSpPr>
                <p:cNvPr id="25643" name="Rectangle 79"/>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5644" name="Picture 8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5609" name="Group 228"/>
            <p:cNvGrpSpPr>
              <a:grpSpLocks/>
            </p:cNvGrpSpPr>
            <p:nvPr/>
          </p:nvGrpSpPr>
          <p:grpSpPr bwMode="auto">
            <a:xfrm>
              <a:off x="30" y="2465"/>
              <a:ext cx="2620" cy="1711"/>
              <a:chOff x="30" y="2465"/>
              <a:chExt cx="2620" cy="1711"/>
            </a:xfrm>
          </p:grpSpPr>
          <p:sp>
            <p:nvSpPr>
              <p:cNvPr id="25610" name="Rectangle 120"/>
              <p:cNvSpPr>
                <a:spLocks noChangeArrowheads="1"/>
              </p:cNvSpPr>
              <p:nvPr/>
            </p:nvSpPr>
            <p:spPr bwMode="auto">
              <a:xfrm>
                <a:off x="394" y="251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11" name="Line 121"/>
              <p:cNvSpPr>
                <a:spLocks noChangeShapeType="1"/>
              </p:cNvSpPr>
              <p:nvPr/>
            </p:nvSpPr>
            <p:spPr bwMode="auto">
              <a:xfrm>
                <a:off x="398" y="375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12" name="Line 122"/>
              <p:cNvSpPr>
                <a:spLocks noChangeShapeType="1"/>
              </p:cNvSpPr>
              <p:nvPr/>
            </p:nvSpPr>
            <p:spPr bwMode="auto">
              <a:xfrm>
                <a:off x="398" y="393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13" name="Line 123"/>
              <p:cNvSpPr>
                <a:spLocks noChangeShapeType="1"/>
              </p:cNvSpPr>
              <p:nvPr/>
            </p:nvSpPr>
            <p:spPr bwMode="auto">
              <a:xfrm>
                <a:off x="386" y="411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14" name="Line 124"/>
              <p:cNvSpPr>
                <a:spLocks noChangeShapeType="1"/>
              </p:cNvSpPr>
              <p:nvPr/>
            </p:nvSpPr>
            <p:spPr bwMode="auto">
              <a:xfrm>
                <a:off x="398" y="3400"/>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15" name="Line 125"/>
              <p:cNvSpPr>
                <a:spLocks noChangeShapeType="1"/>
              </p:cNvSpPr>
              <p:nvPr/>
            </p:nvSpPr>
            <p:spPr bwMode="auto">
              <a:xfrm>
                <a:off x="398" y="286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16" name="Line 126"/>
              <p:cNvSpPr>
                <a:spLocks noChangeShapeType="1"/>
              </p:cNvSpPr>
              <p:nvPr/>
            </p:nvSpPr>
            <p:spPr bwMode="auto">
              <a:xfrm>
                <a:off x="398" y="268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17" name="Line 127"/>
              <p:cNvSpPr>
                <a:spLocks noChangeShapeType="1"/>
              </p:cNvSpPr>
              <p:nvPr/>
            </p:nvSpPr>
            <p:spPr bwMode="auto">
              <a:xfrm>
                <a:off x="392" y="251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18" name="Line 128"/>
              <p:cNvSpPr>
                <a:spLocks noChangeShapeType="1"/>
              </p:cNvSpPr>
              <p:nvPr/>
            </p:nvSpPr>
            <p:spPr bwMode="auto">
              <a:xfrm>
                <a:off x="398" y="3043"/>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19" name="Line 129"/>
              <p:cNvSpPr>
                <a:spLocks noChangeShapeType="1"/>
              </p:cNvSpPr>
              <p:nvPr/>
            </p:nvSpPr>
            <p:spPr bwMode="auto">
              <a:xfrm>
                <a:off x="398" y="3221"/>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20" name="Line 130"/>
              <p:cNvSpPr>
                <a:spLocks noChangeShapeType="1"/>
              </p:cNvSpPr>
              <p:nvPr/>
            </p:nvSpPr>
            <p:spPr bwMode="auto">
              <a:xfrm flipV="1">
                <a:off x="770"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21" name="Line 131"/>
              <p:cNvSpPr>
                <a:spLocks noChangeShapeType="1"/>
              </p:cNvSpPr>
              <p:nvPr/>
            </p:nvSpPr>
            <p:spPr bwMode="auto">
              <a:xfrm flipV="1">
                <a:off x="1146"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22" name="Line 132"/>
              <p:cNvSpPr>
                <a:spLocks noChangeShapeType="1"/>
              </p:cNvSpPr>
              <p:nvPr/>
            </p:nvSpPr>
            <p:spPr bwMode="auto">
              <a:xfrm flipV="1">
                <a:off x="1522"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23" name="Line 133"/>
              <p:cNvSpPr>
                <a:spLocks noChangeShapeType="1"/>
              </p:cNvSpPr>
              <p:nvPr/>
            </p:nvSpPr>
            <p:spPr bwMode="auto">
              <a:xfrm flipV="1">
                <a:off x="1898"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24" name="Line 134"/>
              <p:cNvSpPr>
                <a:spLocks noChangeShapeType="1"/>
              </p:cNvSpPr>
              <p:nvPr/>
            </p:nvSpPr>
            <p:spPr bwMode="auto">
              <a:xfrm flipV="1">
                <a:off x="2274"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25" name="Line 135"/>
              <p:cNvSpPr>
                <a:spLocks noChangeShapeType="1"/>
              </p:cNvSpPr>
              <p:nvPr/>
            </p:nvSpPr>
            <p:spPr bwMode="auto">
              <a:xfrm flipV="1">
                <a:off x="2650"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26" name="Rectangle 136"/>
              <p:cNvSpPr>
                <a:spLocks noChangeArrowheads="1"/>
              </p:cNvSpPr>
              <p:nvPr/>
            </p:nvSpPr>
            <p:spPr bwMode="auto">
              <a:xfrm>
                <a:off x="700" y="2721"/>
                <a:ext cx="162" cy="85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27" name="Rectangle 137"/>
              <p:cNvSpPr>
                <a:spLocks noChangeArrowheads="1"/>
              </p:cNvSpPr>
              <p:nvPr/>
            </p:nvSpPr>
            <p:spPr bwMode="auto">
              <a:xfrm>
                <a:off x="1076" y="2943"/>
                <a:ext cx="162" cy="63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28" name="Rectangle 138"/>
              <p:cNvSpPr>
                <a:spLocks noChangeArrowheads="1"/>
              </p:cNvSpPr>
              <p:nvPr/>
            </p:nvSpPr>
            <p:spPr bwMode="auto">
              <a:xfrm>
                <a:off x="1444" y="3255"/>
                <a:ext cx="162" cy="31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29" name="Rectangle 139"/>
              <p:cNvSpPr>
                <a:spLocks noChangeArrowheads="1"/>
              </p:cNvSpPr>
              <p:nvPr/>
            </p:nvSpPr>
            <p:spPr bwMode="auto">
              <a:xfrm>
                <a:off x="1822" y="3309"/>
                <a:ext cx="162" cy="26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30" name="Rectangle 140" descr="Wide downward diagonal"/>
              <p:cNvSpPr>
                <a:spLocks noChangeArrowheads="1"/>
              </p:cNvSpPr>
              <p:nvPr/>
            </p:nvSpPr>
            <p:spPr bwMode="auto">
              <a:xfrm>
                <a:off x="2200" y="3573"/>
                <a:ext cx="162" cy="432"/>
              </a:xfrm>
              <a:prstGeom prst="rect">
                <a:avLst/>
              </a:prstGeom>
              <a:pattFill prst="wdDnDiag">
                <a:fgClr>
                  <a:srgbClr val="FF99FF">
                    <a:alpha val="70195"/>
                  </a:srgbClr>
                </a:fgClr>
                <a:bgClr>
                  <a:schemeClr val="bg1">
                    <a:alpha val="70195"/>
                  </a:schemeClr>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5631" name="Text Box 141"/>
              <p:cNvSpPr txBox="1">
                <a:spLocks noChangeArrowheads="1"/>
              </p:cNvSpPr>
              <p:nvPr/>
            </p:nvSpPr>
            <p:spPr bwMode="auto">
              <a:xfrm>
                <a:off x="564" y="3602"/>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5632" name="Text Box 142"/>
              <p:cNvSpPr txBox="1">
                <a:spLocks noChangeArrowheads="1"/>
              </p:cNvSpPr>
              <p:nvPr/>
            </p:nvSpPr>
            <p:spPr bwMode="auto">
              <a:xfrm>
                <a:off x="2062" y="3442"/>
                <a:ext cx="46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a:t>
                </a:r>
              </a:p>
            </p:txBody>
          </p:sp>
          <p:sp>
            <p:nvSpPr>
              <p:cNvPr id="25633" name="Line 143"/>
              <p:cNvSpPr>
                <a:spLocks noChangeShapeType="1"/>
              </p:cNvSpPr>
              <p:nvPr/>
            </p:nvSpPr>
            <p:spPr bwMode="auto">
              <a:xfrm>
                <a:off x="388" y="357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5634" name="Text Box 144"/>
              <p:cNvSpPr txBox="1">
                <a:spLocks noChangeArrowheads="1"/>
              </p:cNvSpPr>
              <p:nvPr/>
            </p:nvSpPr>
            <p:spPr bwMode="auto">
              <a:xfrm>
                <a:off x="186" y="2465"/>
                <a:ext cx="226"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60000"/>
                  </a:spcAft>
                  <a:buClr>
                    <a:srgbClr val="009B9B"/>
                  </a:buClr>
                  <a:buSzPct val="80000"/>
                  <a:buFont typeface="Wingdings" pitchFamily="2" charset="2"/>
                  <a:buNone/>
                </a:pPr>
                <a:r>
                  <a:rPr lang="en-GB" sz="1000" b="1"/>
                  <a:t> 12</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8</a:t>
                </a:r>
              </a:p>
              <a:p>
                <a:pPr algn="r">
                  <a:spcBef>
                    <a:spcPct val="20000"/>
                  </a:spcBef>
                  <a:spcAft>
                    <a:spcPct val="60000"/>
                  </a:spcAft>
                  <a:buClr>
                    <a:srgbClr val="009B9B"/>
                  </a:buClr>
                  <a:buSzPct val="80000"/>
                  <a:buFont typeface="Wingdings" pitchFamily="2" charset="2"/>
                  <a:buNone/>
                </a:pPr>
                <a:r>
                  <a:rPr lang="en-GB" sz="1000" b="1"/>
                  <a:t>6</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0</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-6</a:t>
                </a:r>
              </a:p>
            </p:txBody>
          </p:sp>
          <p:sp>
            <p:nvSpPr>
              <p:cNvPr id="25635" name="Text Box 145"/>
              <p:cNvSpPr txBox="1">
                <a:spLocks noChangeArrowheads="1"/>
              </p:cNvSpPr>
              <p:nvPr/>
            </p:nvSpPr>
            <p:spPr bwMode="auto">
              <a:xfrm rot="-5400000">
                <a:off x="-227" y="3217"/>
                <a:ext cx="70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Carbon (kg)</a:t>
                </a:r>
              </a:p>
            </p:txBody>
          </p:sp>
          <p:grpSp>
            <p:nvGrpSpPr>
              <p:cNvPr id="25637" name="Group 117"/>
              <p:cNvGrpSpPr>
                <a:grpSpLocks/>
              </p:cNvGrpSpPr>
              <p:nvPr/>
            </p:nvGrpSpPr>
            <p:grpSpPr bwMode="auto">
              <a:xfrm>
                <a:off x="1408" y="2568"/>
                <a:ext cx="251" cy="583"/>
                <a:chOff x="3951" y="3329"/>
                <a:chExt cx="251" cy="583"/>
              </a:xfrm>
            </p:grpSpPr>
            <p:sp>
              <p:nvSpPr>
                <p:cNvPr id="25638" name="Rectangle 118"/>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5639" name="Picture 1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
        <p:nvSpPr>
          <p:cNvPr id="147" name="Text Box 81"/>
          <p:cNvSpPr txBox="1">
            <a:spLocks noChangeArrowheads="1"/>
          </p:cNvSpPr>
          <p:nvPr/>
        </p:nvSpPr>
        <p:spPr bwMode="auto">
          <a:xfrm>
            <a:off x="1102671" y="6059158"/>
            <a:ext cx="2209259"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solidFill>
                  <a:srgbClr val="CC0000"/>
                </a:solidFill>
              </a:rPr>
              <a:t>PET 100% brut</a:t>
            </a:r>
          </a:p>
          <a:p>
            <a:pPr algn="ctr">
              <a:buClr>
                <a:srgbClr val="009B9B"/>
              </a:buClr>
              <a:buSzPct val="80000"/>
              <a:buFont typeface="Wingdings" pitchFamily="2" charset="2"/>
              <a:buNone/>
            </a:pPr>
            <a:r>
              <a:rPr lang="fr-FR" sz="1200" b="1" i="1" dirty="0" smtClean="0">
                <a:solidFill>
                  <a:srgbClr val="CC0000"/>
                </a:solidFill>
              </a:rPr>
              <a:t>avec recyclage en fin de vie</a:t>
            </a:r>
            <a:endParaRPr lang="fr-FR" sz="1200" b="1" i="1" dirty="0">
              <a:solidFill>
                <a:srgbClr val="CC0000"/>
              </a:solidFill>
            </a:endParaRPr>
          </a:p>
        </p:txBody>
      </p:sp>
      <p:sp>
        <p:nvSpPr>
          <p:cNvPr id="148" name="Text Box 81"/>
          <p:cNvSpPr txBox="1">
            <a:spLocks noChangeArrowheads="1"/>
          </p:cNvSpPr>
          <p:nvPr/>
        </p:nvSpPr>
        <p:spPr bwMode="auto">
          <a:xfrm>
            <a:off x="1060149" y="3156470"/>
            <a:ext cx="2209259"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solidFill>
                  <a:srgbClr val="CC0000"/>
                </a:solidFill>
              </a:rPr>
              <a:t>PET 100% brut</a:t>
            </a:r>
          </a:p>
          <a:p>
            <a:pPr algn="ctr">
              <a:buClr>
                <a:srgbClr val="009B9B"/>
              </a:buClr>
              <a:buSzPct val="80000"/>
              <a:buFont typeface="Wingdings" pitchFamily="2" charset="2"/>
              <a:buNone/>
            </a:pPr>
            <a:r>
              <a:rPr lang="fr-FR" sz="1200" b="1" i="1" dirty="0" smtClean="0">
                <a:solidFill>
                  <a:srgbClr val="CC0000"/>
                </a:solidFill>
              </a:rPr>
              <a:t>avec recyclage en fin de vie</a:t>
            </a:r>
            <a:endParaRPr lang="fr-FR" sz="1200" b="1" i="1" dirty="0">
              <a:solidFill>
                <a:srgbClr val="CC0000"/>
              </a:solidFill>
            </a:endParaRPr>
          </a:p>
        </p:txBody>
      </p:sp>
      <p:sp>
        <p:nvSpPr>
          <p:cNvPr id="149" name="Text Box 81"/>
          <p:cNvSpPr txBox="1">
            <a:spLocks noChangeArrowheads="1"/>
          </p:cNvSpPr>
          <p:nvPr/>
        </p:nvSpPr>
        <p:spPr bwMode="auto">
          <a:xfrm>
            <a:off x="6082260" y="3128115"/>
            <a:ext cx="2209259"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solidFill>
                  <a:srgbClr val="CC0000"/>
                </a:solidFill>
              </a:rPr>
              <a:t>PET 100% recyclé</a:t>
            </a:r>
          </a:p>
          <a:p>
            <a:pPr algn="ctr">
              <a:buClr>
                <a:srgbClr val="009B9B"/>
              </a:buClr>
              <a:buSzPct val="80000"/>
              <a:buFont typeface="Wingdings" pitchFamily="2" charset="2"/>
              <a:buNone/>
            </a:pPr>
            <a:r>
              <a:rPr lang="fr-FR" sz="1200" b="1" i="1" dirty="0" smtClean="0">
                <a:solidFill>
                  <a:srgbClr val="CC0000"/>
                </a:solidFill>
              </a:rPr>
              <a:t>avec recyclage en fin de vie</a:t>
            </a:r>
            <a:endParaRPr lang="fr-FR" sz="1200" b="1" i="1" dirty="0">
              <a:solidFill>
                <a:srgbClr val="CC0000"/>
              </a:solidFill>
            </a:endParaRPr>
          </a:p>
        </p:txBody>
      </p:sp>
      <p:sp>
        <p:nvSpPr>
          <p:cNvPr id="151" name="Text Box 81"/>
          <p:cNvSpPr txBox="1">
            <a:spLocks noChangeArrowheads="1"/>
          </p:cNvSpPr>
          <p:nvPr/>
        </p:nvSpPr>
        <p:spPr bwMode="auto">
          <a:xfrm>
            <a:off x="6149600" y="6034348"/>
            <a:ext cx="2209259"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solidFill>
                  <a:srgbClr val="CC0000"/>
                </a:solidFill>
              </a:rPr>
              <a:t>PET 100% recyclé</a:t>
            </a:r>
          </a:p>
          <a:p>
            <a:pPr algn="ctr">
              <a:buClr>
                <a:srgbClr val="009B9B"/>
              </a:buClr>
              <a:buSzPct val="80000"/>
              <a:buFont typeface="Wingdings" pitchFamily="2" charset="2"/>
              <a:buNone/>
            </a:pPr>
            <a:r>
              <a:rPr lang="fr-FR" sz="1200" b="1" i="1" dirty="0" smtClean="0">
                <a:solidFill>
                  <a:srgbClr val="CC0000"/>
                </a:solidFill>
              </a:rPr>
              <a:t>avec recyclage en fin de vie</a:t>
            </a:r>
            <a:endParaRPr lang="fr-FR" sz="1200" b="1" i="1" dirty="0">
              <a:solidFill>
                <a:srgbClr val="CC0000"/>
              </a:solidFill>
            </a:endParaRPr>
          </a:p>
        </p:txBody>
      </p:sp>
      <p:sp>
        <p:nvSpPr>
          <p:cNvPr id="152" name="Text Box 71"/>
          <p:cNvSpPr txBox="1">
            <a:spLocks noChangeArrowheads="1"/>
          </p:cNvSpPr>
          <p:nvPr/>
        </p:nvSpPr>
        <p:spPr bwMode="auto">
          <a:xfrm>
            <a:off x="876298" y="2798284"/>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3" name="Text Box 72"/>
          <p:cNvSpPr txBox="1">
            <a:spLocks noChangeArrowheads="1"/>
          </p:cNvSpPr>
          <p:nvPr/>
        </p:nvSpPr>
        <p:spPr bwMode="auto">
          <a:xfrm>
            <a:off x="3278963" y="2534759"/>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154" name="Text Box 71"/>
          <p:cNvSpPr txBox="1">
            <a:spLocks noChangeArrowheads="1"/>
          </p:cNvSpPr>
          <p:nvPr/>
        </p:nvSpPr>
        <p:spPr bwMode="auto">
          <a:xfrm>
            <a:off x="5607783" y="2766385"/>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5" name="Text Box 72"/>
          <p:cNvSpPr txBox="1">
            <a:spLocks noChangeArrowheads="1"/>
          </p:cNvSpPr>
          <p:nvPr/>
        </p:nvSpPr>
        <p:spPr bwMode="auto">
          <a:xfrm>
            <a:off x="8063608" y="2768671"/>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473310" name="Rectangle 222"/>
          <p:cNvSpPr>
            <a:spLocks noChangeArrowheads="1"/>
          </p:cNvSpPr>
          <p:nvPr/>
        </p:nvSpPr>
        <p:spPr bwMode="auto">
          <a:xfrm>
            <a:off x="5645150" y="2006600"/>
            <a:ext cx="581025" cy="1009650"/>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6" name="Text Box 71"/>
          <p:cNvSpPr txBox="1">
            <a:spLocks noChangeArrowheads="1"/>
          </p:cNvSpPr>
          <p:nvPr/>
        </p:nvSpPr>
        <p:spPr bwMode="auto">
          <a:xfrm>
            <a:off x="876298" y="5700971"/>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7" name="Text Box 72"/>
          <p:cNvSpPr txBox="1">
            <a:spLocks noChangeArrowheads="1"/>
          </p:cNvSpPr>
          <p:nvPr/>
        </p:nvSpPr>
        <p:spPr bwMode="auto">
          <a:xfrm>
            <a:off x="3278963" y="5437446"/>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158" name="Text Box 71"/>
          <p:cNvSpPr txBox="1">
            <a:spLocks noChangeArrowheads="1"/>
          </p:cNvSpPr>
          <p:nvPr/>
        </p:nvSpPr>
        <p:spPr bwMode="auto">
          <a:xfrm>
            <a:off x="5621959" y="5672618"/>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9" name="Text Box 72"/>
          <p:cNvSpPr txBox="1">
            <a:spLocks noChangeArrowheads="1"/>
          </p:cNvSpPr>
          <p:nvPr/>
        </p:nvSpPr>
        <p:spPr bwMode="auto">
          <a:xfrm>
            <a:off x="8109683" y="5674904"/>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473311" name="Rectangle 223"/>
          <p:cNvSpPr>
            <a:spLocks noChangeArrowheads="1"/>
          </p:cNvSpPr>
          <p:nvPr/>
        </p:nvSpPr>
        <p:spPr bwMode="auto">
          <a:xfrm>
            <a:off x="5664349" y="4879975"/>
            <a:ext cx="581025" cy="1028700"/>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Tree>
    <p:extLst>
      <p:ext uri="{BB962C8B-B14F-4D97-AF65-F5344CB8AC3E}">
        <p14:creationId xmlns:p14="http://schemas.microsoft.com/office/powerpoint/2010/main" val="219887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9"/>
                                        </p:tgtEl>
                                        <p:attrNameLst>
                                          <p:attrName>style.visibility</p:attrName>
                                        </p:attrNameLst>
                                      </p:cBhvr>
                                      <p:to>
                                        <p:strVal val="visible"/>
                                      </p:to>
                                    </p:set>
                                    <p:anim calcmode="lin" valueType="num">
                                      <p:cBhvr>
                                        <p:cTn id="12" dur="500" fill="hold"/>
                                        <p:tgtEl>
                                          <p:spTgt spid="149"/>
                                        </p:tgtEl>
                                        <p:attrNameLst>
                                          <p:attrName>ppt_w</p:attrName>
                                        </p:attrNameLst>
                                      </p:cBhvr>
                                      <p:tavLst>
                                        <p:tav tm="0">
                                          <p:val>
                                            <p:fltVal val="0"/>
                                          </p:val>
                                        </p:tav>
                                        <p:tav tm="100000">
                                          <p:val>
                                            <p:strVal val="#ppt_w"/>
                                          </p:val>
                                        </p:tav>
                                      </p:tavLst>
                                    </p:anim>
                                    <p:anim calcmode="lin" valueType="num">
                                      <p:cBhvr>
                                        <p:cTn id="13" dur="500" fill="hold"/>
                                        <p:tgtEl>
                                          <p:spTgt spid="149"/>
                                        </p:tgtEl>
                                        <p:attrNameLst>
                                          <p:attrName>ppt_h</p:attrName>
                                        </p:attrNameLst>
                                      </p:cBhvr>
                                      <p:tavLst>
                                        <p:tav tm="0">
                                          <p:val>
                                            <p:fltVal val="0"/>
                                          </p:val>
                                        </p:tav>
                                        <p:tav tm="100000">
                                          <p:val>
                                            <p:strVal val="#ppt_h"/>
                                          </p:val>
                                        </p:tav>
                                      </p:tavLst>
                                    </p:anim>
                                    <p:animEffect transition="in" filter="fade">
                                      <p:cBhvr>
                                        <p:cTn id="14" dur="500"/>
                                        <p:tgtEl>
                                          <p:spTgt spid="14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4"/>
                                        </p:tgtEl>
                                        <p:attrNameLst>
                                          <p:attrName>style.visibility</p:attrName>
                                        </p:attrNameLst>
                                      </p:cBhvr>
                                      <p:to>
                                        <p:strVal val="visible"/>
                                      </p:to>
                                    </p:set>
                                    <p:anim calcmode="lin" valueType="num">
                                      <p:cBhvr>
                                        <p:cTn id="17" dur="500" fill="hold"/>
                                        <p:tgtEl>
                                          <p:spTgt spid="154"/>
                                        </p:tgtEl>
                                        <p:attrNameLst>
                                          <p:attrName>ppt_w</p:attrName>
                                        </p:attrNameLst>
                                      </p:cBhvr>
                                      <p:tavLst>
                                        <p:tav tm="0">
                                          <p:val>
                                            <p:fltVal val="0"/>
                                          </p:val>
                                        </p:tav>
                                        <p:tav tm="100000">
                                          <p:val>
                                            <p:strVal val="#ppt_w"/>
                                          </p:val>
                                        </p:tav>
                                      </p:tavLst>
                                    </p:anim>
                                    <p:anim calcmode="lin" valueType="num">
                                      <p:cBhvr>
                                        <p:cTn id="18" dur="500" fill="hold"/>
                                        <p:tgtEl>
                                          <p:spTgt spid="154"/>
                                        </p:tgtEl>
                                        <p:attrNameLst>
                                          <p:attrName>ppt_h</p:attrName>
                                        </p:attrNameLst>
                                      </p:cBhvr>
                                      <p:tavLst>
                                        <p:tav tm="0">
                                          <p:val>
                                            <p:fltVal val="0"/>
                                          </p:val>
                                        </p:tav>
                                        <p:tav tm="100000">
                                          <p:val>
                                            <p:strVal val="#ppt_h"/>
                                          </p:val>
                                        </p:tav>
                                      </p:tavLst>
                                    </p:anim>
                                    <p:animEffect transition="in" filter="fade">
                                      <p:cBhvr>
                                        <p:cTn id="19" dur="500"/>
                                        <p:tgtEl>
                                          <p:spTgt spid="15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5"/>
                                        </p:tgtEl>
                                        <p:attrNameLst>
                                          <p:attrName>style.visibility</p:attrName>
                                        </p:attrNameLst>
                                      </p:cBhvr>
                                      <p:to>
                                        <p:strVal val="visible"/>
                                      </p:to>
                                    </p:set>
                                    <p:anim calcmode="lin" valueType="num">
                                      <p:cBhvr>
                                        <p:cTn id="22" dur="500" fill="hold"/>
                                        <p:tgtEl>
                                          <p:spTgt spid="155"/>
                                        </p:tgtEl>
                                        <p:attrNameLst>
                                          <p:attrName>ppt_w</p:attrName>
                                        </p:attrNameLst>
                                      </p:cBhvr>
                                      <p:tavLst>
                                        <p:tav tm="0">
                                          <p:val>
                                            <p:fltVal val="0"/>
                                          </p:val>
                                        </p:tav>
                                        <p:tav tm="100000">
                                          <p:val>
                                            <p:strVal val="#ppt_w"/>
                                          </p:val>
                                        </p:tav>
                                      </p:tavLst>
                                    </p:anim>
                                    <p:anim calcmode="lin" valueType="num">
                                      <p:cBhvr>
                                        <p:cTn id="23" dur="500" fill="hold"/>
                                        <p:tgtEl>
                                          <p:spTgt spid="155"/>
                                        </p:tgtEl>
                                        <p:attrNameLst>
                                          <p:attrName>ppt_h</p:attrName>
                                        </p:attrNameLst>
                                      </p:cBhvr>
                                      <p:tavLst>
                                        <p:tav tm="0">
                                          <p:val>
                                            <p:fltVal val="0"/>
                                          </p:val>
                                        </p:tav>
                                        <p:tav tm="100000">
                                          <p:val>
                                            <p:strVal val="#ppt_h"/>
                                          </p:val>
                                        </p:tav>
                                      </p:tavLst>
                                    </p:anim>
                                    <p:animEffect transition="in" filter="fade">
                                      <p:cBhvr>
                                        <p:cTn id="24" dur="500"/>
                                        <p:tgtEl>
                                          <p:spTgt spid="15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733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51"/>
                                        </p:tgtEl>
                                        <p:attrNameLst>
                                          <p:attrName>style.visibility</p:attrName>
                                        </p:attrNameLst>
                                      </p:cBhvr>
                                      <p:to>
                                        <p:strVal val="visible"/>
                                      </p:to>
                                    </p:set>
                                    <p:anim calcmode="lin" valueType="num">
                                      <p:cBhvr>
                                        <p:cTn id="38" dur="500" fill="hold"/>
                                        <p:tgtEl>
                                          <p:spTgt spid="151"/>
                                        </p:tgtEl>
                                        <p:attrNameLst>
                                          <p:attrName>ppt_w</p:attrName>
                                        </p:attrNameLst>
                                      </p:cBhvr>
                                      <p:tavLst>
                                        <p:tav tm="0">
                                          <p:val>
                                            <p:fltVal val="0"/>
                                          </p:val>
                                        </p:tav>
                                        <p:tav tm="100000">
                                          <p:val>
                                            <p:strVal val="#ppt_w"/>
                                          </p:val>
                                        </p:tav>
                                      </p:tavLst>
                                    </p:anim>
                                    <p:anim calcmode="lin" valueType="num">
                                      <p:cBhvr>
                                        <p:cTn id="39" dur="500" fill="hold"/>
                                        <p:tgtEl>
                                          <p:spTgt spid="151"/>
                                        </p:tgtEl>
                                        <p:attrNameLst>
                                          <p:attrName>ppt_h</p:attrName>
                                        </p:attrNameLst>
                                      </p:cBhvr>
                                      <p:tavLst>
                                        <p:tav tm="0">
                                          <p:val>
                                            <p:fltVal val="0"/>
                                          </p:val>
                                        </p:tav>
                                        <p:tav tm="100000">
                                          <p:val>
                                            <p:strVal val="#ppt_h"/>
                                          </p:val>
                                        </p:tav>
                                      </p:tavLst>
                                    </p:anim>
                                    <p:animEffect transition="in" filter="fade">
                                      <p:cBhvr>
                                        <p:cTn id="40" dur="500"/>
                                        <p:tgtEl>
                                          <p:spTgt spid="151"/>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58"/>
                                        </p:tgtEl>
                                        <p:attrNameLst>
                                          <p:attrName>style.visibility</p:attrName>
                                        </p:attrNameLst>
                                      </p:cBhvr>
                                      <p:to>
                                        <p:strVal val="visible"/>
                                      </p:to>
                                    </p:set>
                                    <p:anim calcmode="lin" valueType="num">
                                      <p:cBhvr>
                                        <p:cTn id="43" dur="500" fill="hold"/>
                                        <p:tgtEl>
                                          <p:spTgt spid="158"/>
                                        </p:tgtEl>
                                        <p:attrNameLst>
                                          <p:attrName>ppt_w</p:attrName>
                                        </p:attrNameLst>
                                      </p:cBhvr>
                                      <p:tavLst>
                                        <p:tav tm="0">
                                          <p:val>
                                            <p:fltVal val="0"/>
                                          </p:val>
                                        </p:tav>
                                        <p:tav tm="100000">
                                          <p:val>
                                            <p:strVal val="#ppt_w"/>
                                          </p:val>
                                        </p:tav>
                                      </p:tavLst>
                                    </p:anim>
                                    <p:anim calcmode="lin" valueType="num">
                                      <p:cBhvr>
                                        <p:cTn id="44" dur="500" fill="hold"/>
                                        <p:tgtEl>
                                          <p:spTgt spid="158"/>
                                        </p:tgtEl>
                                        <p:attrNameLst>
                                          <p:attrName>ppt_h</p:attrName>
                                        </p:attrNameLst>
                                      </p:cBhvr>
                                      <p:tavLst>
                                        <p:tav tm="0">
                                          <p:val>
                                            <p:fltVal val="0"/>
                                          </p:val>
                                        </p:tav>
                                        <p:tav tm="100000">
                                          <p:val>
                                            <p:strVal val="#ppt_h"/>
                                          </p:val>
                                        </p:tav>
                                      </p:tavLst>
                                    </p:anim>
                                    <p:animEffect transition="in" filter="fade">
                                      <p:cBhvr>
                                        <p:cTn id="45" dur="500"/>
                                        <p:tgtEl>
                                          <p:spTgt spid="15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59"/>
                                        </p:tgtEl>
                                        <p:attrNameLst>
                                          <p:attrName>style.visibility</p:attrName>
                                        </p:attrNameLst>
                                      </p:cBhvr>
                                      <p:to>
                                        <p:strVal val="visible"/>
                                      </p:to>
                                    </p:set>
                                    <p:anim calcmode="lin" valueType="num">
                                      <p:cBhvr>
                                        <p:cTn id="48" dur="500" fill="hold"/>
                                        <p:tgtEl>
                                          <p:spTgt spid="159"/>
                                        </p:tgtEl>
                                        <p:attrNameLst>
                                          <p:attrName>ppt_w</p:attrName>
                                        </p:attrNameLst>
                                      </p:cBhvr>
                                      <p:tavLst>
                                        <p:tav tm="0">
                                          <p:val>
                                            <p:fltVal val="0"/>
                                          </p:val>
                                        </p:tav>
                                        <p:tav tm="100000">
                                          <p:val>
                                            <p:strVal val="#ppt_w"/>
                                          </p:val>
                                        </p:tav>
                                      </p:tavLst>
                                    </p:anim>
                                    <p:anim calcmode="lin" valueType="num">
                                      <p:cBhvr>
                                        <p:cTn id="49" dur="500" fill="hold"/>
                                        <p:tgtEl>
                                          <p:spTgt spid="159"/>
                                        </p:tgtEl>
                                        <p:attrNameLst>
                                          <p:attrName>ppt_h</p:attrName>
                                        </p:attrNameLst>
                                      </p:cBhvr>
                                      <p:tavLst>
                                        <p:tav tm="0">
                                          <p:val>
                                            <p:fltVal val="0"/>
                                          </p:val>
                                        </p:tav>
                                        <p:tav tm="100000">
                                          <p:val>
                                            <p:strVal val="#ppt_h"/>
                                          </p:val>
                                        </p:tav>
                                      </p:tavLst>
                                    </p:anim>
                                    <p:animEffect transition="in" filter="fade">
                                      <p:cBhvr>
                                        <p:cTn id="50" dur="500"/>
                                        <p:tgtEl>
                                          <p:spTgt spid="159"/>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733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animBg="1"/>
      <p:bldP spid="151" grpId="0" animBg="1"/>
      <p:bldP spid="154" grpId="0" animBg="1"/>
      <p:bldP spid="155" grpId="0" animBg="1"/>
      <p:bldP spid="473310" grpId="0" animBg="1"/>
      <p:bldP spid="158" grpId="0" animBg="1"/>
      <p:bldP spid="159" grpId="0" animBg="1"/>
      <p:bldP spid="4733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9144000" cy="818707"/>
          </a:xfrm>
        </p:spPr>
        <p:txBody>
          <a:bodyPr>
            <a:noAutofit/>
          </a:bodyPr>
          <a:lstStyle/>
          <a:p>
            <a:r>
              <a:rPr lang="fr-FR" sz="3600" b="1" dirty="0" smtClean="0"/>
              <a:t>Est-il pragmatique d’utiliser du PET recyclé?</a:t>
            </a:r>
          </a:p>
        </p:txBody>
      </p:sp>
      <p:pic>
        <p:nvPicPr>
          <p:cNvPr id="6" name="Content Placeholder 5" descr="CES PET avec % de recyclage.PNG"/>
          <p:cNvPicPr>
            <a:picLocks noGrp="1" noChangeAspect="1"/>
          </p:cNvPicPr>
          <p:nvPr>
            <p:ph idx="1"/>
          </p:nvPr>
        </p:nvPicPr>
        <p:blipFill>
          <a:blip r:embed="rId3" cstate="print"/>
          <a:stretch>
            <a:fillRect/>
          </a:stretch>
        </p:blipFill>
        <p:spPr>
          <a:xfrm>
            <a:off x="223285" y="1092280"/>
            <a:ext cx="8591106" cy="5474055"/>
          </a:xfrm>
        </p:spPr>
      </p:pic>
      <p:sp>
        <p:nvSpPr>
          <p:cNvPr id="579588" name="Oval 4"/>
          <p:cNvSpPr>
            <a:spLocks noChangeArrowheads="1"/>
          </p:cNvSpPr>
          <p:nvPr/>
        </p:nvSpPr>
        <p:spPr bwMode="auto">
          <a:xfrm>
            <a:off x="3022969" y="5856398"/>
            <a:ext cx="4902200" cy="419100"/>
          </a:xfrm>
          <a:prstGeom prst="ellipse">
            <a:avLst/>
          </a:prstGeom>
          <a:noFill/>
          <a:ln w="28575">
            <a:solidFill>
              <a:srgbClr val="808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Tree>
    <p:extLst>
      <p:ext uri="{BB962C8B-B14F-4D97-AF65-F5344CB8AC3E}">
        <p14:creationId xmlns:p14="http://schemas.microsoft.com/office/powerpoint/2010/main" val="42259557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9588"/>
                                        </p:tgtEl>
                                        <p:attrNameLst>
                                          <p:attrName>style.visibility</p:attrName>
                                        </p:attrNameLst>
                                      </p:cBhvr>
                                      <p:to>
                                        <p:strVal val="visible"/>
                                      </p:to>
                                    </p:set>
                                    <p:animEffect transition="in" filter="wipe(left)">
                                      <p:cBhvr>
                                        <p:cTn id="7" dur="500"/>
                                        <p:tgtEl>
                                          <p:spTgt spid="579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67833" y="0"/>
            <a:ext cx="8229600" cy="744279"/>
          </a:xfrm>
        </p:spPr>
        <p:txBody>
          <a:bodyPr>
            <a:normAutofit/>
          </a:bodyPr>
          <a:lstStyle/>
          <a:p>
            <a:r>
              <a:rPr lang="fr-FR" sz="3600" b="1" dirty="0" smtClean="0"/>
              <a:t>Incinérer au lieu de recycler</a:t>
            </a:r>
          </a:p>
        </p:txBody>
      </p:sp>
      <p:grpSp>
        <p:nvGrpSpPr>
          <p:cNvPr id="27651" name="Group 3"/>
          <p:cNvGrpSpPr>
            <a:grpSpLocks/>
          </p:cNvGrpSpPr>
          <p:nvPr/>
        </p:nvGrpSpPr>
        <p:grpSpPr bwMode="auto">
          <a:xfrm>
            <a:off x="9525" y="3913188"/>
            <a:ext cx="4159250" cy="2716212"/>
            <a:chOff x="1170" y="2465"/>
            <a:chExt cx="2620" cy="1711"/>
          </a:xfrm>
        </p:grpSpPr>
        <p:sp>
          <p:nvSpPr>
            <p:cNvPr id="27763" name="Rectangle 4"/>
            <p:cNvSpPr>
              <a:spLocks noChangeArrowheads="1"/>
            </p:cNvSpPr>
            <p:nvPr/>
          </p:nvSpPr>
          <p:spPr bwMode="auto">
            <a:xfrm>
              <a:off x="1534" y="251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64" name="Line 5"/>
            <p:cNvSpPr>
              <a:spLocks noChangeShapeType="1"/>
            </p:cNvSpPr>
            <p:nvPr/>
          </p:nvSpPr>
          <p:spPr bwMode="auto">
            <a:xfrm>
              <a:off x="1538" y="375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65" name="Line 6"/>
            <p:cNvSpPr>
              <a:spLocks noChangeShapeType="1"/>
            </p:cNvSpPr>
            <p:nvPr/>
          </p:nvSpPr>
          <p:spPr bwMode="auto">
            <a:xfrm>
              <a:off x="1538" y="393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66" name="Line 7"/>
            <p:cNvSpPr>
              <a:spLocks noChangeShapeType="1"/>
            </p:cNvSpPr>
            <p:nvPr/>
          </p:nvSpPr>
          <p:spPr bwMode="auto">
            <a:xfrm>
              <a:off x="1526" y="411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67" name="Line 8"/>
            <p:cNvSpPr>
              <a:spLocks noChangeShapeType="1"/>
            </p:cNvSpPr>
            <p:nvPr/>
          </p:nvSpPr>
          <p:spPr bwMode="auto">
            <a:xfrm>
              <a:off x="1538" y="3400"/>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68" name="Line 9"/>
            <p:cNvSpPr>
              <a:spLocks noChangeShapeType="1"/>
            </p:cNvSpPr>
            <p:nvPr/>
          </p:nvSpPr>
          <p:spPr bwMode="auto">
            <a:xfrm>
              <a:off x="1538" y="286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69" name="Line 10"/>
            <p:cNvSpPr>
              <a:spLocks noChangeShapeType="1"/>
            </p:cNvSpPr>
            <p:nvPr/>
          </p:nvSpPr>
          <p:spPr bwMode="auto">
            <a:xfrm>
              <a:off x="1538" y="268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70" name="Line 11"/>
            <p:cNvSpPr>
              <a:spLocks noChangeShapeType="1"/>
            </p:cNvSpPr>
            <p:nvPr/>
          </p:nvSpPr>
          <p:spPr bwMode="auto">
            <a:xfrm>
              <a:off x="1532" y="251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71" name="Line 12"/>
            <p:cNvSpPr>
              <a:spLocks noChangeShapeType="1"/>
            </p:cNvSpPr>
            <p:nvPr/>
          </p:nvSpPr>
          <p:spPr bwMode="auto">
            <a:xfrm>
              <a:off x="1538" y="3043"/>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72" name="Line 13"/>
            <p:cNvSpPr>
              <a:spLocks noChangeShapeType="1"/>
            </p:cNvSpPr>
            <p:nvPr/>
          </p:nvSpPr>
          <p:spPr bwMode="auto">
            <a:xfrm>
              <a:off x="1538" y="3221"/>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73" name="Line 14"/>
            <p:cNvSpPr>
              <a:spLocks noChangeShapeType="1"/>
            </p:cNvSpPr>
            <p:nvPr/>
          </p:nvSpPr>
          <p:spPr bwMode="auto">
            <a:xfrm flipV="1">
              <a:off x="1910"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74" name="Line 15"/>
            <p:cNvSpPr>
              <a:spLocks noChangeShapeType="1"/>
            </p:cNvSpPr>
            <p:nvPr/>
          </p:nvSpPr>
          <p:spPr bwMode="auto">
            <a:xfrm flipV="1">
              <a:off x="2286"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75" name="Line 16"/>
            <p:cNvSpPr>
              <a:spLocks noChangeShapeType="1"/>
            </p:cNvSpPr>
            <p:nvPr/>
          </p:nvSpPr>
          <p:spPr bwMode="auto">
            <a:xfrm flipV="1">
              <a:off x="2662"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76" name="Line 17"/>
            <p:cNvSpPr>
              <a:spLocks noChangeShapeType="1"/>
            </p:cNvSpPr>
            <p:nvPr/>
          </p:nvSpPr>
          <p:spPr bwMode="auto">
            <a:xfrm flipV="1">
              <a:off x="3038"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77" name="Line 18"/>
            <p:cNvSpPr>
              <a:spLocks noChangeShapeType="1"/>
            </p:cNvSpPr>
            <p:nvPr/>
          </p:nvSpPr>
          <p:spPr bwMode="auto">
            <a:xfrm flipV="1">
              <a:off x="3414"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78" name="Line 19"/>
            <p:cNvSpPr>
              <a:spLocks noChangeShapeType="1"/>
            </p:cNvSpPr>
            <p:nvPr/>
          </p:nvSpPr>
          <p:spPr bwMode="auto">
            <a:xfrm flipV="1">
              <a:off x="3790"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79" name="Rectangle 20"/>
            <p:cNvSpPr>
              <a:spLocks noChangeArrowheads="1"/>
            </p:cNvSpPr>
            <p:nvPr/>
          </p:nvSpPr>
          <p:spPr bwMode="auto">
            <a:xfrm>
              <a:off x="1840" y="2715"/>
              <a:ext cx="162" cy="85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80" name="Rectangle 21"/>
            <p:cNvSpPr>
              <a:spLocks noChangeArrowheads="1"/>
            </p:cNvSpPr>
            <p:nvPr/>
          </p:nvSpPr>
          <p:spPr bwMode="auto">
            <a:xfrm>
              <a:off x="2216" y="2943"/>
              <a:ext cx="162" cy="63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81" name="Rectangle 22"/>
            <p:cNvSpPr>
              <a:spLocks noChangeArrowheads="1"/>
            </p:cNvSpPr>
            <p:nvPr/>
          </p:nvSpPr>
          <p:spPr bwMode="auto">
            <a:xfrm>
              <a:off x="2584" y="3255"/>
              <a:ext cx="162" cy="31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82" name="Rectangle 23"/>
            <p:cNvSpPr>
              <a:spLocks noChangeArrowheads="1"/>
            </p:cNvSpPr>
            <p:nvPr/>
          </p:nvSpPr>
          <p:spPr bwMode="auto">
            <a:xfrm>
              <a:off x="2962" y="3303"/>
              <a:ext cx="162" cy="26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83" name="Rectangle 24" descr="Wide downward diagonal"/>
            <p:cNvSpPr>
              <a:spLocks noChangeArrowheads="1"/>
            </p:cNvSpPr>
            <p:nvPr/>
          </p:nvSpPr>
          <p:spPr bwMode="auto">
            <a:xfrm>
              <a:off x="3340" y="3573"/>
              <a:ext cx="162" cy="432"/>
            </a:xfrm>
            <a:prstGeom prst="rect">
              <a:avLst/>
            </a:prstGeom>
            <a:pattFill prst="wdDnDiag">
              <a:fgClr>
                <a:srgbClr val="FF99FF"/>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84" name="Text Box 25"/>
            <p:cNvSpPr txBox="1">
              <a:spLocks noChangeArrowheads="1"/>
            </p:cNvSpPr>
            <p:nvPr/>
          </p:nvSpPr>
          <p:spPr bwMode="auto">
            <a:xfrm>
              <a:off x="1704" y="3602"/>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7785" name="Text Box 26"/>
            <p:cNvSpPr txBox="1">
              <a:spLocks noChangeArrowheads="1"/>
            </p:cNvSpPr>
            <p:nvPr/>
          </p:nvSpPr>
          <p:spPr bwMode="auto">
            <a:xfrm>
              <a:off x="3202" y="3442"/>
              <a:ext cx="46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a:t>
              </a:r>
            </a:p>
          </p:txBody>
        </p:sp>
        <p:sp>
          <p:nvSpPr>
            <p:cNvPr id="27786" name="Line 27"/>
            <p:cNvSpPr>
              <a:spLocks noChangeShapeType="1"/>
            </p:cNvSpPr>
            <p:nvPr/>
          </p:nvSpPr>
          <p:spPr bwMode="auto">
            <a:xfrm>
              <a:off x="1528" y="357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87" name="Text Box 28"/>
            <p:cNvSpPr txBox="1">
              <a:spLocks noChangeArrowheads="1"/>
            </p:cNvSpPr>
            <p:nvPr/>
          </p:nvSpPr>
          <p:spPr bwMode="auto">
            <a:xfrm>
              <a:off x="1326" y="2465"/>
              <a:ext cx="226"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60000"/>
                </a:spcAft>
                <a:buClr>
                  <a:srgbClr val="009B9B"/>
                </a:buClr>
                <a:buSzPct val="80000"/>
                <a:buFont typeface="Wingdings" pitchFamily="2" charset="2"/>
                <a:buNone/>
              </a:pPr>
              <a:r>
                <a:rPr lang="en-GB" sz="1000" b="1"/>
                <a:t> 12</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8</a:t>
              </a:r>
            </a:p>
            <a:p>
              <a:pPr algn="r">
                <a:spcBef>
                  <a:spcPct val="20000"/>
                </a:spcBef>
                <a:spcAft>
                  <a:spcPct val="60000"/>
                </a:spcAft>
                <a:buClr>
                  <a:srgbClr val="009B9B"/>
                </a:buClr>
                <a:buSzPct val="80000"/>
                <a:buFont typeface="Wingdings" pitchFamily="2" charset="2"/>
                <a:buNone/>
              </a:pPr>
              <a:r>
                <a:rPr lang="en-GB" sz="1000" b="1"/>
                <a:t>6</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0</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-6</a:t>
              </a:r>
            </a:p>
          </p:txBody>
        </p:sp>
        <p:sp>
          <p:nvSpPr>
            <p:cNvPr id="27788" name="Text Box 29"/>
            <p:cNvSpPr txBox="1">
              <a:spLocks noChangeArrowheads="1"/>
            </p:cNvSpPr>
            <p:nvPr/>
          </p:nvSpPr>
          <p:spPr bwMode="auto">
            <a:xfrm rot="-5400000">
              <a:off x="913" y="3217"/>
              <a:ext cx="70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Carbon (kg)</a:t>
              </a:r>
            </a:p>
          </p:txBody>
        </p:sp>
        <p:grpSp>
          <p:nvGrpSpPr>
            <p:cNvPr id="27790" name="Group 31"/>
            <p:cNvGrpSpPr>
              <a:grpSpLocks/>
            </p:cNvGrpSpPr>
            <p:nvPr/>
          </p:nvGrpSpPr>
          <p:grpSpPr bwMode="auto">
            <a:xfrm>
              <a:off x="2548" y="2568"/>
              <a:ext cx="251" cy="583"/>
              <a:chOff x="3951" y="3329"/>
              <a:chExt cx="251" cy="583"/>
            </a:xfrm>
          </p:grpSpPr>
          <p:sp>
            <p:nvSpPr>
              <p:cNvPr id="27791" name="Rectangle 32"/>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7792"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7652" name="Group 34"/>
          <p:cNvGrpSpPr>
            <a:grpSpLocks/>
          </p:cNvGrpSpPr>
          <p:nvPr/>
        </p:nvGrpSpPr>
        <p:grpSpPr bwMode="auto">
          <a:xfrm>
            <a:off x="9525" y="982663"/>
            <a:ext cx="4178300" cy="2759075"/>
            <a:chOff x="6" y="619"/>
            <a:chExt cx="2632" cy="1738"/>
          </a:xfrm>
        </p:grpSpPr>
        <p:grpSp>
          <p:nvGrpSpPr>
            <p:cNvPr id="27727" name="Group 35"/>
            <p:cNvGrpSpPr>
              <a:grpSpLocks/>
            </p:cNvGrpSpPr>
            <p:nvPr/>
          </p:nvGrpSpPr>
          <p:grpSpPr bwMode="auto">
            <a:xfrm>
              <a:off x="370" y="682"/>
              <a:ext cx="2268" cy="1610"/>
              <a:chOff x="2874" y="730"/>
              <a:chExt cx="2268" cy="1610"/>
            </a:xfrm>
          </p:grpSpPr>
          <p:sp>
            <p:nvSpPr>
              <p:cNvPr id="27741" name="Rectangle 36"/>
              <p:cNvSpPr>
                <a:spLocks noChangeArrowheads="1"/>
              </p:cNvSpPr>
              <p:nvPr/>
            </p:nvSpPr>
            <p:spPr bwMode="auto">
              <a:xfrm>
                <a:off x="2874" y="73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42" name="Line 37"/>
              <p:cNvSpPr>
                <a:spLocks noChangeShapeType="1"/>
              </p:cNvSpPr>
              <p:nvPr/>
            </p:nvSpPr>
            <p:spPr bwMode="auto">
              <a:xfrm>
                <a:off x="2886" y="1806"/>
                <a:ext cx="2256"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27743" name="Group 38"/>
              <p:cNvGrpSpPr>
                <a:grpSpLocks/>
              </p:cNvGrpSpPr>
              <p:nvPr/>
            </p:nvGrpSpPr>
            <p:grpSpPr bwMode="auto">
              <a:xfrm>
                <a:off x="2878" y="732"/>
                <a:ext cx="2250" cy="1602"/>
                <a:chOff x="2878" y="738"/>
                <a:chExt cx="2166" cy="1596"/>
              </a:xfrm>
            </p:grpSpPr>
            <p:sp>
              <p:nvSpPr>
                <p:cNvPr id="27750" name="Line 39"/>
                <p:cNvSpPr>
                  <a:spLocks noChangeShapeType="1"/>
                </p:cNvSpPr>
                <p:nvPr/>
              </p:nvSpPr>
              <p:spPr bwMode="auto">
                <a:xfrm>
                  <a:off x="2878" y="73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51" name="Line 40"/>
                <p:cNvSpPr>
                  <a:spLocks noChangeShapeType="1"/>
                </p:cNvSpPr>
                <p:nvPr/>
              </p:nvSpPr>
              <p:spPr bwMode="auto">
                <a:xfrm>
                  <a:off x="2878" y="1802"/>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52" name="Line 41"/>
                <p:cNvSpPr>
                  <a:spLocks noChangeShapeType="1"/>
                </p:cNvSpPr>
                <p:nvPr/>
              </p:nvSpPr>
              <p:spPr bwMode="auto">
                <a:xfrm>
                  <a:off x="2878" y="1935"/>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53" name="Line 42"/>
                <p:cNvSpPr>
                  <a:spLocks noChangeShapeType="1"/>
                </p:cNvSpPr>
                <p:nvPr/>
              </p:nvSpPr>
              <p:spPr bwMode="auto">
                <a:xfrm>
                  <a:off x="2878" y="206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54" name="Line 43"/>
                <p:cNvSpPr>
                  <a:spLocks noChangeShapeType="1"/>
                </p:cNvSpPr>
                <p:nvPr/>
              </p:nvSpPr>
              <p:spPr bwMode="auto">
                <a:xfrm>
                  <a:off x="2878" y="220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55" name="Line 44"/>
                <p:cNvSpPr>
                  <a:spLocks noChangeShapeType="1"/>
                </p:cNvSpPr>
                <p:nvPr/>
              </p:nvSpPr>
              <p:spPr bwMode="auto">
                <a:xfrm>
                  <a:off x="2878" y="233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56" name="Line 45"/>
                <p:cNvSpPr>
                  <a:spLocks noChangeShapeType="1"/>
                </p:cNvSpPr>
                <p:nvPr/>
              </p:nvSpPr>
              <p:spPr bwMode="auto">
                <a:xfrm>
                  <a:off x="2878" y="1669"/>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57" name="Line 46"/>
                <p:cNvSpPr>
                  <a:spLocks noChangeShapeType="1"/>
                </p:cNvSpPr>
                <p:nvPr/>
              </p:nvSpPr>
              <p:spPr bwMode="auto">
                <a:xfrm>
                  <a:off x="2878" y="1270"/>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58" name="Line 47"/>
                <p:cNvSpPr>
                  <a:spLocks noChangeShapeType="1"/>
                </p:cNvSpPr>
                <p:nvPr/>
              </p:nvSpPr>
              <p:spPr bwMode="auto">
                <a:xfrm>
                  <a:off x="2878" y="1137"/>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59" name="Line 48"/>
                <p:cNvSpPr>
                  <a:spLocks noChangeShapeType="1"/>
                </p:cNvSpPr>
                <p:nvPr/>
              </p:nvSpPr>
              <p:spPr bwMode="auto">
                <a:xfrm>
                  <a:off x="2878" y="100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60" name="Line 49"/>
                <p:cNvSpPr>
                  <a:spLocks noChangeShapeType="1"/>
                </p:cNvSpPr>
                <p:nvPr/>
              </p:nvSpPr>
              <p:spPr bwMode="auto">
                <a:xfrm>
                  <a:off x="2878" y="87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61" name="Line 50"/>
                <p:cNvSpPr>
                  <a:spLocks noChangeShapeType="1"/>
                </p:cNvSpPr>
                <p:nvPr/>
              </p:nvSpPr>
              <p:spPr bwMode="auto">
                <a:xfrm>
                  <a:off x="2878" y="1403"/>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62" name="Line 51"/>
                <p:cNvSpPr>
                  <a:spLocks noChangeShapeType="1"/>
                </p:cNvSpPr>
                <p:nvPr/>
              </p:nvSpPr>
              <p:spPr bwMode="auto">
                <a:xfrm>
                  <a:off x="2878" y="1536"/>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7744" name="Line 52"/>
              <p:cNvSpPr>
                <a:spLocks noChangeShapeType="1"/>
              </p:cNvSpPr>
              <p:nvPr/>
            </p:nvSpPr>
            <p:spPr bwMode="auto">
              <a:xfrm flipV="1">
                <a:off x="325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45" name="Line 53"/>
              <p:cNvSpPr>
                <a:spLocks noChangeShapeType="1"/>
              </p:cNvSpPr>
              <p:nvPr/>
            </p:nvSpPr>
            <p:spPr bwMode="auto">
              <a:xfrm flipV="1">
                <a:off x="3626"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46" name="Line 54"/>
              <p:cNvSpPr>
                <a:spLocks noChangeShapeType="1"/>
              </p:cNvSpPr>
              <p:nvPr/>
            </p:nvSpPr>
            <p:spPr bwMode="auto">
              <a:xfrm flipV="1">
                <a:off x="4002"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47" name="Line 55"/>
              <p:cNvSpPr>
                <a:spLocks noChangeShapeType="1"/>
              </p:cNvSpPr>
              <p:nvPr/>
            </p:nvSpPr>
            <p:spPr bwMode="auto">
              <a:xfrm flipV="1">
                <a:off x="4378"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48" name="Line 56"/>
              <p:cNvSpPr>
                <a:spLocks noChangeShapeType="1"/>
              </p:cNvSpPr>
              <p:nvPr/>
            </p:nvSpPr>
            <p:spPr bwMode="auto">
              <a:xfrm flipV="1">
                <a:off x="4754"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49" name="Line 57"/>
              <p:cNvSpPr>
                <a:spLocks noChangeShapeType="1"/>
              </p:cNvSpPr>
              <p:nvPr/>
            </p:nvSpPr>
            <p:spPr bwMode="auto">
              <a:xfrm flipV="1">
                <a:off x="513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7728" name="Rectangle 58"/>
            <p:cNvSpPr>
              <a:spLocks noChangeArrowheads="1"/>
            </p:cNvSpPr>
            <p:nvPr/>
          </p:nvSpPr>
          <p:spPr bwMode="auto">
            <a:xfrm>
              <a:off x="676" y="852"/>
              <a:ext cx="162" cy="906"/>
            </a:xfrm>
            <a:prstGeom prst="rect">
              <a:avLst/>
            </a:prstGeom>
            <a:solidFill>
              <a:srgbClr val="FFCC00">
                <a:alpha val="70195"/>
              </a:srgbClr>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29" name="Rectangle 59"/>
            <p:cNvSpPr>
              <a:spLocks noChangeArrowheads="1"/>
            </p:cNvSpPr>
            <p:nvPr/>
          </p:nvSpPr>
          <p:spPr bwMode="auto">
            <a:xfrm>
              <a:off x="1052" y="1512"/>
              <a:ext cx="162" cy="25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30" name="Rectangle 60"/>
            <p:cNvSpPr>
              <a:spLocks noChangeArrowheads="1"/>
            </p:cNvSpPr>
            <p:nvPr/>
          </p:nvSpPr>
          <p:spPr bwMode="auto">
            <a:xfrm>
              <a:off x="1420" y="1620"/>
              <a:ext cx="162" cy="138"/>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31" name="Rectangle 61"/>
            <p:cNvSpPr>
              <a:spLocks noChangeArrowheads="1"/>
            </p:cNvSpPr>
            <p:nvPr/>
          </p:nvSpPr>
          <p:spPr bwMode="auto">
            <a:xfrm>
              <a:off x="1798" y="1596"/>
              <a:ext cx="162" cy="16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32" name="Rectangle 62" descr="Wide downward diagonal"/>
            <p:cNvSpPr>
              <a:spLocks noChangeArrowheads="1"/>
            </p:cNvSpPr>
            <p:nvPr/>
          </p:nvSpPr>
          <p:spPr bwMode="auto">
            <a:xfrm>
              <a:off x="2176" y="1758"/>
              <a:ext cx="162" cy="504"/>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33" name="Text Box 63"/>
            <p:cNvSpPr txBox="1">
              <a:spLocks noChangeArrowheads="1"/>
            </p:cNvSpPr>
            <p:nvPr/>
          </p:nvSpPr>
          <p:spPr bwMode="auto">
            <a:xfrm>
              <a:off x="540" y="1756"/>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7734" name="Text Box 64"/>
            <p:cNvSpPr txBox="1">
              <a:spLocks noChangeArrowheads="1"/>
            </p:cNvSpPr>
            <p:nvPr/>
          </p:nvSpPr>
          <p:spPr bwMode="auto">
            <a:xfrm>
              <a:off x="2020" y="1614"/>
              <a:ext cx="46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a:t>
              </a:r>
            </a:p>
          </p:txBody>
        </p:sp>
        <p:sp>
          <p:nvSpPr>
            <p:cNvPr id="27735" name="Line 65"/>
            <p:cNvSpPr>
              <a:spLocks noChangeShapeType="1"/>
            </p:cNvSpPr>
            <p:nvPr/>
          </p:nvSpPr>
          <p:spPr bwMode="auto">
            <a:xfrm>
              <a:off x="364" y="175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36" name="Text Box 66"/>
            <p:cNvSpPr txBox="1">
              <a:spLocks noChangeArrowheads="1"/>
            </p:cNvSpPr>
            <p:nvPr/>
          </p:nvSpPr>
          <p:spPr bwMode="auto">
            <a:xfrm>
              <a:off x="138" y="619"/>
              <a:ext cx="275" cy="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155000"/>
                </a:spcAft>
                <a:buClr>
                  <a:srgbClr val="009B9B"/>
                </a:buClr>
                <a:buSzPct val="80000"/>
                <a:buFont typeface="Wingdings" pitchFamily="2" charset="2"/>
                <a:buNone/>
              </a:pPr>
              <a:r>
                <a:rPr lang="en-GB" sz="1000" b="1"/>
                <a:t> 400</a:t>
              </a:r>
            </a:p>
            <a:p>
              <a:pPr>
                <a:spcBef>
                  <a:spcPct val="20000"/>
                </a:spcBef>
                <a:spcAft>
                  <a:spcPct val="155000"/>
                </a:spcAft>
                <a:buClr>
                  <a:srgbClr val="009B9B"/>
                </a:buClr>
                <a:buSzPct val="80000"/>
                <a:buFont typeface="Wingdings" pitchFamily="2" charset="2"/>
                <a:buNone/>
              </a:pPr>
              <a:r>
                <a:rPr lang="en-GB" sz="1000" b="1"/>
                <a:t> 300</a:t>
              </a:r>
            </a:p>
            <a:p>
              <a:pPr>
                <a:spcBef>
                  <a:spcPct val="20000"/>
                </a:spcBef>
                <a:spcAft>
                  <a:spcPct val="155000"/>
                </a:spcAft>
                <a:buClr>
                  <a:srgbClr val="009B9B"/>
                </a:buClr>
                <a:buSzPct val="80000"/>
                <a:buFont typeface="Wingdings" pitchFamily="2" charset="2"/>
                <a:buNone/>
              </a:pPr>
              <a:r>
                <a:rPr lang="en-GB" sz="1000" b="1"/>
                <a:t> 200</a:t>
              </a:r>
            </a:p>
            <a:p>
              <a:pPr>
                <a:spcBef>
                  <a:spcPct val="20000"/>
                </a:spcBef>
                <a:spcAft>
                  <a:spcPct val="155000"/>
                </a:spcAft>
                <a:buClr>
                  <a:srgbClr val="009B9B"/>
                </a:buClr>
                <a:buSzPct val="80000"/>
                <a:buFont typeface="Wingdings" pitchFamily="2" charset="2"/>
                <a:buNone/>
              </a:pPr>
              <a:r>
                <a:rPr lang="en-GB" sz="1000" b="1"/>
                <a:t> 100</a:t>
              </a:r>
            </a:p>
            <a:p>
              <a:pPr>
                <a:spcBef>
                  <a:spcPct val="20000"/>
                </a:spcBef>
                <a:spcAft>
                  <a:spcPct val="155000"/>
                </a:spcAft>
                <a:buClr>
                  <a:srgbClr val="009B9B"/>
                </a:buClr>
                <a:buSzPct val="80000"/>
                <a:buFont typeface="Wingdings" pitchFamily="2" charset="2"/>
                <a:buNone/>
              </a:pPr>
              <a:r>
                <a:rPr lang="en-GB" sz="1000" b="1"/>
                <a:t>    0</a:t>
              </a:r>
            </a:p>
            <a:p>
              <a:pPr>
                <a:spcBef>
                  <a:spcPct val="20000"/>
                </a:spcBef>
                <a:spcAft>
                  <a:spcPct val="155000"/>
                </a:spcAft>
                <a:buClr>
                  <a:srgbClr val="009B9B"/>
                </a:buClr>
                <a:buSzPct val="80000"/>
                <a:buFont typeface="Wingdings" pitchFamily="2" charset="2"/>
                <a:buNone/>
              </a:pPr>
              <a:r>
                <a:rPr lang="en-GB" sz="1000" b="1"/>
                <a:t>-100</a:t>
              </a:r>
            </a:p>
            <a:p>
              <a:pPr>
                <a:spcBef>
                  <a:spcPct val="20000"/>
                </a:spcBef>
                <a:spcAft>
                  <a:spcPct val="155000"/>
                </a:spcAft>
                <a:buClr>
                  <a:srgbClr val="009B9B"/>
                </a:buClr>
                <a:buSzPct val="80000"/>
                <a:buFont typeface="Wingdings" pitchFamily="2" charset="2"/>
                <a:buNone/>
              </a:pPr>
              <a:r>
                <a:rPr lang="en-GB" sz="1000" b="1"/>
                <a:t>-200</a:t>
              </a:r>
            </a:p>
          </p:txBody>
        </p:sp>
        <p:sp>
          <p:nvSpPr>
            <p:cNvPr id="27737" name="Text Box 67"/>
            <p:cNvSpPr txBox="1">
              <a:spLocks noChangeArrowheads="1"/>
            </p:cNvSpPr>
            <p:nvPr/>
          </p:nvSpPr>
          <p:spPr bwMode="auto">
            <a:xfrm rot="-5400000">
              <a:off x="-260" y="1415"/>
              <a:ext cx="7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Energy (MJ)</a:t>
              </a:r>
            </a:p>
          </p:txBody>
        </p:sp>
        <p:sp>
          <p:nvSpPr>
            <p:cNvPr id="27738" name="Rectangle 68"/>
            <p:cNvSpPr>
              <a:spLocks noChangeArrowheads="1"/>
            </p:cNvSpPr>
            <p:nvPr/>
          </p:nvSpPr>
          <p:spPr bwMode="auto">
            <a:xfrm>
              <a:off x="1384" y="741"/>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7739" name="Picture 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7" y="740"/>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71"/>
          <p:cNvGrpSpPr>
            <a:grpSpLocks/>
          </p:cNvGrpSpPr>
          <p:nvPr/>
        </p:nvGrpSpPr>
        <p:grpSpPr bwMode="auto">
          <a:xfrm>
            <a:off x="4343400" y="960438"/>
            <a:ext cx="4625975" cy="2759075"/>
            <a:chOff x="2736" y="605"/>
            <a:chExt cx="2914" cy="1738"/>
          </a:xfrm>
        </p:grpSpPr>
        <p:sp>
          <p:nvSpPr>
            <p:cNvPr id="27689" name="AutoShape 72"/>
            <p:cNvSpPr>
              <a:spLocks noChangeArrowheads="1"/>
            </p:cNvSpPr>
            <p:nvPr/>
          </p:nvSpPr>
          <p:spPr bwMode="auto">
            <a:xfrm>
              <a:off x="2736" y="1392"/>
              <a:ext cx="294" cy="222"/>
            </a:xfrm>
            <a:prstGeom prst="rightArrow">
              <a:avLst>
                <a:gd name="adj1" fmla="val 50000"/>
                <a:gd name="adj2" fmla="val 33108"/>
              </a:avLst>
            </a:prstGeom>
            <a:solidFill>
              <a:srgbClr val="6699FF"/>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nvGrpSpPr>
            <p:cNvPr id="27690" name="Group 73"/>
            <p:cNvGrpSpPr>
              <a:grpSpLocks/>
            </p:cNvGrpSpPr>
            <p:nvPr/>
          </p:nvGrpSpPr>
          <p:grpSpPr bwMode="auto">
            <a:xfrm>
              <a:off x="3018" y="605"/>
              <a:ext cx="2632" cy="1738"/>
              <a:chOff x="3018" y="605"/>
              <a:chExt cx="2632" cy="1738"/>
            </a:xfrm>
          </p:grpSpPr>
          <p:sp>
            <p:nvSpPr>
              <p:cNvPr id="27691" name="Rectangle 74"/>
              <p:cNvSpPr>
                <a:spLocks noChangeArrowheads="1"/>
              </p:cNvSpPr>
              <p:nvPr/>
            </p:nvSpPr>
            <p:spPr bwMode="auto">
              <a:xfrm>
                <a:off x="4396" y="727"/>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nvGrpSpPr>
              <p:cNvPr id="27692" name="Group 75"/>
              <p:cNvGrpSpPr>
                <a:grpSpLocks/>
              </p:cNvGrpSpPr>
              <p:nvPr/>
            </p:nvGrpSpPr>
            <p:grpSpPr bwMode="auto">
              <a:xfrm>
                <a:off x="3382" y="668"/>
                <a:ext cx="2268" cy="1610"/>
                <a:chOff x="2874" y="730"/>
                <a:chExt cx="2268" cy="1610"/>
              </a:xfrm>
            </p:grpSpPr>
            <p:sp>
              <p:nvSpPr>
                <p:cNvPr id="27705" name="Rectangle 76"/>
                <p:cNvSpPr>
                  <a:spLocks noChangeArrowheads="1"/>
                </p:cNvSpPr>
                <p:nvPr/>
              </p:nvSpPr>
              <p:spPr bwMode="auto">
                <a:xfrm>
                  <a:off x="2874" y="73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706" name="Line 77"/>
                <p:cNvSpPr>
                  <a:spLocks noChangeShapeType="1"/>
                </p:cNvSpPr>
                <p:nvPr/>
              </p:nvSpPr>
              <p:spPr bwMode="auto">
                <a:xfrm>
                  <a:off x="2886" y="1806"/>
                  <a:ext cx="2256"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27707" name="Group 78"/>
                <p:cNvGrpSpPr>
                  <a:grpSpLocks/>
                </p:cNvGrpSpPr>
                <p:nvPr/>
              </p:nvGrpSpPr>
              <p:grpSpPr bwMode="auto">
                <a:xfrm>
                  <a:off x="2878" y="732"/>
                  <a:ext cx="2250" cy="1602"/>
                  <a:chOff x="2878" y="738"/>
                  <a:chExt cx="2166" cy="1596"/>
                </a:xfrm>
              </p:grpSpPr>
              <p:sp>
                <p:nvSpPr>
                  <p:cNvPr id="27714" name="Line 79"/>
                  <p:cNvSpPr>
                    <a:spLocks noChangeShapeType="1"/>
                  </p:cNvSpPr>
                  <p:nvPr/>
                </p:nvSpPr>
                <p:spPr bwMode="auto">
                  <a:xfrm>
                    <a:off x="2878" y="73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15" name="Line 80"/>
                  <p:cNvSpPr>
                    <a:spLocks noChangeShapeType="1"/>
                  </p:cNvSpPr>
                  <p:nvPr/>
                </p:nvSpPr>
                <p:spPr bwMode="auto">
                  <a:xfrm>
                    <a:off x="2878" y="1802"/>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16" name="Line 81"/>
                  <p:cNvSpPr>
                    <a:spLocks noChangeShapeType="1"/>
                  </p:cNvSpPr>
                  <p:nvPr/>
                </p:nvSpPr>
                <p:spPr bwMode="auto">
                  <a:xfrm>
                    <a:off x="2878" y="1935"/>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17" name="Line 82"/>
                  <p:cNvSpPr>
                    <a:spLocks noChangeShapeType="1"/>
                  </p:cNvSpPr>
                  <p:nvPr/>
                </p:nvSpPr>
                <p:spPr bwMode="auto">
                  <a:xfrm>
                    <a:off x="2878" y="206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18" name="Line 83"/>
                  <p:cNvSpPr>
                    <a:spLocks noChangeShapeType="1"/>
                  </p:cNvSpPr>
                  <p:nvPr/>
                </p:nvSpPr>
                <p:spPr bwMode="auto">
                  <a:xfrm>
                    <a:off x="2878" y="220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19" name="Line 84"/>
                  <p:cNvSpPr>
                    <a:spLocks noChangeShapeType="1"/>
                  </p:cNvSpPr>
                  <p:nvPr/>
                </p:nvSpPr>
                <p:spPr bwMode="auto">
                  <a:xfrm>
                    <a:off x="2878" y="233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20" name="Line 85"/>
                  <p:cNvSpPr>
                    <a:spLocks noChangeShapeType="1"/>
                  </p:cNvSpPr>
                  <p:nvPr/>
                </p:nvSpPr>
                <p:spPr bwMode="auto">
                  <a:xfrm>
                    <a:off x="2878" y="1669"/>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21" name="Line 86"/>
                  <p:cNvSpPr>
                    <a:spLocks noChangeShapeType="1"/>
                  </p:cNvSpPr>
                  <p:nvPr/>
                </p:nvSpPr>
                <p:spPr bwMode="auto">
                  <a:xfrm>
                    <a:off x="2878" y="1270"/>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22" name="Line 87"/>
                  <p:cNvSpPr>
                    <a:spLocks noChangeShapeType="1"/>
                  </p:cNvSpPr>
                  <p:nvPr/>
                </p:nvSpPr>
                <p:spPr bwMode="auto">
                  <a:xfrm>
                    <a:off x="2878" y="1137"/>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23" name="Line 88"/>
                  <p:cNvSpPr>
                    <a:spLocks noChangeShapeType="1"/>
                  </p:cNvSpPr>
                  <p:nvPr/>
                </p:nvSpPr>
                <p:spPr bwMode="auto">
                  <a:xfrm>
                    <a:off x="2878" y="100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24" name="Line 89"/>
                  <p:cNvSpPr>
                    <a:spLocks noChangeShapeType="1"/>
                  </p:cNvSpPr>
                  <p:nvPr/>
                </p:nvSpPr>
                <p:spPr bwMode="auto">
                  <a:xfrm>
                    <a:off x="2878" y="87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25" name="Line 90"/>
                  <p:cNvSpPr>
                    <a:spLocks noChangeShapeType="1"/>
                  </p:cNvSpPr>
                  <p:nvPr/>
                </p:nvSpPr>
                <p:spPr bwMode="auto">
                  <a:xfrm>
                    <a:off x="2878" y="1403"/>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26" name="Line 91"/>
                  <p:cNvSpPr>
                    <a:spLocks noChangeShapeType="1"/>
                  </p:cNvSpPr>
                  <p:nvPr/>
                </p:nvSpPr>
                <p:spPr bwMode="auto">
                  <a:xfrm>
                    <a:off x="2878" y="1536"/>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7708" name="Line 92"/>
                <p:cNvSpPr>
                  <a:spLocks noChangeShapeType="1"/>
                </p:cNvSpPr>
                <p:nvPr/>
              </p:nvSpPr>
              <p:spPr bwMode="auto">
                <a:xfrm flipV="1">
                  <a:off x="325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09" name="Line 93"/>
                <p:cNvSpPr>
                  <a:spLocks noChangeShapeType="1"/>
                </p:cNvSpPr>
                <p:nvPr/>
              </p:nvSpPr>
              <p:spPr bwMode="auto">
                <a:xfrm flipV="1">
                  <a:off x="3626"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10" name="Line 94"/>
                <p:cNvSpPr>
                  <a:spLocks noChangeShapeType="1"/>
                </p:cNvSpPr>
                <p:nvPr/>
              </p:nvSpPr>
              <p:spPr bwMode="auto">
                <a:xfrm flipV="1">
                  <a:off x="4002"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11" name="Line 95"/>
                <p:cNvSpPr>
                  <a:spLocks noChangeShapeType="1"/>
                </p:cNvSpPr>
                <p:nvPr/>
              </p:nvSpPr>
              <p:spPr bwMode="auto">
                <a:xfrm flipV="1">
                  <a:off x="4378"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12" name="Line 96"/>
                <p:cNvSpPr>
                  <a:spLocks noChangeShapeType="1"/>
                </p:cNvSpPr>
                <p:nvPr/>
              </p:nvSpPr>
              <p:spPr bwMode="auto">
                <a:xfrm flipV="1">
                  <a:off x="4754"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13" name="Line 97"/>
                <p:cNvSpPr>
                  <a:spLocks noChangeShapeType="1"/>
                </p:cNvSpPr>
                <p:nvPr/>
              </p:nvSpPr>
              <p:spPr bwMode="auto">
                <a:xfrm flipV="1">
                  <a:off x="513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7693" name="Rectangle 98"/>
              <p:cNvSpPr>
                <a:spLocks noChangeArrowheads="1"/>
              </p:cNvSpPr>
              <p:nvPr/>
            </p:nvSpPr>
            <p:spPr bwMode="auto">
              <a:xfrm>
                <a:off x="3688" y="838"/>
                <a:ext cx="162" cy="906"/>
              </a:xfrm>
              <a:prstGeom prst="rect">
                <a:avLst/>
              </a:prstGeom>
              <a:solidFill>
                <a:srgbClr val="FFCC00">
                  <a:alpha val="70195"/>
                </a:srgbClr>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94" name="Rectangle 99"/>
              <p:cNvSpPr>
                <a:spLocks noChangeArrowheads="1"/>
              </p:cNvSpPr>
              <p:nvPr/>
            </p:nvSpPr>
            <p:spPr bwMode="auto">
              <a:xfrm>
                <a:off x="4064" y="1498"/>
                <a:ext cx="162" cy="25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95" name="Rectangle 100"/>
              <p:cNvSpPr>
                <a:spLocks noChangeArrowheads="1"/>
              </p:cNvSpPr>
              <p:nvPr/>
            </p:nvSpPr>
            <p:spPr bwMode="auto">
              <a:xfrm>
                <a:off x="4432" y="1606"/>
                <a:ext cx="162" cy="138"/>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96" name="Rectangle 101"/>
              <p:cNvSpPr>
                <a:spLocks noChangeArrowheads="1"/>
              </p:cNvSpPr>
              <p:nvPr/>
            </p:nvSpPr>
            <p:spPr bwMode="auto">
              <a:xfrm>
                <a:off x="4810" y="1582"/>
                <a:ext cx="162" cy="16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97" name="Rectangle 102" descr="Wide downward diagonal"/>
              <p:cNvSpPr>
                <a:spLocks noChangeArrowheads="1"/>
              </p:cNvSpPr>
              <p:nvPr/>
            </p:nvSpPr>
            <p:spPr bwMode="auto">
              <a:xfrm>
                <a:off x="5188" y="1744"/>
                <a:ext cx="162" cy="72"/>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98" name="Text Box 103"/>
              <p:cNvSpPr txBox="1">
                <a:spLocks noChangeArrowheads="1"/>
              </p:cNvSpPr>
              <p:nvPr/>
            </p:nvSpPr>
            <p:spPr bwMode="auto">
              <a:xfrm>
                <a:off x="3552" y="1742"/>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7699" name="Text Box 104"/>
              <p:cNvSpPr txBox="1">
                <a:spLocks noChangeArrowheads="1"/>
              </p:cNvSpPr>
              <p:nvPr/>
            </p:nvSpPr>
            <p:spPr bwMode="auto">
              <a:xfrm>
                <a:off x="5032" y="1600"/>
                <a:ext cx="48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 </a:t>
                </a:r>
              </a:p>
            </p:txBody>
          </p:sp>
          <p:sp>
            <p:nvSpPr>
              <p:cNvPr id="27700" name="Line 105"/>
              <p:cNvSpPr>
                <a:spLocks noChangeShapeType="1"/>
              </p:cNvSpPr>
              <p:nvPr/>
            </p:nvSpPr>
            <p:spPr bwMode="auto">
              <a:xfrm>
                <a:off x="3376" y="1744"/>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701" name="Text Box 106"/>
              <p:cNvSpPr txBox="1">
                <a:spLocks noChangeArrowheads="1"/>
              </p:cNvSpPr>
              <p:nvPr/>
            </p:nvSpPr>
            <p:spPr bwMode="auto">
              <a:xfrm>
                <a:off x="3150" y="605"/>
                <a:ext cx="275" cy="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155000"/>
                  </a:spcAft>
                  <a:buClr>
                    <a:srgbClr val="009B9B"/>
                  </a:buClr>
                  <a:buSzPct val="80000"/>
                  <a:buFont typeface="Wingdings" pitchFamily="2" charset="2"/>
                  <a:buNone/>
                </a:pPr>
                <a:r>
                  <a:rPr lang="en-GB" sz="1000" b="1"/>
                  <a:t> 400</a:t>
                </a:r>
              </a:p>
              <a:p>
                <a:pPr>
                  <a:spcBef>
                    <a:spcPct val="20000"/>
                  </a:spcBef>
                  <a:spcAft>
                    <a:spcPct val="155000"/>
                  </a:spcAft>
                  <a:buClr>
                    <a:srgbClr val="009B9B"/>
                  </a:buClr>
                  <a:buSzPct val="80000"/>
                  <a:buFont typeface="Wingdings" pitchFamily="2" charset="2"/>
                  <a:buNone/>
                </a:pPr>
                <a:r>
                  <a:rPr lang="en-GB" sz="1000" b="1"/>
                  <a:t> 300</a:t>
                </a:r>
              </a:p>
              <a:p>
                <a:pPr>
                  <a:spcBef>
                    <a:spcPct val="20000"/>
                  </a:spcBef>
                  <a:spcAft>
                    <a:spcPct val="155000"/>
                  </a:spcAft>
                  <a:buClr>
                    <a:srgbClr val="009B9B"/>
                  </a:buClr>
                  <a:buSzPct val="80000"/>
                  <a:buFont typeface="Wingdings" pitchFamily="2" charset="2"/>
                  <a:buNone/>
                </a:pPr>
                <a:r>
                  <a:rPr lang="en-GB" sz="1000" b="1"/>
                  <a:t> 200</a:t>
                </a:r>
              </a:p>
              <a:p>
                <a:pPr>
                  <a:spcBef>
                    <a:spcPct val="20000"/>
                  </a:spcBef>
                  <a:spcAft>
                    <a:spcPct val="155000"/>
                  </a:spcAft>
                  <a:buClr>
                    <a:srgbClr val="009B9B"/>
                  </a:buClr>
                  <a:buSzPct val="80000"/>
                  <a:buFont typeface="Wingdings" pitchFamily="2" charset="2"/>
                  <a:buNone/>
                </a:pPr>
                <a:r>
                  <a:rPr lang="en-GB" sz="1000" b="1"/>
                  <a:t> 100</a:t>
                </a:r>
              </a:p>
              <a:p>
                <a:pPr>
                  <a:spcBef>
                    <a:spcPct val="20000"/>
                  </a:spcBef>
                  <a:spcAft>
                    <a:spcPct val="155000"/>
                  </a:spcAft>
                  <a:buClr>
                    <a:srgbClr val="009B9B"/>
                  </a:buClr>
                  <a:buSzPct val="80000"/>
                  <a:buFont typeface="Wingdings" pitchFamily="2" charset="2"/>
                  <a:buNone/>
                </a:pPr>
                <a:r>
                  <a:rPr lang="en-GB" sz="1000" b="1"/>
                  <a:t>    0</a:t>
                </a:r>
              </a:p>
              <a:p>
                <a:pPr>
                  <a:spcBef>
                    <a:spcPct val="20000"/>
                  </a:spcBef>
                  <a:spcAft>
                    <a:spcPct val="155000"/>
                  </a:spcAft>
                  <a:buClr>
                    <a:srgbClr val="009B9B"/>
                  </a:buClr>
                  <a:buSzPct val="80000"/>
                  <a:buFont typeface="Wingdings" pitchFamily="2" charset="2"/>
                  <a:buNone/>
                </a:pPr>
                <a:r>
                  <a:rPr lang="en-GB" sz="1000" b="1"/>
                  <a:t>-100</a:t>
                </a:r>
              </a:p>
              <a:p>
                <a:pPr>
                  <a:spcBef>
                    <a:spcPct val="20000"/>
                  </a:spcBef>
                  <a:spcAft>
                    <a:spcPct val="155000"/>
                  </a:spcAft>
                  <a:buClr>
                    <a:srgbClr val="009B9B"/>
                  </a:buClr>
                  <a:buSzPct val="80000"/>
                  <a:buFont typeface="Wingdings" pitchFamily="2" charset="2"/>
                  <a:buNone/>
                </a:pPr>
                <a:r>
                  <a:rPr lang="en-GB" sz="1000" b="1"/>
                  <a:t>-200</a:t>
                </a:r>
              </a:p>
            </p:txBody>
          </p:sp>
          <p:sp>
            <p:nvSpPr>
              <p:cNvPr id="27702" name="Text Box 107"/>
              <p:cNvSpPr txBox="1">
                <a:spLocks noChangeArrowheads="1"/>
              </p:cNvSpPr>
              <p:nvPr/>
            </p:nvSpPr>
            <p:spPr bwMode="auto">
              <a:xfrm rot="-5400000">
                <a:off x="2752" y="1401"/>
                <a:ext cx="7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Energy (MJ)</a:t>
                </a:r>
              </a:p>
            </p:txBody>
          </p:sp>
          <p:pic>
            <p:nvPicPr>
              <p:cNvPr id="27703" name="Picture 10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726"/>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04" name="Text Box 109"/>
              <p:cNvSpPr txBox="1">
                <a:spLocks noChangeArrowheads="1"/>
              </p:cNvSpPr>
              <p:nvPr/>
            </p:nvSpPr>
            <p:spPr bwMode="auto">
              <a:xfrm>
                <a:off x="3739" y="1974"/>
                <a:ext cx="1497"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t>PET 100% brut </a:t>
                </a:r>
              </a:p>
              <a:p>
                <a:pPr algn="ctr">
                  <a:buClr>
                    <a:srgbClr val="009B9B"/>
                  </a:buClr>
                  <a:buSzPct val="80000"/>
                  <a:buFont typeface="Wingdings" pitchFamily="2" charset="2"/>
                  <a:buNone/>
                </a:pPr>
                <a:r>
                  <a:rPr lang="fr-FR" sz="1200" b="1" i="1" dirty="0" smtClean="0"/>
                  <a:t>avec incinération en fin de vie</a:t>
                </a:r>
                <a:endParaRPr lang="fr-FR" sz="1200" b="1" i="1" dirty="0"/>
              </a:p>
            </p:txBody>
          </p:sp>
        </p:grpSp>
      </p:grpSp>
      <p:grpSp>
        <p:nvGrpSpPr>
          <p:cNvPr id="11" name="Group 146"/>
          <p:cNvGrpSpPr>
            <a:grpSpLocks/>
          </p:cNvGrpSpPr>
          <p:nvPr/>
        </p:nvGrpSpPr>
        <p:grpSpPr bwMode="auto">
          <a:xfrm>
            <a:off x="4368800" y="3900488"/>
            <a:ext cx="4587875" cy="2716212"/>
            <a:chOff x="2752" y="2457"/>
            <a:chExt cx="2890" cy="1711"/>
          </a:xfrm>
        </p:grpSpPr>
        <p:sp>
          <p:nvSpPr>
            <p:cNvPr id="27657" name="AutoShape 112"/>
            <p:cNvSpPr>
              <a:spLocks noChangeArrowheads="1"/>
            </p:cNvSpPr>
            <p:nvPr/>
          </p:nvSpPr>
          <p:spPr bwMode="auto">
            <a:xfrm>
              <a:off x="2752" y="3124"/>
              <a:ext cx="294" cy="222"/>
            </a:xfrm>
            <a:prstGeom prst="rightArrow">
              <a:avLst>
                <a:gd name="adj1" fmla="val 50000"/>
                <a:gd name="adj2" fmla="val 33108"/>
              </a:avLst>
            </a:prstGeom>
            <a:solidFill>
              <a:srgbClr val="6699FF"/>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nvGrpSpPr>
            <p:cNvPr id="27658" name="Group 145"/>
            <p:cNvGrpSpPr>
              <a:grpSpLocks/>
            </p:cNvGrpSpPr>
            <p:nvPr/>
          </p:nvGrpSpPr>
          <p:grpSpPr bwMode="auto">
            <a:xfrm>
              <a:off x="3022" y="2457"/>
              <a:ext cx="2620" cy="1711"/>
              <a:chOff x="3022" y="2457"/>
              <a:chExt cx="2620" cy="1711"/>
            </a:xfrm>
          </p:grpSpPr>
          <p:sp>
            <p:nvSpPr>
              <p:cNvPr id="27659" name="Rectangle 114"/>
              <p:cNvSpPr>
                <a:spLocks noChangeArrowheads="1"/>
              </p:cNvSpPr>
              <p:nvPr/>
            </p:nvSpPr>
            <p:spPr bwMode="auto">
              <a:xfrm>
                <a:off x="3386" y="2504"/>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60" name="Line 115"/>
              <p:cNvSpPr>
                <a:spLocks noChangeShapeType="1"/>
              </p:cNvSpPr>
              <p:nvPr/>
            </p:nvSpPr>
            <p:spPr bwMode="auto">
              <a:xfrm>
                <a:off x="3390" y="3749"/>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61" name="Line 116"/>
              <p:cNvSpPr>
                <a:spLocks noChangeShapeType="1"/>
              </p:cNvSpPr>
              <p:nvPr/>
            </p:nvSpPr>
            <p:spPr bwMode="auto">
              <a:xfrm>
                <a:off x="3390" y="392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62" name="Line 117"/>
              <p:cNvSpPr>
                <a:spLocks noChangeShapeType="1"/>
              </p:cNvSpPr>
              <p:nvPr/>
            </p:nvSpPr>
            <p:spPr bwMode="auto">
              <a:xfrm>
                <a:off x="3378" y="410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63" name="Line 118"/>
              <p:cNvSpPr>
                <a:spLocks noChangeShapeType="1"/>
              </p:cNvSpPr>
              <p:nvPr/>
            </p:nvSpPr>
            <p:spPr bwMode="auto">
              <a:xfrm>
                <a:off x="3390" y="3392"/>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64" name="Line 119"/>
              <p:cNvSpPr>
                <a:spLocks noChangeShapeType="1"/>
              </p:cNvSpPr>
              <p:nvPr/>
            </p:nvSpPr>
            <p:spPr bwMode="auto">
              <a:xfrm>
                <a:off x="3390" y="285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65" name="Line 120"/>
              <p:cNvSpPr>
                <a:spLocks noChangeShapeType="1"/>
              </p:cNvSpPr>
              <p:nvPr/>
            </p:nvSpPr>
            <p:spPr bwMode="auto">
              <a:xfrm>
                <a:off x="3390" y="2678"/>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66" name="Line 121"/>
              <p:cNvSpPr>
                <a:spLocks noChangeShapeType="1"/>
              </p:cNvSpPr>
              <p:nvPr/>
            </p:nvSpPr>
            <p:spPr bwMode="auto">
              <a:xfrm>
                <a:off x="3384" y="250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67" name="Line 122"/>
              <p:cNvSpPr>
                <a:spLocks noChangeShapeType="1"/>
              </p:cNvSpPr>
              <p:nvPr/>
            </p:nvSpPr>
            <p:spPr bwMode="auto">
              <a:xfrm>
                <a:off x="3390" y="303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68" name="Line 123"/>
              <p:cNvSpPr>
                <a:spLocks noChangeShapeType="1"/>
              </p:cNvSpPr>
              <p:nvPr/>
            </p:nvSpPr>
            <p:spPr bwMode="auto">
              <a:xfrm>
                <a:off x="3390" y="3213"/>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69" name="Line 124"/>
              <p:cNvSpPr>
                <a:spLocks noChangeShapeType="1"/>
              </p:cNvSpPr>
              <p:nvPr/>
            </p:nvSpPr>
            <p:spPr bwMode="auto">
              <a:xfrm flipV="1">
                <a:off x="3762"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70" name="Line 125"/>
              <p:cNvSpPr>
                <a:spLocks noChangeShapeType="1"/>
              </p:cNvSpPr>
              <p:nvPr/>
            </p:nvSpPr>
            <p:spPr bwMode="auto">
              <a:xfrm flipV="1">
                <a:off x="4138"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71" name="Line 126"/>
              <p:cNvSpPr>
                <a:spLocks noChangeShapeType="1"/>
              </p:cNvSpPr>
              <p:nvPr/>
            </p:nvSpPr>
            <p:spPr bwMode="auto">
              <a:xfrm flipV="1">
                <a:off x="4514"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72" name="Line 127"/>
              <p:cNvSpPr>
                <a:spLocks noChangeShapeType="1"/>
              </p:cNvSpPr>
              <p:nvPr/>
            </p:nvSpPr>
            <p:spPr bwMode="auto">
              <a:xfrm flipV="1">
                <a:off x="4890"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73" name="Line 128"/>
              <p:cNvSpPr>
                <a:spLocks noChangeShapeType="1"/>
              </p:cNvSpPr>
              <p:nvPr/>
            </p:nvSpPr>
            <p:spPr bwMode="auto">
              <a:xfrm flipV="1">
                <a:off x="5266"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74" name="Line 129"/>
              <p:cNvSpPr>
                <a:spLocks noChangeShapeType="1"/>
              </p:cNvSpPr>
              <p:nvPr/>
            </p:nvSpPr>
            <p:spPr bwMode="auto">
              <a:xfrm flipV="1">
                <a:off x="5642" y="250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75" name="Rectangle 130"/>
              <p:cNvSpPr>
                <a:spLocks noChangeArrowheads="1"/>
              </p:cNvSpPr>
              <p:nvPr/>
            </p:nvSpPr>
            <p:spPr bwMode="auto">
              <a:xfrm>
                <a:off x="3692" y="2720"/>
                <a:ext cx="162" cy="85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76" name="Rectangle 131"/>
              <p:cNvSpPr>
                <a:spLocks noChangeArrowheads="1"/>
              </p:cNvSpPr>
              <p:nvPr/>
            </p:nvSpPr>
            <p:spPr bwMode="auto">
              <a:xfrm>
                <a:off x="4068" y="2942"/>
                <a:ext cx="162" cy="63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77" name="Rectangle 132"/>
              <p:cNvSpPr>
                <a:spLocks noChangeArrowheads="1"/>
              </p:cNvSpPr>
              <p:nvPr/>
            </p:nvSpPr>
            <p:spPr bwMode="auto">
              <a:xfrm>
                <a:off x="4436" y="3260"/>
                <a:ext cx="162" cy="31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78" name="Rectangle 133"/>
              <p:cNvSpPr>
                <a:spLocks noChangeArrowheads="1"/>
              </p:cNvSpPr>
              <p:nvPr/>
            </p:nvSpPr>
            <p:spPr bwMode="auto">
              <a:xfrm>
                <a:off x="4814" y="3308"/>
                <a:ext cx="162" cy="26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79" name="Rectangle 134" descr="Wide downward diagonal"/>
              <p:cNvSpPr>
                <a:spLocks noChangeArrowheads="1"/>
              </p:cNvSpPr>
              <p:nvPr/>
            </p:nvSpPr>
            <p:spPr bwMode="auto">
              <a:xfrm>
                <a:off x="5174" y="2732"/>
                <a:ext cx="162" cy="834"/>
              </a:xfrm>
              <a:prstGeom prst="rect">
                <a:avLst/>
              </a:prstGeom>
              <a:pattFill prst="wdDnDiag">
                <a:fgClr>
                  <a:srgbClr val="FF99FF">
                    <a:alpha val="70195"/>
                  </a:srgbClr>
                </a:fgClr>
                <a:bgClr>
                  <a:schemeClr val="bg1">
                    <a:alpha val="70195"/>
                  </a:schemeClr>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7680" name="Text Box 135"/>
              <p:cNvSpPr txBox="1">
                <a:spLocks noChangeArrowheads="1"/>
              </p:cNvSpPr>
              <p:nvPr/>
            </p:nvSpPr>
            <p:spPr bwMode="auto">
              <a:xfrm>
                <a:off x="3556" y="3594"/>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7681" name="Text Box 136"/>
              <p:cNvSpPr txBox="1">
                <a:spLocks noChangeArrowheads="1"/>
              </p:cNvSpPr>
              <p:nvPr/>
            </p:nvSpPr>
            <p:spPr bwMode="auto">
              <a:xfrm>
                <a:off x="5054" y="3584"/>
                <a:ext cx="46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End of life</a:t>
                </a:r>
              </a:p>
            </p:txBody>
          </p:sp>
          <p:sp>
            <p:nvSpPr>
              <p:cNvPr id="27682" name="Line 137"/>
              <p:cNvSpPr>
                <a:spLocks noChangeShapeType="1"/>
              </p:cNvSpPr>
              <p:nvPr/>
            </p:nvSpPr>
            <p:spPr bwMode="auto">
              <a:xfrm>
                <a:off x="3380" y="3570"/>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7683" name="Text Box 138"/>
              <p:cNvSpPr txBox="1">
                <a:spLocks noChangeArrowheads="1"/>
              </p:cNvSpPr>
              <p:nvPr/>
            </p:nvSpPr>
            <p:spPr bwMode="auto">
              <a:xfrm>
                <a:off x="3178" y="2457"/>
                <a:ext cx="226"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60000"/>
                  </a:spcAft>
                  <a:buClr>
                    <a:srgbClr val="009B9B"/>
                  </a:buClr>
                  <a:buSzPct val="80000"/>
                  <a:buFont typeface="Wingdings" pitchFamily="2" charset="2"/>
                  <a:buNone/>
                </a:pPr>
                <a:r>
                  <a:rPr lang="en-GB" sz="1000" b="1"/>
                  <a:t> 12</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8</a:t>
                </a:r>
              </a:p>
              <a:p>
                <a:pPr algn="r">
                  <a:spcBef>
                    <a:spcPct val="20000"/>
                  </a:spcBef>
                  <a:spcAft>
                    <a:spcPct val="60000"/>
                  </a:spcAft>
                  <a:buClr>
                    <a:srgbClr val="009B9B"/>
                  </a:buClr>
                  <a:buSzPct val="80000"/>
                  <a:buFont typeface="Wingdings" pitchFamily="2" charset="2"/>
                  <a:buNone/>
                </a:pPr>
                <a:r>
                  <a:rPr lang="en-GB" sz="1000" b="1"/>
                  <a:t>6</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0</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-6</a:t>
                </a:r>
              </a:p>
            </p:txBody>
          </p:sp>
          <p:sp>
            <p:nvSpPr>
              <p:cNvPr id="27684" name="Text Box 139"/>
              <p:cNvSpPr txBox="1">
                <a:spLocks noChangeArrowheads="1"/>
              </p:cNvSpPr>
              <p:nvPr/>
            </p:nvSpPr>
            <p:spPr bwMode="auto">
              <a:xfrm rot="-5400000">
                <a:off x="2765" y="3209"/>
                <a:ext cx="70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Carbon (kg)</a:t>
                </a:r>
              </a:p>
            </p:txBody>
          </p:sp>
          <p:grpSp>
            <p:nvGrpSpPr>
              <p:cNvPr id="27685" name="Group 140"/>
              <p:cNvGrpSpPr>
                <a:grpSpLocks/>
              </p:cNvGrpSpPr>
              <p:nvPr/>
            </p:nvGrpSpPr>
            <p:grpSpPr bwMode="auto">
              <a:xfrm>
                <a:off x="4400" y="2560"/>
                <a:ext cx="251" cy="583"/>
                <a:chOff x="3951" y="3329"/>
                <a:chExt cx="251" cy="583"/>
              </a:xfrm>
            </p:grpSpPr>
            <p:sp>
              <p:nvSpPr>
                <p:cNvPr id="27687" name="Rectangle 141"/>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7688" name="Picture 14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86" name="Text Box 143"/>
              <p:cNvSpPr txBox="1">
                <a:spLocks noChangeArrowheads="1"/>
              </p:cNvSpPr>
              <p:nvPr/>
            </p:nvSpPr>
            <p:spPr bwMode="auto">
              <a:xfrm>
                <a:off x="3695" y="3820"/>
                <a:ext cx="1497"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smtClean="0"/>
                  <a:t>PET 100% brut </a:t>
                </a:r>
              </a:p>
              <a:p>
                <a:pPr algn="ctr">
                  <a:buClr>
                    <a:srgbClr val="009B9B"/>
                  </a:buClr>
                  <a:buSzPct val="80000"/>
                  <a:buFont typeface="Wingdings" pitchFamily="2" charset="2"/>
                  <a:buNone/>
                </a:pPr>
                <a:r>
                  <a:rPr lang="fr-FR" sz="1200" b="1" i="1" smtClean="0"/>
                  <a:t>avec incinération en fin de vie</a:t>
                </a:r>
                <a:endParaRPr lang="fr-FR" sz="1200" b="1" i="1"/>
              </a:p>
            </p:txBody>
          </p:sp>
        </p:grpSp>
      </p:grpSp>
      <p:sp>
        <p:nvSpPr>
          <p:cNvPr id="145" name="Text Box 21"/>
          <p:cNvSpPr txBox="1">
            <a:spLocks noChangeArrowheads="1"/>
          </p:cNvSpPr>
          <p:nvPr/>
        </p:nvSpPr>
        <p:spPr bwMode="auto">
          <a:xfrm rot="16200000">
            <a:off x="-350524" y="2232046"/>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dirty="0" smtClean="0"/>
              <a:t>Energie (MJ)</a:t>
            </a:r>
            <a:endParaRPr lang="fr-FR" sz="1200" dirty="0"/>
          </a:p>
        </p:txBody>
      </p:sp>
      <p:sp>
        <p:nvSpPr>
          <p:cNvPr id="146" name="Text Box 21"/>
          <p:cNvSpPr txBox="1">
            <a:spLocks noChangeArrowheads="1"/>
          </p:cNvSpPr>
          <p:nvPr/>
        </p:nvSpPr>
        <p:spPr bwMode="auto">
          <a:xfrm rot="16200000">
            <a:off x="-855642" y="5204351"/>
            <a:ext cx="2115879"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dirty="0" smtClean="0"/>
              <a:t>Emission de Carbone (kg)</a:t>
            </a:r>
            <a:endParaRPr lang="en-GB" sz="1200" dirty="0"/>
          </a:p>
        </p:txBody>
      </p:sp>
      <p:sp>
        <p:nvSpPr>
          <p:cNvPr id="147" name="Text Box 21"/>
          <p:cNvSpPr txBox="1">
            <a:spLocks noChangeArrowheads="1"/>
          </p:cNvSpPr>
          <p:nvPr/>
        </p:nvSpPr>
        <p:spPr bwMode="auto">
          <a:xfrm rot="16200000">
            <a:off x="4427282" y="2221414"/>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smtClean="0"/>
              <a:t>Energie (MJ)</a:t>
            </a:r>
            <a:endParaRPr lang="fr-FR" sz="1200"/>
          </a:p>
        </p:txBody>
      </p:sp>
      <p:sp>
        <p:nvSpPr>
          <p:cNvPr id="148" name="Text Box 21"/>
          <p:cNvSpPr txBox="1">
            <a:spLocks noChangeArrowheads="1"/>
          </p:cNvSpPr>
          <p:nvPr/>
        </p:nvSpPr>
        <p:spPr bwMode="auto">
          <a:xfrm rot="16200000">
            <a:off x="3962920" y="5273471"/>
            <a:ext cx="1977657"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dirty="0" smtClean="0"/>
              <a:t>Emission de Carbone (kg)</a:t>
            </a:r>
            <a:endParaRPr lang="en-GB" sz="1200" dirty="0"/>
          </a:p>
        </p:txBody>
      </p:sp>
      <p:sp>
        <p:nvSpPr>
          <p:cNvPr id="149" name="Text Box 71"/>
          <p:cNvSpPr txBox="1">
            <a:spLocks noChangeArrowheads="1"/>
          </p:cNvSpPr>
          <p:nvPr/>
        </p:nvSpPr>
        <p:spPr bwMode="auto">
          <a:xfrm>
            <a:off x="876298" y="2798284"/>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0" name="Text Box 72"/>
          <p:cNvSpPr txBox="1">
            <a:spLocks noChangeArrowheads="1"/>
          </p:cNvSpPr>
          <p:nvPr/>
        </p:nvSpPr>
        <p:spPr bwMode="auto">
          <a:xfrm>
            <a:off x="3278963" y="2534759"/>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151" name="Text Box 71"/>
          <p:cNvSpPr txBox="1">
            <a:spLocks noChangeArrowheads="1"/>
          </p:cNvSpPr>
          <p:nvPr/>
        </p:nvSpPr>
        <p:spPr bwMode="auto">
          <a:xfrm>
            <a:off x="5621964" y="2791196"/>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2" name="Text Box 72"/>
          <p:cNvSpPr txBox="1">
            <a:spLocks noChangeArrowheads="1"/>
          </p:cNvSpPr>
          <p:nvPr/>
        </p:nvSpPr>
        <p:spPr bwMode="auto">
          <a:xfrm>
            <a:off x="8024629" y="2527671"/>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642158" name="Rectangle 110"/>
          <p:cNvSpPr>
            <a:spLocks noChangeArrowheads="1"/>
          </p:cNvSpPr>
          <p:nvPr/>
        </p:nvSpPr>
        <p:spPr bwMode="auto">
          <a:xfrm>
            <a:off x="8089367" y="2438400"/>
            <a:ext cx="540000" cy="571500"/>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54" name="Text Box 81"/>
          <p:cNvSpPr txBox="1">
            <a:spLocks noChangeArrowheads="1"/>
          </p:cNvSpPr>
          <p:nvPr/>
        </p:nvSpPr>
        <p:spPr bwMode="auto">
          <a:xfrm>
            <a:off x="1060149" y="3156470"/>
            <a:ext cx="2209259"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solidFill>
                  <a:srgbClr val="CC0000"/>
                </a:solidFill>
              </a:rPr>
              <a:t>PET 100% brut</a:t>
            </a:r>
          </a:p>
          <a:p>
            <a:pPr algn="ctr">
              <a:buClr>
                <a:srgbClr val="009B9B"/>
              </a:buClr>
              <a:buSzPct val="80000"/>
              <a:buFont typeface="Wingdings" pitchFamily="2" charset="2"/>
              <a:buNone/>
            </a:pPr>
            <a:r>
              <a:rPr lang="fr-FR" sz="1200" b="1" i="1" dirty="0" smtClean="0">
                <a:solidFill>
                  <a:srgbClr val="CC0000"/>
                </a:solidFill>
              </a:rPr>
              <a:t>avec recyclage en fin de vie</a:t>
            </a:r>
            <a:endParaRPr lang="fr-FR" sz="1200" b="1" i="1" dirty="0">
              <a:solidFill>
                <a:srgbClr val="CC0000"/>
              </a:solidFill>
            </a:endParaRPr>
          </a:p>
        </p:txBody>
      </p:sp>
      <p:sp>
        <p:nvSpPr>
          <p:cNvPr id="155" name="Text Box 81"/>
          <p:cNvSpPr txBox="1">
            <a:spLocks noChangeArrowheads="1"/>
          </p:cNvSpPr>
          <p:nvPr/>
        </p:nvSpPr>
        <p:spPr bwMode="auto">
          <a:xfrm>
            <a:off x="1010529" y="6062701"/>
            <a:ext cx="2209259"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solidFill>
                  <a:srgbClr val="CC0000"/>
                </a:solidFill>
              </a:rPr>
              <a:t>PET 100% brut</a:t>
            </a:r>
          </a:p>
          <a:p>
            <a:pPr algn="ctr">
              <a:buClr>
                <a:srgbClr val="009B9B"/>
              </a:buClr>
              <a:buSzPct val="80000"/>
              <a:buFont typeface="Wingdings" pitchFamily="2" charset="2"/>
              <a:buNone/>
            </a:pPr>
            <a:r>
              <a:rPr lang="fr-FR" sz="1200" b="1" i="1" dirty="0" smtClean="0">
                <a:solidFill>
                  <a:srgbClr val="CC0000"/>
                </a:solidFill>
              </a:rPr>
              <a:t>avec recyclage en fin de vie</a:t>
            </a:r>
            <a:endParaRPr lang="fr-FR" sz="1200" b="1" i="1" dirty="0">
              <a:solidFill>
                <a:srgbClr val="CC0000"/>
              </a:solidFill>
            </a:endParaRPr>
          </a:p>
        </p:txBody>
      </p:sp>
      <p:sp>
        <p:nvSpPr>
          <p:cNvPr id="156" name="Text Box 71"/>
          <p:cNvSpPr txBox="1">
            <a:spLocks noChangeArrowheads="1"/>
          </p:cNvSpPr>
          <p:nvPr/>
        </p:nvSpPr>
        <p:spPr bwMode="auto">
          <a:xfrm>
            <a:off x="5526269" y="5672619"/>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7" name="Text Box 72"/>
          <p:cNvSpPr txBox="1">
            <a:spLocks noChangeArrowheads="1"/>
          </p:cNvSpPr>
          <p:nvPr/>
        </p:nvSpPr>
        <p:spPr bwMode="auto">
          <a:xfrm>
            <a:off x="8003365" y="5685552"/>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642192" name="Rectangle 144"/>
          <p:cNvSpPr>
            <a:spLocks noChangeArrowheads="1"/>
          </p:cNvSpPr>
          <p:nvPr/>
        </p:nvSpPr>
        <p:spPr bwMode="auto">
          <a:xfrm>
            <a:off x="7969250" y="4168775"/>
            <a:ext cx="714375" cy="1838325"/>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160" name="Text Box 71"/>
          <p:cNvSpPr txBox="1">
            <a:spLocks noChangeArrowheads="1"/>
          </p:cNvSpPr>
          <p:nvPr/>
        </p:nvSpPr>
        <p:spPr bwMode="auto">
          <a:xfrm>
            <a:off x="847945" y="5715149"/>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61" name="Text Box 72"/>
          <p:cNvSpPr txBox="1">
            <a:spLocks noChangeArrowheads="1"/>
          </p:cNvSpPr>
          <p:nvPr/>
        </p:nvSpPr>
        <p:spPr bwMode="auto">
          <a:xfrm>
            <a:off x="3250610" y="5451624"/>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Tree>
    <p:extLst>
      <p:ext uri="{BB962C8B-B14F-4D97-AF65-F5344CB8AC3E}">
        <p14:creationId xmlns:p14="http://schemas.microsoft.com/office/powerpoint/2010/main" val="337035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7"/>
                                        </p:tgtEl>
                                        <p:attrNameLst>
                                          <p:attrName>style.visibility</p:attrName>
                                        </p:attrNameLst>
                                      </p:cBhvr>
                                      <p:to>
                                        <p:strVal val="visible"/>
                                      </p:to>
                                    </p:set>
                                    <p:anim calcmode="lin" valueType="num">
                                      <p:cBhvr>
                                        <p:cTn id="12" dur="500" fill="hold"/>
                                        <p:tgtEl>
                                          <p:spTgt spid="147"/>
                                        </p:tgtEl>
                                        <p:attrNameLst>
                                          <p:attrName>ppt_w</p:attrName>
                                        </p:attrNameLst>
                                      </p:cBhvr>
                                      <p:tavLst>
                                        <p:tav tm="0">
                                          <p:val>
                                            <p:fltVal val="0"/>
                                          </p:val>
                                        </p:tav>
                                        <p:tav tm="100000">
                                          <p:val>
                                            <p:strVal val="#ppt_w"/>
                                          </p:val>
                                        </p:tav>
                                      </p:tavLst>
                                    </p:anim>
                                    <p:anim calcmode="lin" valueType="num">
                                      <p:cBhvr>
                                        <p:cTn id="13" dur="500" fill="hold"/>
                                        <p:tgtEl>
                                          <p:spTgt spid="147"/>
                                        </p:tgtEl>
                                        <p:attrNameLst>
                                          <p:attrName>ppt_h</p:attrName>
                                        </p:attrNameLst>
                                      </p:cBhvr>
                                      <p:tavLst>
                                        <p:tav tm="0">
                                          <p:val>
                                            <p:fltVal val="0"/>
                                          </p:val>
                                        </p:tav>
                                        <p:tav tm="100000">
                                          <p:val>
                                            <p:strVal val="#ppt_h"/>
                                          </p:val>
                                        </p:tav>
                                      </p:tavLst>
                                    </p:anim>
                                    <p:animEffect transition="in" filter="fade">
                                      <p:cBhvr>
                                        <p:cTn id="14" dur="500"/>
                                        <p:tgtEl>
                                          <p:spTgt spid="14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1"/>
                                        </p:tgtEl>
                                        <p:attrNameLst>
                                          <p:attrName>style.visibility</p:attrName>
                                        </p:attrNameLst>
                                      </p:cBhvr>
                                      <p:to>
                                        <p:strVal val="visible"/>
                                      </p:to>
                                    </p:set>
                                    <p:anim calcmode="lin" valueType="num">
                                      <p:cBhvr>
                                        <p:cTn id="17" dur="500" fill="hold"/>
                                        <p:tgtEl>
                                          <p:spTgt spid="151"/>
                                        </p:tgtEl>
                                        <p:attrNameLst>
                                          <p:attrName>ppt_w</p:attrName>
                                        </p:attrNameLst>
                                      </p:cBhvr>
                                      <p:tavLst>
                                        <p:tav tm="0">
                                          <p:val>
                                            <p:fltVal val="0"/>
                                          </p:val>
                                        </p:tav>
                                        <p:tav tm="100000">
                                          <p:val>
                                            <p:strVal val="#ppt_w"/>
                                          </p:val>
                                        </p:tav>
                                      </p:tavLst>
                                    </p:anim>
                                    <p:anim calcmode="lin" valueType="num">
                                      <p:cBhvr>
                                        <p:cTn id="18" dur="500" fill="hold"/>
                                        <p:tgtEl>
                                          <p:spTgt spid="151"/>
                                        </p:tgtEl>
                                        <p:attrNameLst>
                                          <p:attrName>ppt_h</p:attrName>
                                        </p:attrNameLst>
                                      </p:cBhvr>
                                      <p:tavLst>
                                        <p:tav tm="0">
                                          <p:val>
                                            <p:fltVal val="0"/>
                                          </p:val>
                                        </p:tav>
                                        <p:tav tm="100000">
                                          <p:val>
                                            <p:strVal val="#ppt_h"/>
                                          </p:val>
                                        </p:tav>
                                      </p:tavLst>
                                    </p:anim>
                                    <p:animEffect transition="in" filter="fade">
                                      <p:cBhvr>
                                        <p:cTn id="19" dur="500"/>
                                        <p:tgtEl>
                                          <p:spTgt spid="15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2"/>
                                        </p:tgtEl>
                                        <p:attrNameLst>
                                          <p:attrName>style.visibility</p:attrName>
                                        </p:attrNameLst>
                                      </p:cBhvr>
                                      <p:to>
                                        <p:strVal val="visible"/>
                                      </p:to>
                                    </p:set>
                                    <p:anim calcmode="lin" valueType="num">
                                      <p:cBhvr>
                                        <p:cTn id="22" dur="500" fill="hold"/>
                                        <p:tgtEl>
                                          <p:spTgt spid="152"/>
                                        </p:tgtEl>
                                        <p:attrNameLst>
                                          <p:attrName>ppt_w</p:attrName>
                                        </p:attrNameLst>
                                      </p:cBhvr>
                                      <p:tavLst>
                                        <p:tav tm="0">
                                          <p:val>
                                            <p:fltVal val="0"/>
                                          </p:val>
                                        </p:tav>
                                        <p:tav tm="100000">
                                          <p:val>
                                            <p:strVal val="#ppt_w"/>
                                          </p:val>
                                        </p:tav>
                                      </p:tavLst>
                                    </p:anim>
                                    <p:anim calcmode="lin" valueType="num">
                                      <p:cBhvr>
                                        <p:cTn id="23" dur="500" fill="hold"/>
                                        <p:tgtEl>
                                          <p:spTgt spid="152"/>
                                        </p:tgtEl>
                                        <p:attrNameLst>
                                          <p:attrName>ppt_h</p:attrName>
                                        </p:attrNameLst>
                                      </p:cBhvr>
                                      <p:tavLst>
                                        <p:tav tm="0">
                                          <p:val>
                                            <p:fltVal val="0"/>
                                          </p:val>
                                        </p:tav>
                                        <p:tav tm="100000">
                                          <p:val>
                                            <p:strVal val="#ppt_h"/>
                                          </p:val>
                                        </p:tav>
                                      </p:tavLst>
                                    </p:anim>
                                    <p:animEffect transition="in" filter="fade">
                                      <p:cBhvr>
                                        <p:cTn id="24" dur="500"/>
                                        <p:tgtEl>
                                          <p:spTgt spid="152"/>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4215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48"/>
                                        </p:tgtEl>
                                        <p:attrNameLst>
                                          <p:attrName>style.visibility</p:attrName>
                                        </p:attrNameLst>
                                      </p:cBhvr>
                                      <p:to>
                                        <p:strVal val="visible"/>
                                      </p:to>
                                    </p:set>
                                    <p:anim calcmode="lin" valueType="num">
                                      <p:cBhvr>
                                        <p:cTn id="38" dur="500" fill="hold"/>
                                        <p:tgtEl>
                                          <p:spTgt spid="148"/>
                                        </p:tgtEl>
                                        <p:attrNameLst>
                                          <p:attrName>ppt_w</p:attrName>
                                        </p:attrNameLst>
                                      </p:cBhvr>
                                      <p:tavLst>
                                        <p:tav tm="0">
                                          <p:val>
                                            <p:fltVal val="0"/>
                                          </p:val>
                                        </p:tav>
                                        <p:tav tm="100000">
                                          <p:val>
                                            <p:strVal val="#ppt_w"/>
                                          </p:val>
                                        </p:tav>
                                      </p:tavLst>
                                    </p:anim>
                                    <p:anim calcmode="lin" valueType="num">
                                      <p:cBhvr>
                                        <p:cTn id="39" dur="500" fill="hold"/>
                                        <p:tgtEl>
                                          <p:spTgt spid="148"/>
                                        </p:tgtEl>
                                        <p:attrNameLst>
                                          <p:attrName>ppt_h</p:attrName>
                                        </p:attrNameLst>
                                      </p:cBhvr>
                                      <p:tavLst>
                                        <p:tav tm="0">
                                          <p:val>
                                            <p:fltVal val="0"/>
                                          </p:val>
                                        </p:tav>
                                        <p:tav tm="100000">
                                          <p:val>
                                            <p:strVal val="#ppt_h"/>
                                          </p:val>
                                        </p:tav>
                                      </p:tavLst>
                                    </p:anim>
                                    <p:animEffect transition="in" filter="fade">
                                      <p:cBhvr>
                                        <p:cTn id="40" dur="500"/>
                                        <p:tgtEl>
                                          <p:spTgt spid="14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56"/>
                                        </p:tgtEl>
                                        <p:attrNameLst>
                                          <p:attrName>style.visibility</p:attrName>
                                        </p:attrNameLst>
                                      </p:cBhvr>
                                      <p:to>
                                        <p:strVal val="visible"/>
                                      </p:to>
                                    </p:set>
                                    <p:anim calcmode="lin" valueType="num">
                                      <p:cBhvr>
                                        <p:cTn id="43" dur="500" fill="hold"/>
                                        <p:tgtEl>
                                          <p:spTgt spid="156"/>
                                        </p:tgtEl>
                                        <p:attrNameLst>
                                          <p:attrName>ppt_w</p:attrName>
                                        </p:attrNameLst>
                                      </p:cBhvr>
                                      <p:tavLst>
                                        <p:tav tm="0">
                                          <p:val>
                                            <p:fltVal val="0"/>
                                          </p:val>
                                        </p:tav>
                                        <p:tav tm="100000">
                                          <p:val>
                                            <p:strVal val="#ppt_w"/>
                                          </p:val>
                                        </p:tav>
                                      </p:tavLst>
                                    </p:anim>
                                    <p:anim calcmode="lin" valueType="num">
                                      <p:cBhvr>
                                        <p:cTn id="44" dur="500" fill="hold"/>
                                        <p:tgtEl>
                                          <p:spTgt spid="156"/>
                                        </p:tgtEl>
                                        <p:attrNameLst>
                                          <p:attrName>ppt_h</p:attrName>
                                        </p:attrNameLst>
                                      </p:cBhvr>
                                      <p:tavLst>
                                        <p:tav tm="0">
                                          <p:val>
                                            <p:fltVal val="0"/>
                                          </p:val>
                                        </p:tav>
                                        <p:tav tm="100000">
                                          <p:val>
                                            <p:strVal val="#ppt_h"/>
                                          </p:val>
                                        </p:tav>
                                      </p:tavLst>
                                    </p:anim>
                                    <p:animEffect transition="in" filter="fade">
                                      <p:cBhvr>
                                        <p:cTn id="45" dur="500"/>
                                        <p:tgtEl>
                                          <p:spTgt spid="15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57"/>
                                        </p:tgtEl>
                                        <p:attrNameLst>
                                          <p:attrName>style.visibility</p:attrName>
                                        </p:attrNameLst>
                                      </p:cBhvr>
                                      <p:to>
                                        <p:strVal val="visible"/>
                                      </p:to>
                                    </p:set>
                                    <p:anim calcmode="lin" valueType="num">
                                      <p:cBhvr>
                                        <p:cTn id="48" dur="500" fill="hold"/>
                                        <p:tgtEl>
                                          <p:spTgt spid="157"/>
                                        </p:tgtEl>
                                        <p:attrNameLst>
                                          <p:attrName>ppt_w</p:attrName>
                                        </p:attrNameLst>
                                      </p:cBhvr>
                                      <p:tavLst>
                                        <p:tav tm="0">
                                          <p:val>
                                            <p:fltVal val="0"/>
                                          </p:val>
                                        </p:tav>
                                        <p:tav tm="100000">
                                          <p:val>
                                            <p:strVal val="#ppt_w"/>
                                          </p:val>
                                        </p:tav>
                                      </p:tavLst>
                                    </p:anim>
                                    <p:anim calcmode="lin" valueType="num">
                                      <p:cBhvr>
                                        <p:cTn id="49" dur="500" fill="hold"/>
                                        <p:tgtEl>
                                          <p:spTgt spid="157"/>
                                        </p:tgtEl>
                                        <p:attrNameLst>
                                          <p:attrName>ppt_h</p:attrName>
                                        </p:attrNameLst>
                                      </p:cBhvr>
                                      <p:tavLst>
                                        <p:tav tm="0">
                                          <p:val>
                                            <p:fltVal val="0"/>
                                          </p:val>
                                        </p:tav>
                                        <p:tav tm="100000">
                                          <p:val>
                                            <p:strVal val="#ppt_h"/>
                                          </p:val>
                                        </p:tav>
                                      </p:tavLst>
                                    </p:anim>
                                    <p:animEffect transition="in" filter="fade">
                                      <p:cBhvr>
                                        <p:cTn id="50" dur="500"/>
                                        <p:tgtEl>
                                          <p:spTgt spid="15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642192"/>
                                        </p:tgtEl>
                                        <p:attrNameLst>
                                          <p:attrName>style.visibility</p:attrName>
                                        </p:attrNameLst>
                                      </p:cBhvr>
                                      <p:to>
                                        <p:strVal val="visible"/>
                                      </p:to>
                                    </p:set>
                                    <p:anim calcmode="lin" valueType="num">
                                      <p:cBhvr>
                                        <p:cTn id="53" dur="500" fill="hold"/>
                                        <p:tgtEl>
                                          <p:spTgt spid="642192"/>
                                        </p:tgtEl>
                                        <p:attrNameLst>
                                          <p:attrName>ppt_w</p:attrName>
                                        </p:attrNameLst>
                                      </p:cBhvr>
                                      <p:tavLst>
                                        <p:tav tm="0">
                                          <p:val>
                                            <p:fltVal val="0"/>
                                          </p:val>
                                        </p:tav>
                                        <p:tav tm="100000">
                                          <p:val>
                                            <p:strVal val="#ppt_w"/>
                                          </p:val>
                                        </p:tav>
                                      </p:tavLst>
                                    </p:anim>
                                    <p:anim calcmode="lin" valueType="num">
                                      <p:cBhvr>
                                        <p:cTn id="54" dur="500" fill="hold"/>
                                        <p:tgtEl>
                                          <p:spTgt spid="642192"/>
                                        </p:tgtEl>
                                        <p:attrNameLst>
                                          <p:attrName>ppt_h</p:attrName>
                                        </p:attrNameLst>
                                      </p:cBhvr>
                                      <p:tavLst>
                                        <p:tav tm="0">
                                          <p:val>
                                            <p:fltVal val="0"/>
                                          </p:val>
                                        </p:tav>
                                        <p:tav tm="100000">
                                          <p:val>
                                            <p:strVal val="#ppt_h"/>
                                          </p:val>
                                        </p:tav>
                                      </p:tavLst>
                                    </p:anim>
                                    <p:animEffect transition="in" filter="fade">
                                      <p:cBhvr>
                                        <p:cTn id="55" dur="500"/>
                                        <p:tgtEl>
                                          <p:spTgt spid="642192"/>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1" nodeType="clickEffect">
                                  <p:stCondLst>
                                    <p:cond delay="0"/>
                                  </p:stCondLst>
                                  <p:childTnLst>
                                    <p:set>
                                      <p:cBhvr>
                                        <p:cTn id="59" dur="1" fill="hold">
                                          <p:stCondLst>
                                            <p:cond delay="0"/>
                                          </p:stCondLst>
                                        </p:cTn>
                                        <p:tgtEl>
                                          <p:spTgt spid="6421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48" grpId="0" animBg="1"/>
      <p:bldP spid="151" grpId="0" animBg="1"/>
      <p:bldP spid="152" grpId="0" animBg="1"/>
      <p:bldP spid="642158" grpId="0" animBg="1"/>
      <p:bldP spid="156" grpId="0" animBg="1"/>
      <p:bldP spid="157" grpId="0" animBg="1"/>
      <p:bldP spid="642192" grpId="0" animBg="1"/>
      <p:bldP spid="64219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0"/>
            <a:ext cx="9144000" cy="744279"/>
          </a:xfrm>
        </p:spPr>
        <p:txBody>
          <a:bodyPr>
            <a:normAutofit/>
          </a:bodyPr>
          <a:lstStyle/>
          <a:p>
            <a:r>
              <a:rPr lang="fr-FR" sz="3600" b="1" dirty="0" smtClean="0"/>
              <a:t>Transport par fret aérien, réfrigérer 10 jours</a:t>
            </a:r>
          </a:p>
        </p:txBody>
      </p:sp>
      <p:grpSp>
        <p:nvGrpSpPr>
          <p:cNvPr id="28675" name="Group 3"/>
          <p:cNvGrpSpPr>
            <a:grpSpLocks/>
          </p:cNvGrpSpPr>
          <p:nvPr/>
        </p:nvGrpSpPr>
        <p:grpSpPr bwMode="auto">
          <a:xfrm>
            <a:off x="9525" y="3913188"/>
            <a:ext cx="4159250" cy="2716212"/>
            <a:chOff x="1170" y="2465"/>
            <a:chExt cx="2620" cy="1711"/>
          </a:xfrm>
        </p:grpSpPr>
        <p:sp>
          <p:nvSpPr>
            <p:cNvPr id="28790" name="Rectangle 4"/>
            <p:cNvSpPr>
              <a:spLocks noChangeArrowheads="1"/>
            </p:cNvSpPr>
            <p:nvPr/>
          </p:nvSpPr>
          <p:spPr bwMode="auto">
            <a:xfrm>
              <a:off x="1534" y="251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91" name="Line 5"/>
            <p:cNvSpPr>
              <a:spLocks noChangeShapeType="1"/>
            </p:cNvSpPr>
            <p:nvPr/>
          </p:nvSpPr>
          <p:spPr bwMode="auto">
            <a:xfrm>
              <a:off x="1538" y="375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92" name="Line 6"/>
            <p:cNvSpPr>
              <a:spLocks noChangeShapeType="1"/>
            </p:cNvSpPr>
            <p:nvPr/>
          </p:nvSpPr>
          <p:spPr bwMode="auto">
            <a:xfrm>
              <a:off x="1538" y="393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93" name="Line 7"/>
            <p:cNvSpPr>
              <a:spLocks noChangeShapeType="1"/>
            </p:cNvSpPr>
            <p:nvPr/>
          </p:nvSpPr>
          <p:spPr bwMode="auto">
            <a:xfrm>
              <a:off x="1526" y="411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94" name="Line 8"/>
            <p:cNvSpPr>
              <a:spLocks noChangeShapeType="1"/>
            </p:cNvSpPr>
            <p:nvPr/>
          </p:nvSpPr>
          <p:spPr bwMode="auto">
            <a:xfrm>
              <a:off x="1538" y="3400"/>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95" name="Line 9"/>
            <p:cNvSpPr>
              <a:spLocks noChangeShapeType="1"/>
            </p:cNvSpPr>
            <p:nvPr/>
          </p:nvSpPr>
          <p:spPr bwMode="auto">
            <a:xfrm>
              <a:off x="1538" y="286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96" name="Line 10"/>
            <p:cNvSpPr>
              <a:spLocks noChangeShapeType="1"/>
            </p:cNvSpPr>
            <p:nvPr/>
          </p:nvSpPr>
          <p:spPr bwMode="auto">
            <a:xfrm>
              <a:off x="1538" y="268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97" name="Line 11"/>
            <p:cNvSpPr>
              <a:spLocks noChangeShapeType="1"/>
            </p:cNvSpPr>
            <p:nvPr/>
          </p:nvSpPr>
          <p:spPr bwMode="auto">
            <a:xfrm>
              <a:off x="1532" y="251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98" name="Line 12"/>
            <p:cNvSpPr>
              <a:spLocks noChangeShapeType="1"/>
            </p:cNvSpPr>
            <p:nvPr/>
          </p:nvSpPr>
          <p:spPr bwMode="auto">
            <a:xfrm>
              <a:off x="1538" y="3043"/>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99" name="Line 13"/>
            <p:cNvSpPr>
              <a:spLocks noChangeShapeType="1"/>
            </p:cNvSpPr>
            <p:nvPr/>
          </p:nvSpPr>
          <p:spPr bwMode="auto">
            <a:xfrm>
              <a:off x="1538" y="3221"/>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800" name="Line 14"/>
            <p:cNvSpPr>
              <a:spLocks noChangeShapeType="1"/>
            </p:cNvSpPr>
            <p:nvPr/>
          </p:nvSpPr>
          <p:spPr bwMode="auto">
            <a:xfrm flipV="1">
              <a:off x="1910"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801" name="Line 15"/>
            <p:cNvSpPr>
              <a:spLocks noChangeShapeType="1"/>
            </p:cNvSpPr>
            <p:nvPr/>
          </p:nvSpPr>
          <p:spPr bwMode="auto">
            <a:xfrm flipV="1">
              <a:off x="2286"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802" name="Line 16"/>
            <p:cNvSpPr>
              <a:spLocks noChangeShapeType="1"/>
            </p:cNvSpPr>
            <p:nvPr/>
          </p:nvSpPr>
          <p:spPr bwMode="auto">
            <a:xfrm flipV="1">
              <a:off x="2662"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803" name="Line 17"/>
            <p:cNvSpPr>
              <a:spLocks noChangeShapeType="1"/>
            </p:cNvSpPr>
            <p:nvPr/>
          </p:nvSpPr>
          <p:spPr bwMode="auto">
            <a:xfrm flipV="1">
              <a:off x="3038"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804" name="Line 18"/>
            <p:cNvSpPr>
              <a:spLocks noChangeShapeType="1"/>
            </p:cNvSpPr>
            <p:nvPr/>
          </p:nvSpPr>
          <p:spPr bwMode="auto">
            <a:xfrm flipV="1">
              <a:off x="3414"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805" name="Line 19"/>
            <p:cNvSpPr>
              <a:spLocks noChangeShapeType="1"/>
            </p:cNvSpPr>
            <p:nvPr/>
          </p:nvSpPr>
          <p:spPr bwMode="auto">
            <a:xfrm flipV="1">
              <a:off x="3790" y="251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806" name="Rectangle 20"/>
            <p:cNvSpPr>
              <a:spLocks noChangeArrowheads="1"/>
            </p:cNvSpPr>
            <p:nvPr/>
          </p:nvSpPr>
          <p:spPr bwMode="auto">
            <a:xfrm>
              <a:off x="1840" y="2715"/>
              <a:ext cx="162" cy="85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807" name="Rectangle 21"/>
            <p:cNvSpPr>
              <a:spLocks noChangeArrowheads="1"/>
            </p:cNvSpPr>
            <p:nvPr/>
          </p:nvSpPr>
          <p:spPr bwMode="auto">
            <a:xfrm>
              <a:off x="2216" y="2943"/>
              <a:ext cx="162" cy="63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808" name="Rectangle 22"/>
            <p:cNvSpPr>
              <a:spLocks noChangeArrowheads="1"/>
            </p:cNvSpPr>
            <p:nvPr/>
          </p:nvSpPr>
          <p:spPr bwMode="auto">
            <a:xfrm>
              <a:off x="2584" y="3255"/>
              <a:ext cx="162" cy="312"/>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809" name="Rectangle 23"/>
            <p:cNvSpPr>
              <a:spLocks noChangeArrowheads="1"/>
            </p:cNvSpPr>
            <p:nvPr/>
          </p:nvSpPr>
          <p:spPr bwMode="auto">
            <a:xfrm>
              <a:off x="2962" y="3303"/>
              <a:ext cx="162" cy="26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810" name="Rectangle 24" descr="Wide downward diagonal"/>
            <p:cNvSpPr>
              <a:spLocks noChangeArrowheads="1"/>
            </p:cNvSpPr>
            <p:nvPr/>
          </p:nvSpPr>
          <p:spPr bwMode="auto">
            <a:xfrm>
              <a:off x="3340" y="3573"/>
              <a:ext cx="162" cy="432"/>
            </a:xfrm>
            <a:prstGeom prst="rect">
              <a:avLst/>
            </a:prstGeom>
            <a:pattFill prst="wdDnDiag">
              <a:fgClr>
                <a:srgbClr val="FF99FF"/>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811" name="Text Box 25"/>
            <p:cNvSpPr txBox="1">
              <a:spLocks noChangeArrowheads="1"/>
            </p:cNvSpPr>
            <p:nvPr/>
          </p:nvSpPr>
          <p:spPr bwMode="auto">
            <a:xfrm>
              <a:off x="1704" y="3602"/>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8812" name="Text Box 26"/>
            <p:cNvSpPr txBox="1">
              <a:spLocks noChangeArrowheads="1"/>
            </p:cNvSpPr>
            <p:nvPr/>
          </p:nvSpPr>
          <p:spPr bwMode="auto">
            <a:xfrm>
              <a:off x="3202" y="3442"/>
              <a:ext cx="456"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Disposal  </a:t>
              </a:r>
            </a:p>
          </p:txBody>
        </p:sp>
        <p:sp>
          <p:nvSpPr>
            <p:cNvPr id="28813" name="Line 27"/>
            <p:cNvSpPr>
              <a:spLocks noChangeShapeType="1"/>
            </p:cNvSpPr>
            <p:nvPr/>
          </p:nvSpPr>
          <p:spPr bwMode="auto">
            <a:xfrm>
              <a:off x="1528" y="357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814" name="Text Box 28"/>
            <p:cNvSpPr txBox="1">
              <a:spLocks noChangeArrowheads="1"/>
            </p:cNvSpPr>
            <p:nvPr/>
          </p:nvSpPr>
          <p:spPr bwMode="auto">
            <a:xfrm>
              <a:off x="1326" y="2465"/>
              <a:ext cx="226"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60000"/>
                </a:spcAft>
                <a:buClr>
                  <a:srgbClr val="009B9B"/>
                </a:buClr>
                <a:buSzPct val="80000"/>
                <a:buFont typeface="Wingdings" pitchFamily="2" charset="2"/>
                <a:buNone/>
              </a:pPr>
              <a:r>
                <a:rPr lang="en-GB" sz="1000" b="1"/>
                <a:t> 12</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8</a:t>
              </a:r>
            </a:p>
            <a:p>
              <a:pPr algn="r">
                <a:spcBef>
                  <a:spcPct val="20000"/>
                </a:spcBef>
                <a:spcAft>
                  <a:spcPct val="60000"/>
                </a:spcAft>
                <a:buClr>
                  <a:srgbClr val="009B9B"/>
                </a:buClr>
                <a:buSzPct val="80000"/>
                <a:buFont typeface="Wingdings" pitchFamily="2" charset="2"/>
                <a:buNone/>
              </a:pPr>
              <a:r>
                <a:rPr lang="en-GB" sz="1000" b="1"/>
                <a:t>6</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0</a:t>
              </a:r>
            </a:p>
            <a:p>
              <a:pPr algn="r">
                <a:spcBef>
                  <a:spcPct val="20000"/>
                </a:spcBef>
                <a:spcAft>
                  <a:spcPct val="60000"/>
                </a:spcAft>
                <a:buClr>
                  <a:srgbClr val="009B9B"/>
                </a:buClr>
                <a:buSzPct val="80000"/>
                <a:buFont typeface="Wingdings" pitchFamily="2" charset="2"/>
                <a:buNone/>
              </a:pPr>
              <a:r>
                <a:rPr lang="en-GB" sz="1000" b="1"/>
                <a:t>-2</a:t>
              </a:r>
            </a:p>
            <a:p>
              <a:pPr algn="r">
                <a:spcBef>
                  <a:spcPct val="20000"/>
                </a:spcBef>
                <a:spcAft>
                  <a:spcPct val="60000"/>
                </a:spcAft>
                <a:buClr>
                  <a:srgbClr val="009B9B"/>
                </a:buClr>
                <a:buSzPct val="80000"/>
                <a:buFont typeface="Wingdings" pitchFamily="2" charset="2"/>
                <a:buNone/>
              </a:pPr>
              <a:r>
                <a:rPr lang="en-GB" sz="1000" b="1"/>
                <a:t>-4</a:t>
              </a:r>
            </a:p>
            <a:p>
              <a:pPr algn="r">
                <a:spcBef>
                  <a:spcPct val="20000"/>
                </a:spcBef>
                <a:spcAft>
                  <a:spcPct val="60000"/>
                </a:spcAft>
                <a:buClr>
                  <a:srgbClr val="009B9B"/>
                </a:buClr>
                <a:buSzPct val="80000"/>
                <a:buFont typeface="Wingdings" pitchFamily="2" charset="2"/>
                <a:buNone/>
              </a:pPr>
              <a:r>
                <a:rPr lang="en-GB" sz="1000" b="1"/>
                <a:t>-6</a:t>
              </a:r>
            </a:p>
          </p:txBody>
        </p:sp>
        <p:sp>
          <p:nvSpPr>
            <p:cNvPr id="28815" name="Text Box 29"/>
            <p:cNvSpPr txBox="1">
              <a:spLocks noChangeArrowheads="1"/>
            </p:cNvSpPr>
            <p:nvPr/>
          </p:nvSpPr>
          <p:spPr bwMode="auto">
            <a:xfrm rot="-5400000">
              <a:off x="913" y="3217"/>
              <a:ext cx="70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Carbon (kg)</a:t>
              </a:r>
            </a:p>
          </p:txBody>
        </p:sp>
        <p:sp>
          <p:nvSpPr>
            <p:cNvPr id="28816" name="Text Box 30"/>
            <p:cNvSpPr txBox="1">
              <a:spLocks noChangeArrowheads="1"/>
            </p:cNvSpPr>
            <p:nvPr/>
          </p:nvSpPr>
          <p:spPr bwMode="auto">
            <a:xfrm>
              <a:off x="1807" y="3806"/>
              <a:ext cx="1518"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solidFill>
                    <a:srgbClr val="CC0000"/>
                  </a:solidFill>
                </a:rPr>
                <a:t>PET 100% brut</a:t>
              </a:r>
            </a:p>
            <a:p>
              <a:pPr algn="ctr">
                <a:buClr>
                  <a:srgbClr val="009B9B"/>
                </a:buClr>
                <a:buSzPct val="80000"/>
                <a:buFont typeface="Wingdings" pitchFamily="2" charset="2"/>
                <a:buNone/>
              </a:pPr>
              <a:r>
                <a:rPr lang="fr-FR" sz="1200" b="1" i="1" dirty="0" smtClean="0">
                  <a:solidFill>
                    <a:srgbClr val="CC0000"/>
                  </a:solidFill>
                </a:rPr>
                <a:t>avec transport par poids lourd</a:t>
              </a:r>
            </a:p>
          </p:txBody>
        </p:sp>
        <p:grpSp>
          <p:nvGrpSpPr>
            <p:cNvPr id="28817" name="Group 31"/>
            <p:cNvGrpSpPr>
              <a:grpSpLocks/>
            </p:cNvGrpSpPr>
            <p:nvPr/>
          </p:nvGrpSpPr>
          <p:grpSpPr bwMode="auto">
            <a:xfrm>
              <a:off x="2548" y="2568"/>
              <a:ext cx="251" cy="583"/>
              <a:chOff x="3951" y="3329"/>
              <a:chExt cx="251" cy="583"/>
            </a:xfrm>
          </p:grpSpPr>
          <p:sp>
            <p:nvSpPr>
              <p:cNvPr id="28818" name="Rectangle 32"/>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8819"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 name="Group 34"/>
          <p:cNvGrpSpPr>
            <a:grpSpLocks/>
          </p:cNvGrpSpPr>
          <p:nvPr/>
        </p:nvGrpSpPr>
        <p:grpSpPr bwMode="auto">
          <a:xfrm>
            <a:off x="4368800" y="3881438"/>
            <a:ext cx="4559300" cy="2716212"/>
            <a:chOff x="2752" y="2445"/>
            <a:chExt cx="2872" cy="1711"/>
          </a:xfrm>
        </p:grpSpPr>
        <p:sp>
          <p:nvSpPr>
            <p:cNvPr id="28758" name="AutoShape 35"/>
            <p:cNvSpPr>
              <a:spLocks noChangeArrowheads="1"/>
            </p:cNvSpPr>
            <p:nvPr/>
          </p:nvSpPr>
          <p:spPr bwMode="auto">
            <a:xfrm>
              <a:off x="2752" y="3124"/>
              <a:ext cx="294" cy="222"/>
            </a:xfrm>
            <a:prstGeom prst="rightArrow">
              <a:avLst>
                <a:gd name="adj1" fmla="val 50000"/>
                <a:gd name="adj2" fmla="val 33108"/>
              </a:avLst>
            </a:prstGeom>
            <a:solidFill>
              <a:srgbClr val="6699FF"/>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59" name="Rectangle 36"/>
            <p:cNvSpPr>
              <a:spLocks noChangeArrowheads="1"/>
            </p:cNvSpPr>
            <p:nvPr/>
          </p:nvSpPr>
          <p:spPr bwMode="auto">
            <a:xfrm>
              <a:off x="3368" y="249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60" name="Line 37"/>
            <p:cNvSpPr>
              <a:spLocks noChangeShapeType="1"/>
            </p:cNvSpPr>
            <p:nvPr/>
          </p:nvSpPr>
          <p:spPr bwMode="auto">
            <a:xfrm>
              <a:off x="3372" y="373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61" name="Line 38"/>
            <p:cNvSpPr>
              <a:spLocks noChangeShapeType="1"/>
            </p:cNvSpPr>
            <p:nvPr/>
          </p:nvSpPr>
          <p:spPr bwMode="auto">
            <a:xfrm>
              <a:off x="3372" y="391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62" name="Line 39"/>
            <p:cNvSpPr>
              <a:spLocks noChangeShapeType="1"/>
            </p:cNvSpPr>
            <p:nvPr/>
          </p:nvSpPr>
          <p:spPr bwMode="auto">
            <a:xfrm>
              <a:off x="3360" y="409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63" name="Line 40"/>
            <p:cNvSpPr>
              <a:spLocks noChangeShapeType="1"/>
            </p:cNvSpPr>
            <p:nvPr/>
          </p:nvSpPr>
          <p:spPr bwMode="auto">
            <a:xfrm>
              <a:off x="3372" y="3380"/>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64" name="Line 41"/>
            <p:cNvSpPr>
              <a:spLocks noChangeShapeType="1"/>
            </p:cNvSpPr>
            <p:nvPr/>
          </p:nvSpPr>
          <p:spPr bwMode="auto">
            <a:xfrm>
              <a:off x="3372" y="284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65" name="Line 42"/>
            <p:cNvSpPr>
              <a:spLocks noChangeShapeType="1"/>
            </p:cNvSpPr>
            <p:nvPr/>
          </p:nvSpPr>
          <p:spPr bwMode="auto">
            <a:xfrm>
              <a:off x="3372" y="266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66" name="Line 43"/>
            <p:cNvSpPr>
              <a:spLocks noChangeShapeType="1"/>
            </p:cNvSpPr>
            <p:nvPr/>
          </p:nvSpPr>
          <p:spPr bwMode="auto">
            <a:xfrm>
              <a:off x="3366" y="249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67" name="Line 44"/>
            <p:cNvSpPr>
              <a:spLocks noChangeShapeType="1"/>
            </p:cNvSpPr>
            <p:nvPr/>
          </p:nvSpPr>
          <p:spPr bwMode="auto">
            <a:xfrm>
              <a:off x="3372" y="3023"/>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68" name="Line 45"/>
            <p:cNvSpPr>
              <a:spLocks noChangeShapeType="1"/>
            </p:cNvSpPr>
            <p:nvPr/>
          </p:nvSpPr>
          <p:spPr bwMode="auto">
            <a:xfrm>
              <a:off x="3372" y="3201"/>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69" name="Line 46"/>
            <p:cNvSpPr>
              <a:spLocks noChangeShapeType="1"/>
            </p:cNvSpPr>
            <p:nvPr/>
          </p:nvSpPr>
          <p:spPr bwMode="auto">
            <a:xfrm flipV="1">
              <a:off x="3744"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70" name="Line 47"/>
            <p:cNvSpPr>
              <a:spLocks noChangeShapeType="1"/>
            </p:cNvSpPr>
            <p:nvPr/>
          </p:nvSpPr>
          <p:spPr bwMode="auto">
            <a:xfrm flipV="1">
              <a:off x="4120"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71" name="Line 48"/>
            <p:cNvSpPr>
              <a:spLocks noChangeShapeType="1"/>
            </p:cNvSpPr>
            <p:nvPr/>
          </p:nvSpPr>
          <p:spPr bwMode="auto">
            <a:xfrm flipV="1">
              <a:off x="4496"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72" name="Line 49"/>
            <p:cNvSpPr>
              <a:spLocks noChangeShapeType="1"/>
            </p:cNvSpPr>
            <p:nvPr/>
          </p:nvSpPr>
          <p:spPr bwMode="auto">
            <a:xfrm flipV="1">
              <a:off x="4872"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73" name="Line 50"/>
            <p:cNvSpPr>
              <a:spLocks noChangeShapeType="1"/>
            </p:cNvSpPr>
            <p:nvPr/>
          </p:nvSpPr>
          <p:spPr bwMode="auto">
            <a:xfrm flipV="1">
              <a:off x="5248"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74" name="Line 51"/>
            <p:cNvSpPr>
              <a:spLocks noChangeShapeType="1"/>
            </p:cNvSpPr>
            <p:nvPr/>
          </p:nvSpPr>
          <p:spPr bwMode="auto">
            <a:xfrm flipV="1">
              <a:off x="5624" y="249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75" name="Rectangle 52"/>
            <p:cNvSpPr>
              <a:spLocks noChangeArrowheads="1"/>
            </p:cNvSpPr>
            <p:nvPr/>
          </p:nvSpPr>
          <p:spPr bwMode="auto">
            <a:xfrm>
              <a:off x="3674" y="3373"/>
              <a:ext cx="162" cy="17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76" name="Rectangle 53"/>
            <p:cNvSpPr>
              <a:spLocks noChangeArrowheads="1"/>
            </p:cNvSpPr>
            <p:nvPr/>
          </p:nvSpPr>
          <p:spPr bwMode="auto">
            <a:xfrm>
              <a:off x="4050" y="3421"/>
              <a:ext cx="162" cy="126"/>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77" name="Rectangle 54"/>
            <p:cNvSpPr>
              <a:spLocks noChangeArrowheads="1"/>
            </p:cNvSpPr>
            <p:nvPr/>
          </p:nvSpPr>
          <p:spPr bwMode="auto">
            <a:xfrm>
              <a:off x="4418" y="2533"/>
              <a:ext cx="162" cy="1020"/>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78" name="Rectangle 55"/>
            <p:cNvSpPr>
              <a:spLocks noChangeArrowheads="1"/>
            </p:cNvSpPr>
            <p:nvPr/>
          </p:nvSpPr>
          <p:spPr bwMode="auto">
            <a:xfrm>
              <a:off x="4796" y="3283"/>
              <a:ext cx="162" cy="264"/>
            </a:xfrm>
            <a:prstGeom prst="rect">
              <a:avLst/>
            </a:prstGeom>
            <a:solidFill>
              <a:srgbClr val="FF99FF">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79" name="Rectangle 56" descr="Wide downward diagonal"/>
            <p:cNvSpPr>
              <a:spLocks noChangeArrowheads="1"/>
            </p:cNvSpPr>
            <p:nvPr/>
          </p:nvSpPr>
          <p:spPr bwMode="auto">
            <a:xfrm flipV="1">
              <a:off x="5168" y="3556"/>
              <a:ext cx="162" cy="93"/>
            </a:xfrm>
            <a:prstGeom prst="rect">
              <a:avLst/>
            </a:prstGeom>
            <a:pattFill prst="wdDnDiag">
              <a:fgClr>
                <a:srgbClr val="FF99FF"/>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82" name="Line 59"/>
            <p:cNvSpPr>
              <a:spLocks noChangeShapeType="1"/>
            </p:cNvSpPr>
            <p:nvPr/>
          </p:nvSpPr>
          <p:spPr bwMode="auto">
            <a:xfrm>
              <a:off x="3362" y="355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83" name="Text Box 60"/>
            <p:cNvSpPr txBox="1">
              <a:spLocks noChangeArrowheads="1"/>
            </p:cNvSpPr>
            <p:nvPr/>
          </p:nvSpPr>
          <p:spPr bwMode="auto">
            <a:xfrm>
              <a:off x="3155" y="2445"/>
              <a:ext cx="231"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60000"/>
                </a:spcAft>
                <a:buClr>
                  <a:srgbClr val="009B9B"/>
                </a:buClr>
                <a:buSzPct val="80000"/>
                <a:buFont typeface="Wingdings" pitchFamily="2" charset="2"/>
                <a:buNone/>
              </a:pPr>
              <a:r>
                <a:rPr lang="en-GB" sz="1000" b="1"/>
                <a:t> 60</a:t>
              </a:r>
            </a:p>
            <a:p>
              <a:pPr algn="r">
                <a:spcBef>
                  <a:spcPct val="20000"/>
                </a:spcBef>
                <a:spcAft>
                  <a:spcPct val="60000"/>
                </a:spcAft>
                <a:buClr>
                  <a:srgbClr val="009B9B"/>
                </a:buClr>
                <a:buSzPct val="80000"/>
                <a:buFont typeface="Wingdings" pitchFamily="2" charset="2"/>
                <a:buNone/>
              </a:pPr>
              <a:r>
                <a:rPr lang="en-GB" sz="1000" b="1"/>
                <a:t>50</a:t>
              </a:r>
            </a:p>
            <a:p>
              <a:pPr algn="r">
                <a:spcBef>
                  <a:spcPct val="20000"/>
                </a:spcBef>
                <a:spcAft>
                  <a:spcPct val="60000"/>
                </a:spcAft>
                <a:buClr>
                  <a:srgbClr val="009B9B"/>
                </a:buClr>
                <a:buSzPct val="80000"/>
                <a:buFont typeface="Wingdings" pitchFamily="2" charset="2"/>
                <a:buNone/>
              </a:pPr>
              <a:r>
                <a:rPr lang="en-GB" sz="1000" b="1"/>
                <a:t>40</a:t>
              </a:r>
            </a:p>
            <a:p>
              <a:pPr algn="r">
                <a:spcBef>
                  <a:spcPct val="20000"/>
                </a:spcBef>
                <a:spcAft>
                  <a:spcPct val="60000"/>
                </a:spcAft>
                <a:buClr>
                  <a:srgbClr val="009B9B"/>
                </a:buClr>
                <a:buSzPct val="80000"/>
                <a:buFont typeface="Wingdings" pitchFamily="2" charset="2"/>
                <a:buNone/>
              </a:pPr>
              <a:r>
                <a:rPr lang="en-GB" sz="1000" b="1"/>
                <a:t>30</a:t>
              </a:r>
            </a:p>
            <a:p>
              <a:pPr algn="r">
                <a:spcBef>
                  <a:spcPct val="20000"/>
                </a:spcBef>
                <a:spcAft>
                  <a:spcPct val="60000"/>
                </a:spcAft>
                <a:buClr>
                  <a:srgbClr val="009B9B"/>
                </a:buClr>
                <a:buSzPct val="80000"/>
                <a:buFont typeface="Wingdings" pitchFamily="2" charset="2"/>
                <a:buNone/>
              </a:pPr>
              <a:r>
                <a:rPr lang="en-GB" sz="1000" b="1"/>
                <a:t>20</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0</a:t>
              </a:r>
            </a:p>
            <a:p>
              <a:pPr algn="r">
                <a:spcBef>
                  <a:spcPct val="20000"/>
                </a:spcBef>
                <a:spcAft>
                  <a:spcPct val="60000"/>
                </a:spcAft>
                <a:buClr>
                  <a:srgbClr val="009B9B"/>
                </a:buClr>
                <a:buSzPct val="80000"/>
                <a:buFont typeface="Wingdings" pitchFamily="2" charset="2"/>
                <a:buNone/>
              </a:pPr>
              <a:r>
                <a:rPr lang="en-GB" sz="1000" b="1"/>
                <a:t>-10</a:t>
              </a:r>
            </a:p>
            <a:p>
              <a:pPr algn="r">
                <a:spcBef>
                  <a:spcPct val="20000"/>
                </a:spcBef>
                <a:spcAft>
                  <a:spcPct val="60000"/>
                </a:spcAft>
                <a:buClr>
                  <a:srgbClr val="009B9B"/>
                </a:buClr>
                <a:buSzPct val="80000"/>
                <a:buFont typeface="Wingdings" pitchFamily="2" charset="2"/>
                <a:buNone/>
              </a:pPr>
              <a:r>
                <a:rPr lang="en-GB" sz="1000" b="1"/>
                <a:t>-20</a:t>
              </a:r>
            </a:p>
            <a:p>
              <a:pPr algn="r">
                <a:spcBef>
                  <a:spcPct val="20000"/>
                </a:spcBef>
                <a:spcAft>
                  <a:spcPct val="60000"/>
                </a:spcAft>
                <a:buClr>
                  <a:srgbClr val="009B9B"/>
                </a:buClr>
                <a:buSzPct val="80000"/>
                <a:buFont typeface="Wingdings" pitchFamily="2" charset="2"/>
                <a:buNone/>
              </a:pPr>
              <a:r>
                <a:rPr lang="en-GB" sz="1000" b="1"/>
                <a:t>-30</a:t>
              </a:r>
            </a:p>
          </p:txBody>
        </p:sp>
        <p:sp>
          <p:nvSpPr>
            <p:cNvPr id="28784" name="Text Box 61"/>
            <p:cNvSpPr txBox="1">
              <a:spLocks noChangeArrowheads="1"/>
            </p:cNvSpPr>
            <p:nvPr/>
          </p:nvSpPr>
          <p:spPr bwMode="auto">
            <a:xfrm rot="-5400000">
              <a:off x="2747" y="3197"/>
              <a:ext cx="70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Carbon (kg)</a:t>
              </a:r>
            </a:p>
          </p:txBody>
        </p:sp>
        <p:sp>
          <p:nvSpPr>
            <p:cNvPr id="28785" name="Text Box 62"/>
            <p:cNvSpPr txBox="1">
              <a:spLocks noChangeArrowheads="1"/>
            </p:cNvSpPr>
            <p:nvPr/>
          </p:nvSpPr>
          <p:spPr bwMode="auto">
            <a:xfrm>
              <a:off x="3675" y="3786"/>
              <a:ext cx="1455"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en-GB" sz="1200" b="1" i="1" dirty="0" smtClean="0"/>
                <a:t>PET 100% brut</a:t>
              </a:r>
            </a:p>
            <a:p>
              <a:pPr algn="ctr">
                <a:buClr>
                  <a:srgbClr val="009B9B"/>
                </a:buClr>
                <a:buSzPct val="80000"/>
                <a:buFont typeface="Wingdings" pitchFamily="2" charset="2"/>
                <a:buNone/>
              </a:pPr>
              <a:r>
                <a:rPr lang="en-GB" sz="1200" b="1" i="1" dirty="0" smtClean="0"/>
                <a:t>avec transport par fret </a:t>
              </a:r>
              <a:r>
                <a:rPr lang="en-GB" sz="1200" b="1" i="1" dirty="0" err="1" smtClean="0"/>
                <a:t>aérien</a:t>
              </a:r>
              <a:endParaRPr lang="en-GB" sz="1200" b="1" i="1" dirty="0"/>
            </a:p>
          </p:txBody>
        </p:sp>
        <p:grpSp>
          <p:nvGrpSpPr>
            <p:cNvPr id="28787" name="Group 64"/>
            <p:cNvGrpSpPr>
              <a:grpSpLocks/>
            </p:cNvGrpSpPr>
            <p:nvPr/>
          </p:nvGrpSpPr>
          <p:grpSpPr bwMode="auto">
            <a:xfrm>
              <a:off x="4004" y="2548"/>
              <a:ext cx="251" cy="583"/>
              <a:chOff x="3951" y="3329"/>
              <a:chExt cx="251" cy="583"/>
            </a:xfrm>
          </p:grpSpPr>
          <p:sp>
            <p:nvSpPr>
              <p:cNvPr id="28788" name="Rectangle 65"/>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8789" name="Picture 6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8679" name="Group 108"/>
          <p:cNvGrpSpPr>
            <a:grpSpLocks/>
          </p:cNvGrpSpPr>
          <p:nvPr/>
        </p:nvGrpSpPr>
        <p:grpSpPr bwMode="auto">
          <a:xfrm>
            <a:off x="9525" y="982663"/>
            <a:ext cx="4178300" cy="2759075"/>
            <a:chOff x="6" y="619"/>
            <a:chExt cx="2632" cy="1738"/>
          </a:xfrm>
        </p:grpSpPr>
        <p:grpSp>
          <p:nvGrpSpPr>
            <p:cNvPr id="28683" name="Group 109"/>
            <p:cNvGrpSpPr>
              <a:grpSpLocks/>
            </p:cNvGrpSpPr>
            <p:nvPr/>
          </p:nvGrpSpPr>
          <p:grpSpPr bwMode="auto">
            <a:xfrm>
              <a:off x="370" y="682"/>
              <a:ext cx="2268" cy="1610"/>
              <a:chOff x="2874" y="730"/>
              <a:chExt cx="2268" cy="1610"/>
            </a:xfrm>
          </p:grpSpPr>
          <p:sp>
            <p:nvSpPr>
              <p:cNvPr id="28697" name="Rectangle 110"/>
              <p:cNvSpPr>
                <a:spLocks noChangeArrowheads="1"/>
              </p:cNvSpPr>
              <p:nvPr/>
            </p:nvSpPr>
            <p:spPr bwMode="auto">
              <a:xfrm>
                <a:off x="2874" y="732"/>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698" name="Line 111"/>
              <p:cNvSpPr>
                <a:spLocks noChangeShapeType="1"/>
              </p:cNvSpPr>
              <p:nvPr/>
            </p:nvSpPr>
            <p:spPr bwMode="auto">
              <a:xfrm>
                <a:off x="2886" y="1806"/>
                <a:ext cx="2256"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28699" name="Group 112"/>
              <p:cNvGrpSpPr>
                <a:grpSpLocks/>
              </p:cNvGrpSpPr>
              <p:nvPr/>
            </p:nvGrpSpPr>
            <p:grpSpPr bwMode="auto">
              <a:xfrm>
                <a:off x="2878" y="732"/>
                <a:ext cx="2250" cy="1602"/>
                <a:chOff x="2878" y="738"/>
                <a:chExt cx="2166" cy="1596"/>
              </a:xfrm>
            </p:grpSpPr>
            <p:sp>
              <p:nvSpPr>
                <p:cNvPr id="28706" name="Line 113"/>
                <p:cNvSpPr>
                  <a:spLocks noChangeShapeType="1"/>
                </p:cNvSpPr>
                <p:nvPr/>
              </p:nvSpPr>
              <p:spPr bwMode="auto">
                <a:xfrm>
                  <a:off x="2878" y="73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07" name="Line 114"/>
                <p:cNvSpPr>
                  <a:spLocks noChangeShapeType="1"/>
                </p:cNvSpPr>
                <p:nvPr/>
              </p:nvSpPr>
              <p:spPr bwMode="auto">
                <a:xfrm>
                  <a:off x="2878" y="1802"/>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08" name="Line 115"/>
                <p:cNvSpPr>
                  <a:spLocks noChangeShapeType="1"/>
                </p:cNvSpPr>
                <p:nvPr/>
              </p:nvSpPr>
              <p:spPr bwMode="auto">
                <a:xfrm>
                  <a:off x="2878" y="1935"/>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09" name="Line 116"/>
                <p:cNvSpPr>
                  <a:spLocks noChangeShapeType="1"/>
                </p:cNvSpPr>
                <p:nvPr/>
              </p:nvSpPr>
              <p:spPr bwMode="auto">
                <a:xfrm>
                  <a:off x="2878" y="2068"/>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10" name="Line 117"/>
                <p:cNvSpPr>
                  <a:spLocks noChangeShapeType="1"/>
                </p:cNvSpPr>
                <p:nvPr/>
              </p:nvSpPr>
              <p:spPr bwMode="auto">
                <a:xfrm>
                  <a:off x="2878" y="220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11" name="Line 118"/>
                <p:cNvSpPr>
                  <a:spLocks noChangeShapeType="1"/>
                </p:cNvSpPr>
                <p:nvPr/>
              </p:nvSpPr>
              <p:spPr bwMode="auto">
                <a:xfrm>
                  <a:off x="2878" y="233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12" name="Line 119"/>
                <p:cNvSpPr>
                  <a:spLocks noChangeShapeType="1"/>
                </p:cNvSpPr>
                <p:nvPr/>
              </p:nvSpPr>
              <p:spPr bwMode="auto">
                <a:xfrm>
                  <a:off x="2878" y="1669"/>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13" name="Line 120"/>
                <p:cNvSpPr>
                  <a:spLocks noChangeShapeType="1"/>
                </p:cNvSpPr>
                <p:nvPr/>
              </p:nvSpPr>
              <p:spPr bwMode="auto">
                <a:xfrm>
                  <a:off x="2878" y="1270"/>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14" name="Line 121"/>
                <p:cNvSpPr>
                  <a:spLocks noChangeShapeType="1"/>
                </p:cNvSpPr>
                <p:nvPr/>
              </p:nvSpPr>
              <p:spPr bwMode="auto">
                <a:xfrm>
                  <a:off x="2878" y="1137"/>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15" name="Line 122"/>
                <p:cNvSpPr>
                  <a:spLocks noChangeShapeType="1"/>
                </p:cNvSpPr>
                <p:nvPr/>
              </p:nvSpPr>
              <p:spPr bwMode="auto">
                <a:xfrm>
                  <a:off x="2878" y="1004"/>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16" name="Line 123"/>
                <p:cNvSpPr>
                  <a:spLocks noChangeShapeType="1"/>
                </p:cNvSpPr>
                <p:nvPr/>
              </p:nvSpPr>
              <p:spPr bwMode="auto">
                <a:xfrm>
                  <a:off x="2878" y="871"/>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17" name="Line 124"/>
                <p:cNvSpPr>
                  <a:spLocks noChangeShapeType="1"/>
                </p:cNvSpPr>
                <p:nvPr/>
              </p:nvSpPr>
              <p:spPr bwMode="auto">
                <a:xfrm>
                  <a:off x="2878" y="1403"/>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18" name="Line 125"/>
                <p:cNvSpPr>
                  <a:spLocks noChangeShapeType="1"/>
                </p:cNvSpPr>
                <p:nvPr/>
              </p:nvSpPr>
              <p:spPr bwMode="auto">
                <a:xfrm>
                  <a:off x="2878" y="1536"/>
                  <a:ext cx="2166"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8700" name="Line 126"/>
              <p:cNvSpPr>
                <a:spLocks noChangeShapeType="1"/>
              </p:cNvSpPr>
              <p:nvPr/>
            </p:nvSpPr>
            <p:spPr bwMode="auto">
              <a:xfrm flipV="1">
                <a:off x="325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01" name="Line 127"/>
              <p:cNvSpPr>
                <a:spLocks noChangeShapeType="1"/>
              </p:cNvSpPr>
              <p:nvPr/>
            </p:nvSpPr>
            <p:spPr bwMode="auto">
              <a:xfrm flipV="1">
                <a:off x="3626"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02" name="Line 128"/>
              <p:cNvSpPr>
                <a:spLocks noChangeShapeType="1"/>
              </p:cNvSpPr>
              <p:nvPr/>
            </p:nvSpPr>
            <p:spPr bwMode="auto">
              <a:xfrm flipV="1">
                <a:off x="4002"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03" name="Line 129"/>
              <p:cNvSpPr>
                <a:spLocks noChangeShapeType="1"/>
              </p:cNvSpPr>
              <p:nvPr/>
            </p:nvSpPr>
            <p:spPr bwMode="auto">
              <a:xfrm flipV="1">
                <a:off x="4378"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04" name="Line 130"/>
              <p:cNvSpPr>
                <a:spLocks noChangeShapeType="1"/>
              </p:cNvSpPr>
              <p:nvPr/>
            </p:nvSpPr>
            <p:spPr bwMode="auto">
              <a:xfrm flipV="1">
                <a:off x="4754"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05" name="Line 131"/>
              <p:cNvSpPr>
                <a:spLocks noChangeShapeType="1"/>
              </p:cNvSpPr>
              <p:nvPr/>
            </p:nvSpPr>
            <p:spPr bwMode="auto">
              <a:xfrm flipV="1">
                <a:off x="5130" y="730"/>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sp>
          <p:nvSpPr>
            <p:cNvPr id="28684" name="Rectangle 132"/>
            <p:cNvSpPr>
              <a:spLocks noChangeArrowheads="1"/>
            </p:cNvSpPr>
            <p:nvPr/>
          </p:nvSpPr>
          <p:spPr bwMode="auto">
            <a:xfrm>
              <a:off x="676" y="852"/>
              <a:ext cx="162" cy="906"/>
            </a:xfrm>
            <a:prstGeom prst="rect">
              <a:avLst/>
            </a:prstGeom>
            <a:solidFill>
              <a:srgbClr val="FFCC00">
                <a:alpha val="70195"/>
              </a:srgbClr>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685" name="Rectangle 133"/>
            <p:cNvSpPr>
              <a:spLocks noChangeArrowheads="1"/>
            </p:cNvSpPr>
            <p:nvPr/>
          </p:nvSpPr>
          <p:spPr bwMode="auto">
            <a:xfrm>
              <a:off x="1052" y="1512"/>
              <a:ext cx="162" cy="25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686" name="Rectangle 134"/>
            <p:cNvSpPr>
              <a:spLocks noChangeArrowheads="1"/>
            </p:cNvSpPr>
            <p:nvPr/>
          </p:nvSpPr>
          <p:spPr bwMode="auto">
            <a:xfrm>
              <a:off x="1420" y="1620"/>
              <a:ext cx="162" cy="138"/>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687" name="Rectangle 135"/>
            <p:cNvSpPr>
              <a:spLocks noChangeArrowheads="1"/>
            </p:cNvSpPr>
            <p:nvPr/>
          </p:nvSpPr>
          <p:spPr bwMode="auto">
            <a:xfrm>
              <a:off x="1798" y="1596"/>
              <a:ext cx="162" cy="16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688" name="Rectangle 136" descr="Wide downward diagonal"/>
            <p:cNvSpPr>
              <a:spLocks noChangeArrowheads="1"/>
            </p:cNvSpPr>
            <p:nvPr/>
          </p:nvSpPr>
          <p:spPr bwMode="auto">
            <a:xfrm>
              <a:off x="2176" y="1758"/>
              <a:ext cx="162" cy="504"/>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689" name="Text Box 137"/>
            <p:cNvSpPr txBox="1">
              <a:spLocks noChangeArrowheads="1"/>
            </p:cNvSpPr>
            <p:nvPr/>
          </p:nvSpPr>
          <p:spPr bwMode="auto">
            <a:xfrm>
              <a:off x="540" y="1756"/>
              <a:ext cx="152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Material   Manufacture  Transport     Use  </a:t>
              </a:r>
            </a:p>
          </p:txBody>
        </p:sp>
        <p:sp>
          <p:nvSpPr>
            <p:cNvPr id="28690" name="Text Box 138"/>
            <p:cNvSpPr txBox="1">
              <a:spLocks noChangeArrowheads="1"/>
            </p:cNvSpPr>
            <p:nvPr/>
          </p:nvSpPr>
          <p:spPr bwMode="auto">
            <a:xfrm>
              <a:off x="2020" y="1614"/>
              <a:ext cx="456"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Disposal  </a:t>
              </a:r>
            </a:p>
          </p:txBody>
        </p:sp>
        <p:sp>
          <p:nvSpPr>
            <p:cNvPr id="28691" name="Line 139"/>
            <p:cNvSpPr>
              <a:spLocks noChangeShapeType="1"/>
            </p:cNvSpPr>
            <p:nvPr/>
          </p:nvSpPr>
          <p:spPr bwMode="auto">
            <a:xfrm>
              <a:off x="364" y="175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692" name="Text Box 140"/>
            <p:cNvSpPr txBox="1">
              <a:spLocks noChangeArrowheads="1"/>
            </p:cNvSpPr>
            <p:nvPr/>
          </p:nvSpPr>
          <p:spPr bwMode="auto">
            <a:xfrm>
              <a:off x="138" y="619"/>
              <a:ext cx="275" cy="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155000"/>
                </a:spcAft>
                <a:buClr>
                  <a:srgbClr val="009B9B"/>
                </a:buClr>
                <a:buSzPct val="80000"/>
                <a:buFont typeface="Wingdings" pitchFamily="2" charset="2"/>
                <a:buNone/>
              </a:pPr>
              <a:r>
                <a:rPr lang="en-GB" sz="1000" b="1"/>
                <a:t> 400</a:t>
              </a:r>
            </a:p>
            <a:p>
              <a:pPr>
                <a:spcBef>
                  <a:spcPct val="20000"/>
                </a:spcBef>
                <a:spcAft>
                  <a:spcPct val="155000"/>
                </a:spcAft>
                <a:buClr>
                  <a:srgbClr val="009B9B"/>
                </a:buClr>
                <a:buSzPct val="80000"/>
                <a:buFont typeface="Wingdings" pitchFamily="2" charset="2"/>
                <a:buNone/>
              </a:pPr>
              <a:r>
                <a:rPr lang="en-GB" sz="1000" b="1"/>
                <a:t> 300</a:t>
              </a:r>
            </a:p>
            <a:p>
              <a:pPr>
                <a:spcBef>
                  <a:spcPct val="20000"/>
                </a:spcBef>
                <a:spcAft>
                  <a:spcPct val="155000"/>
                </a:spcAft>
                <a:buClr>
                  <a:srgbClr val="009B9B"/>
                </a:buClr>
                <a:buSzPct val="80000"/>
                <a:buFont typeface="Wingdings" pitchFamily="2" charset="2"/>
                <a:buNone/>
              </a:pPr>
              <a:r>
                <a:rPr lang="en-GB" sz="1000" b="1"/>
                <a:t> 200</a:t>
              </a:r>
            </a:p>
            <a:p>
              <a:pPr>
                <a:spcBef>
                  <a:spcPct val="20000"/>
                </a:spcBef>
                <a:spcAft>
                  <a:spcPct val="155000"/>
                </a:spcAft>
                <a:buClr>
                  <a:srgbClr val="009B9B"/>
                </a:buClr>
                <a:buSzPct val="80000"/>
                <a:buFont typeface="Wingdings" pitchFamily="2" charset="2"/>
                <a:buNone/>
              </a:pPr>
              <a:r>
                <a:rPr lang="en-GB" sz="1000" b="1"/>
                <a:t> 100</a:t>
              </a:r>
            </a:p>
            <a:p>
              <a:pPr>
                <a:spcBef>
                  <a:spcPct val="20000"/>
                </a:spcBef>
                <a:spcAft>
                  <a:spcPct val="155000"/>
                </a:spcAft>
                <a:buClr>
                  <a:srgbClr val="009B9B"/>
                </a:buClr>
                <a:buSzPct val="80000"/>
                <a:buFont typeface="Wingdings" pitchFamily="2" charset="2"/>
                <a:buNone/>
              </a:pPr>
              <a:r>
                <a:rPr lang="en-GB" sz="1000" b="1"/>
                <a:t>    0</a:t>
              </a:r>
            </a:p>
            <a:p>
              <a:pPr>
                <a:spcBef>
                  <a:spcPct val="20000"/>
                </a:spcBef>
                <a:spcAft>
                  <a:spcPct val="155000"/>
                </a:spcAft>
                <a:buClr>
                  <a:srgbClr val="009B9B"/>
                </a:buClr>
                <a:buSzPct val="80000"/>
                <a:buFont typeface="Wingdings" pitchFamily="2" charset="2"/>
                <a:buNone/>
              </a:pPr>
              <a:r>
                <a:rPr lang="en-GB" sz="1000" b="1"/>
                <a:t>-100</a:t>
              </a:r>
            </a:p>
            <a:p>
              <a:pPr>
                <a:spcBef>
                  <a:spcPct val="20000"/>
                </a:spcBef>
                <a:spcAft>
                  <a:spcPct val="155000"/>
                </a:spcAft>
                <a:buClr>
                  <a:srgbClr val="009B9B"/>
                </a:buClr>
                <a:buSzPct val="80000"/>
                <a:buFont typeface="Wingdings" pitchFamily="2" charset="2"/>
                <a:buNone/>
              </a:pPr>
              <a:r>
                <a:rPr lang="en-GB" sz="1000" b="1"/>
                <a:t>-200</a:t>
              </a:r>
            </a:p>
          </p:txBody>
        </p:sp>
        <p:sp>
          <p:nvSpPr>
            <p:cNvPr id="28693" name="Text Box 141"/>
            <p:cNvSpPr txBox="1">
              <a:spLocks noChangeArrowheads="1"/>
            </p:cNvSpPr>
            <p:nvPr/>
          </p:nvSpPr>
          <p:spPr bwMode="auto">
            <a:xfrm rot="-5400000">
              <a:off x="-260" y="1415"/>
              <a:ext cx="7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a:t>Energy (MJ)</a:t>
              </a:r>
            </a:p>
          </p:txBody>
        </p:sp>
        <p:sp>
          <p:nvSpPr>
            <p:cNvPr id="28694" name="Rectangle 142"/>
            <p:cNvSpPr>
              <a:spLocks noChangeArrowheads="1"/>
            </p:cNvSpPr>
            <p:nvPr/>
          </p:nvSpPr>
          <p:spPr bwMode="auto">
            <a:xfrm>
              <a:off x="1384" y="741"/>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8695" name="Picture 14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87" y="740"/>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6" name="Text Box 144"/>
            <p:cNvSpPr txBox="1">
              <a:spLocks noChangeArrowheads="1"/>
            </p:cNvSpPr>
            <p:nvPr/>
          </p:nvSpPr>
          <p:spPr bwMode="auto">
            <a:xfrm>
              <a:off x="600" y="1966"/>
              <a:ext cx="1518"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200" b="1" i="1" dirty="0" smtClean="0">
                  <a:solidFill>
                    <a:srgbClr val="CC0000"/>
                  </a:solidFill>
                </a:rPr>
                <a:t>PET 100% brut</a:t>
              </a:r>
            </a:p>
            <a:p>
              <a:pPr algn="ctr">
                <a:buClr>
                  <a:srgbClr val="009B9B"/>
                </a:buClr>
                <a:buSzPct val="80000"/>
                <a:buFont typeface="Wingdings" pitchFamily="2" charset="2"/>
                <a:buNone/>
              </a:pPr>
              <a:r>
                <a:rPr lang="fr-FR" sz="1200" b="1" i="1" dirty="0" smtClean="0">
                  <a:solidFill>
                    <a:srgbClr val="CC0000"/>
                  </a:solidFill>
                </a:rPr>
                <a:t>avec transport par poids lourd</a:t>
              </a:r>
            </a:p>
          </p:txBody>
        </p:sp>
      </p:grpSp>
      <p:sp>
        <p:nvSpPr>
          <p:cNvPr id="148" name="Text Box 108"/>
          <p:cNvSpPr txBox="1">
            <a:spLocks noChangeArrowheads="1"/>
          </p:cNvSpPr>
          <p:nvPr/>
        </p:nvSpPr>
        <p:spPr bwMode="auto">
          <a:xfrm>
            <a:off x="3795819" y="902180"/>
            <a:ext cx="1175784" cy="461665"/>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i="1" dirty="0" err="1" smtClean="0"/>
              <a:t>Changement</a:t>
            </a:r>
            <a:r>
              <a:rPr lang="en-GB" sz="1200" b="1" i="1" dirty="0" smtClean="0"/>
              <a:t> </a:t>
            </a:r>
            <a:r>
              <a:rPr lang="en-GB" sz="1200" b="1" i="1" dirty="0" err="1" smtClean="0"/>
              <a:t>d’échelle</a:t>
            </a:r>
            <a:endParaRPr lang="en-GB" sz="1200" b="1" i="1" dirty="0"/>
          </a:p>
        </p:txBody>
      </p:sp>
      <p:sp>
        <p:nvSpPr>
          <p:cNvPr id="149" name="Text Box 108"/>
          <p:cNvSpPr txBox="1">
            <a:spLocks noChangeArrowheads="1"/>
          </p:cNvSpPr>
          <p:nvPr/>
        </p:nvSpPr>
        <p:spPr bwMode="auto">
          <a:xfrm>
            <a:off x="3785192" y="3879305"/>
            <a:ext cx="1175784" cy="461665"/>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i="1" dirty="0" err="1" smtClean="0"/>
              <a:t>Changement</a:t>
            </a:r>
            <a:r>
              <a:rPr lang="en-GB" sz="1200" b="1" i="1" dirty="0" smtClean="0"/>
              <a:t> </a:t>
            </a:r>
            <a:r>
              <a:rPr lang="en-GB" sz="1200" b="1" i="1" dirty="0" err="1" smtClean="0"/>
              <a:t>d’échelle</a:t>
            </a:r>
            <a:endParaRPr lang="en-GB" sz="1200" b="1" i="1" dirty="0"/>
          </a:p>
        </p:txBody>
      </p:sp>
      <p:sp>
        <p:nvSpPr>
          <p:cNvPr id="150" name="Text Box 21"/>
          <p:cNvSpPr txBox="1">
            <a:spLocks noChangeArrowheads="1"/>
          </p:cNvSpPr>
          <p:nvPr/>
        </p:nvSpPr>
        <p:spPr bwMode="auto">
          <a:xfrm rot="16200000">
            <a:off x="-350524" y="2232046"/>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dirty="0" smtClean="0"/>
              <a:t>Energie (MJ)</a:t>
            </a:r>
            <a:endParaRPr lang="fr-FR" sz="1200" dirty="0"/>
          </a:p>
        </p:txBody>
      </p:sp>
      <p:sp>
        <p:nvSpPr>
          <p:cNvPr id="151" name="Text Box 21"/>
          <p:cNvSpPr txBox="1">
            <a:spLocks noChangeArrowheads="1"/>
          </p:cNvSpPr>
          <p:nvPr/>
        </p:nvSpPr>
        <p:spPr bwMode="auto">
          <a:xfrm rot="16200000">
            <a:off x="-855642" y="5204351"/>
            <a:ext cx="2115879"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dirty="0" smtClean="0"/>
              <a:t>Emission de Carbone (kg)</a:t>
            </a:r>
            <a:endParaRPr lang="en-GB" sz="1200" dirty="0"/>
          </a:p>
        </p:txBody>
      </p:sp>
      <p:sp>
        <p:nvSpPr>
          <p:cNvPr id="152" name="Text Box 21"/>
          <p:cNvSpPr txBox="1">
            <a:spLocks noChangeArrowheads="1"/>
          </p:cNvSpPr>
          <p:nvPr/>
        </p:nvSpPr>
        <p:spPr bwMode="auto">
          <a:xfrm rot="16200000">
            <a:off x="4427282" y="2221414"/>
            <a:ext cx="106311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200" smtClean="0"/>
              <a:t>Energie (MJ)</a:t>
            </a:r>
            <a:endParaRPr lang="fr-FR" sz="1200"/>
          </a:p>
        </p:txBody>
      </p:sp>
      <p:sp>
        <p:nvSpPr>
          <p:cNvPr id="153" name="Text Box 21"/>
          <p:cNvSpPr txBox="1">
            <a:spLocks noChangeArrowheads="1"/>
          </p:cNvSpPr>
          <p:nvPr/>
        </p:nvSpPr>
        <p:spPr bwMode="auto">
          <a:xfrm rot="16200000">
            <a:off x="3962920" y="5273471"/>
            <a:ext cx="1977657"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dirty="0" smtClean="0"/>
              <a:t>Emission de Carbone (kg)</a:t>
            </a:r>
            <a:endParaRPr lang="en-GB" sz="1200" dirty="0"/>
          </a:p>
        </p:txBody>
      </p:sp>
      <p:sp>
        <p:nvSpPr>
          <p:cNvPr id="154" name="Text Box 71"/>
          <p:cNvSpPr txBox="1">
            <a:spLocks noChangeArrowheads="1"/>
          </p:cNvSpPr>
          <p:nvPr/>
        </p:nvSpPr>
        <p:spPr bwMode="auto">
          <a:xfrm>
            <a:off x="876298" y="2798284"/>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5" name="Text Box 72"/>
          <p:cNvSpPr txBox="1">
            <a:spLocks noChangeArrowheads="1"/>
          </p:cNvSpPr>
          <p:nvPr/>
        </p:nvSpPr>
        <p:spPr bwMode="auto">
          <a:xfrm>
            <a:off x="3278963" y="2534759"/>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156" name="Text Box 71"/>
          <p:cNvSpPr txBox="1">
            <a:spLocks noChangeArrowheads="1"/>
          </p:cNvSpPr>
          <p:nvPr/>
        </p:nvSpPr>
        <p:spPr bwMode="auto">
          <a:xfrm>
            <a:off x="816046" y="5704516"/>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57" name="Text Box 72"/>
          <p:cNvSpPr txBox="1">
            <a:spLocks noChangeArrowheads="1"/>
          </p:cNvSpPr>
          <p:nvPr/>
        </p:nvSpPr>
        <p:spPr bwMode="auto">
          <a:xfrm>
            <a:off x="3218711" y="5440991"/>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161" name="Text Box 72"/>
          <p:cNvSpPr txBox="1">
            <a:spLocks noChangeArrowheads="1"/>
          </p:cNvSpPr>
          <p:nvPr/>
        </p:nvSpPr>
        <p:spPr bwMode="auto">
          <a:xfrm>
            <a:off x="7992730" y="2612731"/>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grpSp>
        <p:nvGrpSpPr>
          <p:cNvPr id="7" name="Group 70"/>
          <p:cNvGrpSpPr>
            <a:grpSpLocks/>
          </p:cNvGrpSpPr>
          <p:nvPr/>
        </p:nvGrpSpPr>
        <p:grpSpPr bwMode="auto">
          <a:xfrm>
            <a:off x="4343400" y="950913"/>
            <a:ext cx="4587875" cy="2744787"/>
            <a:chOff x="2736" y="599"/>
            <a:chExt cx="2890" cy="1729"/>
          </a:xfrm>
        </p:grpSpPr>
        <p:sp>
          <p:nvSpPr>
            <p:cNvPr id="28719" name="AutoShape 71"/>
            <p:cNvSpPr>
              <a:spLocks noChangeArrowheads="1"/>
            </p:cNvSpPr>
            <p:nvPr/>
          </p:nvSpPr>
          <p:spPr bwMode="auto">
            <a:xfrm>
              <a:off x="2736" y="1392"/>
              <a:ext cx="294" cy="222"/>
            </a:xfrm>
            <a:prstGeom prst="rightArrow">
              <a:avLst>
                <a:gd name="adj1" fmla="val 50000"/>
                <a:gd name="adj2" fmla="val 33108"/>
              </a:avLst>
            </a:prstGeom>
            <a:solidFill>
              <a:srgbClr val="6699FF"/>
            </a:solidFill>
            <a:ln w="9525">
              <a:solidFill>
                <a:schemeClr val="tx1"/>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20" name="Rectangle 72"/>
            <p:cNvSpPr>
              <a:spLocks noChangeArrowheads="1"/>
            </p:cNvSpPr>
            <p:nvPr/>
          </p:nvSpPr>
          <p:spPr bwMode="auto">
            <a:xfrm>
              <a:off x="3368" y="664"/>
              <a:ext cx="2256" cy="16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21" name="Line 73"/>
            <p:cNvSpPr>
              <a:spLocks noChangeShapeType="1"/>
            </p:cNvSpPr>
            <p:nvPr/>
          </p:nvSpPr>
          <p:spPr bwMode="auto">
            <a:xfrm>
              <a:off x="3372" y="664"/>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22" name="Line 74"/>
            <p:cNvSpPr>
              <a:spLocks noChangeShapeType="1"/>
            </p:cNvSpPr>
            <p:nvPr/>
          </p:nvSpPr>
          <p:spPr bwMode="auto">
            <a:xfrm>
              <a:off x="3372" y="1922"/>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23" name="Line 75"/>
            <p:cNvSpPr>
              <a:spLocks noChangeShapeType="1"/>
            </p:cNvSpPr>
            <p:nvPr/>
          </p:nvSpPr>
          <p:spPr bwMode="auto">
            <a:xfrm>
              <a:off x="3372" y="203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24" name="Line 76"/>
            <p:cNvSpPr>
              <a:spLocks noChangeShapeType="1"/>
            </p:cNvSpPr>
            <p:nvPr/>
          </p:nvSpPr>
          <p:spPr bwMode="auto">
            <a:xfrm>
              <a:off x="3372" y="2151"/>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25" name="Line 77"/>
            <p:cNvSpPr>
              <a:spLocks noChangeShapeType="1"/>
            </p:cNvSpPr>
            <p:nvPr/>
          </p:nvSpPr>
          <p:spPr bwMode="auto">
            <a:xfrm>
              <a:off x="3372" y="226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26" name="Line 78"/>
            <p:cNvSpPr>
              <a:spLocks noChangeShapeType="1"/>
            </p:cNvSpPr>
            <p:nvPr/>
          </p:nvSpPr>
          <p:spPr bwMode="auto">
            <a:xfrm>
              <a:off x="3372" y="1693"/>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27" name="Line 79"/>
            <p:cNvSpPr>
              <a:spLocks noChangeShapeType="1"/>
            </p:cNvSpPr>
            <p:nvPr/>
          </p:nvSpPr>
          <p:spPr bwMode="auto">
            <a:xfrm>
              <a:off x="3372" y="1350"/>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28" name="Line 80"/>
            <p:cNvSpPr>
              <a:spLocks noChangeShapeType="1"/>
            </p:cNvSpPr>
            <p:nvPr/>
          </p:nvSpPr>
          <p:spPr bwMode="auto">
            <a:xfrm>
              <a:off x="3372" y="1236"/>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29" name="Line 81"/>
            <p:cNvSpPr>
              <a:spLocks noChangeShapeType="1"/>
            </p:cNvSpPr>
            <p:nvPr/>
          </p:nvSpPr>
          <p:spPr bwMode="auto">
            <a:xfrm>
              <a:off x="3372" y="1007"/>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30" name="Line 82"/>
            <p:cNvSpPr>
              <a:spLocks noChangeShapeType="1"/>
            </p:cNvSpPr>
            <p:nvPr/>
          </p:nvSpPr>
          <p:spPr bwMode="auto">
            <a:xfrm>
              <a:off x="3372" y="778"/>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31" name="Line 83"/>
            <p:cNvSpPr>
              <a:spLocks noChangeShapeType="1"/>
            </p:cNvSpPr>
            <p:nvPr/>
          </p:nvSpPr>
          <p:spPr bwMode="auto">
            <a:xfrm>
              <a:off x="3372" y="1465"/>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32" name="Line 84"/>
            <p:cNvSpPr>
              <a:spLocks noChangeShapeType="1"/>
            </p:cNvSpPr>
            <p:nvPr/>
          </p:nvSpPr>
          <p:spPr bwMode="auto">
            <a:xfrm>
              <a:off x="3372" y="1579"/>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33" name="Line 85"/>
            <p:cNvSpPr>
              <a:spLocks noChangeShapeType="1"/>
            </p:cNvSpPr>
            <p:nvPr/>
          </p:nvSpPr>
          <p:spPr bwMode="auto">
            <a:xfrm flipV="1">
              <a:off x="3744" y="66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34" name="Line 86"/>
            <p:cNvSpPr>
              <a:spLocks noChangeShapeType="1"/>
            </p:cNvSpPr>
            <p:nvPr/>
          </p:nvSpPr>
          <p:spPr bwMode="auto">
            <a:xfrm flipV="1">
              <a:off x="4120" y="66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35" name="Line 87"/>
            <p:cNvSpPr>
              <a:spLocks noChangeShapeType="1"/>
            </p:cNvSpPr>
            <p:nvPr/>
          </p:nvSpPr>
          <p:spPr bwMode="auto">
            <a:xfrm flipV="1">
              <a:off x="4496" y="66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36" name="Line 88"/>
            <p:cNvSpPr>
              <a:spLocks noChangeShapeType="1"/>
            </p:cNvSpPr>
            <p:nvPr/>
          </p:nvSpPr>
          <p:spPr bwMode="auto">
            <a:xfrm flipV="1">
              <a:off x="4872" y="66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37" name="Line 89"/>
            <p:cNvSpPr>
              <a:spLocks noChangeShapeType="1"/>
            </p:cNvSpPr>
            <p:nvPr/>
          </p:nvSpPr>
          <p:spPr bwMode="auto">
            <a:xfrm flipV="1">
              <a:off x="5248" y="66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38" name="Line 90"/>
            <p:cNvSpPr>
              <a:spLocks noChangeShapeType="1"/>
            </p:cNvSpPr>
            <p:nvPr/>
          </p:nvSpPr>
          <p:spPr bwMode="auto">
            <a:xfrm flipV="1">
              <a:off x="5624" y="662"/>
              <a:ext cx="0" cy="1602"/>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39" name="Rectangle 91"/>
            <p:cNvSpPr>
              <a:spLocks noChangeArrowheads="1"/>
            </p:cNvSpPr>
            <p:nvPr/>
          </p:nvSpPr>
          <p:spPr bwMode="auto">
            <a:xfrm>
              <a:off x="3674" y="1420"/>
              <a:ext cx="162" cy="39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40" name="Rectangle 92"/>
            <p:cNvSpPr>
              <a:spLocks noChangeArrowheads="1"/>
            </p:cNvSpPr>
            <p:nvPr/>
          </p:nvSpPr>
          <p:spPr bwMode="auto">
            <a:xfrm>
              <a:off x="4050" y="1708"/>
              <a:ext cx="162" cy="102"/>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41" name="Rectangle 93"/>
            <p:cNvSpPr>
              <a:spLocks noChangeArrowheads="1"/>
            </p:cNvSpPr>
            <p:nvPr/>
          </p:nvSpPr>
          <p:spPr bwMode="auto">
            <a:xfrm>
              <a:off x="4418" y="820"/>
              <a:ext cx="162" cy="990"/>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42" name="Rectangle 94"/>
            <p:cNvSpPr>
              <a:spLocks noChangeArrowheads="1"/>
            </p:cNvSpPr>
            <p:nvPr/>
          </p:nvSpPr>
          <p:spPr bwMode="auto">
            <a:xfrm>
              <a:off x="4796" y="1516"/>
              <a:ext cx="162" cy="288"/>
            </a:xfrm>
            <a:prstGeom prst="rect">
              <a:avLst/>
            </a:prstGeom>
            <a:solidFill>
              <a:srgbClr val="FFCC00">
                <a:alpha val="70195"/>
              </a:srgbClr>
            </a:solid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43" name="Rectangle 95" descr="Wide downward diagonal"/>
            <p:cNvSpPr>
              <a:spLocks noChangeArrowheads="1"/>
            </p:cNvSpPr>
            <p:nvPr/>
          </p:nvSpPr>
          <p:spPr bwMode="auto">
            <a:xfrm flipV="1">
              <a:off x="5174" y="1813"/>
              <a:ext cx="162" cy="207"/>
            </a:xfrm>
            <a:prstGeom prst="rect">
              <a:avLst/>
            </a:prstGeom>
            <a:pattFill prst="wdDnDiag">
              <a:fgClr>
                <a:srgbClr val="FFCC00"/>
              </a:fgClr>
              <a:bgClr>
                <a:schemeClr val="bg1"/>
              </a:bgClr>
            </a:pattFill>
            <a:ln w="9525">
              <a:solidFill>
                <a:schemeClr val="tx1"/>
              </a:solidFill>
              <a:miter lim="800000"/>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45" name="Text Box 97"/>
            <p:cNvSpPr txBox="1">
              <a:spLocks noChangeArrowheads="1"/>
            </p:cNvSpPr>
            <p:nvPr/>
          </p:nvSpPr>
          <p:spPr bwMode="auto">
            <a:xfrm>
              <a:off x="5060" y="1678"/>
              <a:ext cx="456"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900" b="1"/>
                <a:t>Disposal  </a:t>
              </a:r>
            </a:p>
          </p:txBody>
        </p:sp>
        <p:sp>
          <p:nvSpPr>
            <p:cNvPr id="28746" name="Line 98"/>
            <p:cNvSpPr>
              <a:spLocks noChangeShapeType="1"/>
            </p:cNvSpPr>
            <p:nvPr/>
          </p:nvSpPr>
          <p:spPr bwMode="auto">
            <a:xfrm>
              <a:off x="3362" y="1808"/>
              <a:ext cx="22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47" name="Text Box 99"/>
            <p:cNvSpPr txBox="1">
              <a:spLocks noChangeArrowheads="1"/>
            </p:cNvSpPr>
            <p:nvPr/>
          </p:nvSpPr>
          <p:spPr bwMode="auto">
            <a:xfrm>
              <a:off x="3088" y="599"/>
              <a:ext cx="314"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spcBef>
                  <a:spcPct val="20000"/>
                </a:spcBef>
                <a:spcAft>
                  <a:spcPct val="115000"/>
                </a:spcAft>
                <a:buClr>
                  <a:srgbClr val="009B9B"/>
                </a:buClr>
                <a:buSzPct val="80000"/>
                <a:buFont typeface="Wingdings" pitchFamily="2" charset="2"/>
                <a:buNone/>
              </a:pPr>
              <a:r>
                <a:rPr lang="en-GB" sz="1000" b="1"/>
                <a:t> 1000</a:t>
              </a:r>
            </a:p>
            <a:p>
              <a:pPr algn="r">
                <a:spcBef>
                  <a:spcPct val="20000"/>
                </a:spcBef>
                <a:spcAft>
                  <a:spcPct val="115000"/>
                </a:spcAft>
                <a:buClr>
                  <a:srgbClr val="009B9B"/>
                </a:buClr>
                <a:buSzPct val="80000"/>
                <a:buFont typeface="Wingdings" pitchFamily="2" charset="2"/>
                <a:buNone/>
              </a:pPr>
              <a:r>
                <a:rPr lang="en-GB" sz="1000" b="1"/>
                <a:t>800</a:t>
              </a:r>
            </a:p>
            <a:p>
              <a:pPr algn="r">
                <a:spcBef>
                  <a:spcPct val="20000"/>
                </a:spcBef>
                <a:spcAft>
                  <a:spcPct val="115000"/>
                </a:spcAft>
                <a:buClr>
                  <a:srgbClr val="009B9B"/>
                </a:buClr>
                <a:buSzPct val="80000"/>
                <a:buFont typeface="Wingdings" pitchFamily="2" charset="2"/>
                <a:buNone/>
              </a:pPr>
              <a:r>
                <a:rPr lang="en-GB" sz="1000" b="1"/>
                <a:t> 600</a:t>
              </a:r>
            </a:p>
            <a:p>
              <a:pPr algn="r">
                <a:spcBef>
                  <a:spcPct val="20000"/>
                </a:spcBef>
                <a:spcAft>
                  <a:spcPct val="115000"/>
                </a:spcAft>
                <a:buClr>
                  <a:srgbClr val="009B9B"/>
                </a:buClr>
                <a:buSzPct val="80000"/>
                <a:buFont typeface="Wingdings" pitchFamily="2" charset="2"/>
                <a:buNone/>
              </a:pPr>
              <a:r>
                <a:rPr lang="en-GB" sz="1000" b="1"/>
                <a:t> 400</a:t>
              </a:r>
            </a:p>
            <a:p>
              <a:pPr algn="r">
                <a:spcBef>
                  <a:spcPct val="20000"/>
                </a:spcBef>
                <a:spcAft>
                  <a:spcPct val="115000"/>
                </a:spcAft>
                <a:buClr>
                  <a:srgbClr val="009B9B"/>
                </a:buClr>
                <a:buSzPct val="80000"/>
                <a:buFont typeface="Wingdings" pitchFamily="2" charset="2"/>
                <a:buNone/>
              </a:pPr>
              <a:r>
                <a:rPr lang="en-GB" sz="1000" b="1"/>
                <a:t> 200</a:t>
              </a:r>
            </a:p>
            <a:p>
              <a:pPr algn="r">
                <a:spcBef>
                  <a:spcPct val="20000"/>
                </a:spcBef>
                <a:spcAft>
                  <a:spcPct val="115000"/>
                </a:spcAft>
                <a:buClr>
                  <a:srgbClr val="009B9B"/>
                </a:buClr>
                <a:buSzPct val="80000"/>
                <a:buFont typeface="Wingdings" pitchFamily="2" charset="2"/>
                <a:buNone/>
              </a:pPr>
              <a:r>
                <a:rPr lang="en-GB" sz="1000" b="1"/>
                <a:t>    0</a:t>
              </a:r>
            </a:p>
            <a:p>
              <a:pPr algn="r">
                <a:spcBef>
                  <a:spcPct val="20000"/>
                </a:spcBef>
                <a:spcAft>
                  <a:spcPct val="115000"/>
                </a:spcAft>
                <a:buClr>
                  <a:srgbClr val="009B9B"/>
                </a:buClr>
                <a:buSzPct val="80000"/>
                <a:buFont typeface="Wingdings" pitchFamily="2" charset="2"/>
                <a:buNone/>
              </a:pPr>
              <a:r>
                <a:rPr lang="en-GB" sz="1000" b="1"/>
                <a:t>-200</a:t>
              </a:r>
            </a:p>
            <a:p>
              <a:pPr algn="r">
                <a:spcBef>
                  <a:spcPct val="20000"/>
                </a:spcBef>
                <a:spcAft>
                  <a:spcPct val="115000"/>
                </a:spcAft>
                <a:buClr>
                  <a:srgbClr val="009B9B"/>
                </a:buClr>
                <a:buSzPct val="80000"/>
                <a:buFont typeface="Wingdings" pitchFamily="2" charset="2"/>
                <a:buNone/>
              </a:pPr>
              <a:r>
                <a:rPr lang="en-GB" sz="1000" b="1"/>
                <a:t>-400</a:t>
              </a:r>
            </a:p>
          </p:txBody>
        </p:sp>
        <p:sp>
          <p:nvSpPr>
            <p:cNvPr id="28749" name="Line 101"/>
            <p:cNvSpPr>
              <a:spLocks noChangeShapeType="1"/>
            </p:cNvSpPr>
            <p:nvPr/>
          </p:nvSpPr>
          <p:spPr bwMode="auto">
            <a:xfrm>
              <a:off x="3376" y="892"/>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28750" name="Line 102"/>
            <p:cNvSpPr>
              <a:spLocks noChangeShapeType="1"/>
            </p:cNvSpPr>
            <p:nvPr/>
          </p:nvSpPr>
          <p:spPr bwMode="auto">
            <a:xfrm>
              <a:off x="3376" y="1121"/>
              <a:ext cx="2250" cy="0"/>
            </a:xfrm>
            <a:prstGeom prst="line">
              <a:avLst/>
            </a:prstGeom>
            <a:noFill/>
            <a:ln w="12700">
              <a:solidFill>
                <a:srgbClr val="C0C0C0"/>
              </a:solidFill>
              <a:prstDash val="lgDash"/>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28752" name="Group 104"/>
            <p:cNvGrpSpPr>
              <a:grpSpLocks/>
            </p:cNvGrpSpPr>
            <p:nvPr/>
          </p:nvGrpSpPr>
          <p:grpSpPr bwMode="auto">
            <a:xfrm>
              <a:off x="4016" y="720"/>
              <a:ext cx="251" cy="583"/>
              <a:chOff x="3951" y="3329"/>
              <a:chExt cx="251" cy="583"/>
            </a:xfrm>
          </p:grpSpPr>
          <p:sp>
            <p:nvSpPr>
              <p:cNvPr id="28754" name="Rectangle 105"/>
              <p:cNvSpPr>
                <a:spLocks noChangeArrowheads="1"/>
              </p:cNvSpPr>
              <p:nvPr/>
            </p:nvSpPr>
            <p:spPr bwMode="auto">
              <a:xfrm>
                <a:off x="3951" y="3330"/>
                <a:ext cx="240" cy="5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pic>
            <p:nvPicPr>
              <p:cNvPr id="28755" name="Picture 10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4" y="3329"/>
                <a:ext cx="24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753" name="Text Box 107"/>
            <p:cNvSpPr txBox="1">
              <a:spLocks noChangeArrowheads="1"/>
            </p:cNvSpPr>
            <p:nvPr/>
          </p:nvSpPr>
          <p:spPr bwMode="auto">
            <a:xfrm>
              <a:off x="3690" y="1952"/>
              <a:ext cx="1471"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en-GB" sz="1200" b="1" i="1" dirty="0" smtClean="0"/>
                <a:t>PET 100</a:t>
              </a:r>
              <a:r>
                <a:rPr lang="en-GB" sz="1200" b="1" i="1" dirty="0"/>
                <a:t>% </a:t>
              </a:r>
              <a:r>
                <a:rPr lang="en-GB" sz="1200" b="1" i="1" dirty="0" smtClean="0"/>
                <a:t>brut</a:t>
              </a:r>
              <a:endParaRPr lang="en-GB" sz="1200" b="1" i="1" dirty="0"/>
            </a:p>
            <a:p>
              <a:pPr algn="ctr">
                <a:buClr>
                  <a:srgbClr val="009B9B"/>
                </a:buClr>
                <a:buSzPct val="80000"/>
                <a:buFont typeface="Wingdings" pitchFamily="2" charset="2"/>
                <a:buNone/>
              </a:pPr>
              <a:r>
                <a:rPr lang="en-GB" sz="1200" b="1" i="1" dirty="0" smtClean="0"/>
                <a:t>avec transport par fret </a:t>
              </a:r>
              <a:r>
                <a:rPr lang="en-GB" sz="1200" b="1" i="1" dirty="0" err="1" smtClean="0"/>
                <a:t>aérien</a:t>
              </a:r>
              <a:endParaRPr lang="en-GB" sz="1200" b="1" i="1" dirty="0"/>
            </a:p>
          </p:txBody>
        </p:sp>
        <p:sp>
          <p:nvSpPr>
            <p:cNvPr id="28748" name="Text Box 100"/>
            <p:cNvSpPr txBox="1">
              <a:spLocks noChangeArrowheads="1"/>
            </p:cNvSpPr>
            <p:nvPr/>
          </p:nvSpPr>
          <p:spPr bwMode="auto">
            <a:xfrm rot="16200000">
              <a:off x="2778" y="1404"/>
              <a:ext cx="643" cy="1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dirty="0"/>
                <a:t>Energy (MJ)</a:t>
              </a:r>
            </a:p>
          </p:txBody>
        </p:sp>
      </p:grpSp>
      <p:sp>
        <p:nvSpPr>
          <p:cNvPr id="160" name="Text Box 71"/>
          <p:cNvSpPr txBox="1">
            <a:spLocks noChangeArrowheads="1"/>
          </p:cNvSpPr>
          <p:nvPr/>
        </p:nvSpPr>
        <p:spPr bwMode="auto">
          <a:xfrm>
            <a:off x="5590065" y="2876256"/>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grpSp>
        <p:nvGrpSpPr>
          <p:cNvPr id="12" name="Group 145"/>
          <p:cNvGrpSpPr>
            <a:grpSpLocks/>
          </p:cNvGrpSpPr>
          <p:nvPr/>
        </p:nvGrpSpPr>
        <p:grpSpPr bwMode="auto">
          <a:xfrm>
            <a:off x="6883400" y="1196975"/>
            <a:ext cx="1149350" cy="1909763"/>
            <a:chOff x="4336" y="754"/>
            <a:chExt cx="724" cy="1203"/>
          </a:xfrm>
        </p:grpSpPr>
        <p:sp>
          <p:nvSpPr>
            <p:cNvPr id="28681" name="Rectangle 146"/>
            <p:cNvSpPr>
              <a:spLocks noChangeArrowheads="1"/>
            </p:cNvSpPr>
            <p:nvPr/>
          </p:nvSpPr>
          <p:spPr bwMode="auto">
            <a:xfrm>
              <a:off x="4336" y="754"/>
              <a:ext cx="336" cy="1200"/>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682" name="Rectangle 147"/>
            <p:cNvSpPr>
              <a:spLocks noChangeArrowheads="1"/>
            </p:cNvSpPr>
            <p:nvPr/>
          </p:nvSpPr>
          <p:spPr bwMode="auto">
            <a:xfrm>
              <a:off x="4720" y="1458"/>
              <a:ext cx="340" cy="499"/>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162" name="Text Box 72"/>
          <p:cNvSpPr txBox="1">
            <a:spLocks noChangeArrowheads="1"/>
          </p:cNvSpPr>
          <p:nvPr/>
        </p:nvSpPr>
        <p:spPr bwMode="auto">
          <a:xfrm>
            <a:off x="8067157" y="2633998"/>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sp>
        <p:nvSpPr>
          <p:cNvPr id="163" name="Text Box 71"/>
          <p:cNvSpPr txBox="1">
            <a:spLocks noChangeArrowheads="1"/>
          </p:cNvSpPr>
          <p:nvPr/>
        </p:nvSpPr>
        <p:spPr bwMode="auto">
          <a:xfrm>
            <a:off x="5582970" y="5665640"/>
            <a:ext cx="257153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800" b="1" dirty="0" smtClean="0"/>
              <a:t>Matériaux   Fabrication   Transport     Utilisation  </a:t>
            </a:r>
            <a:endParaRPr lang="fr-FR" sz="800" b="1" dirty="0"/>
          </a:p>
        </p:txBody>
      </p:sp>
      <p:sp>
        <p:nvSpPr>
          <p:cNvPr id="164" name="Text Box 72"/>
          <p:cNvSpPr txBox="1">
            <a:spLocks noChangeArrowheads="1"/>
          </p:cNvSpPr>
          <p:nvPr/>
        </p:nvSpPr>
        <p:spPr bwMode="auto">
          <a:xfrm>
            <a:off x="8060062" y="5423382"/>
            <a:ext cx="660758"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800" b="1" dirty="0" smtClean="0"/>
              <a:t>Fin de vie</a:t>
            </a:r>
            <a:endParaRPr lang="en-GB" sz="800" b="1" dirty="0"/>
          </a:p>
        </p:txBody>
      </p:sp>
      <p:grpSp>
        <p:nvGrpSpPr>
          <p:cNvPr id="6" name="Group 67"/>
          <p:cNvGrpSpPr>
            <a:grpSpLocks/>
          </p:cNvGrpSpPr>
          <p:nvPr/>
        </p:nvGrpSpPr>
        <p:grpSpPr bwMode="auto">
          <a:xfrm>
            <a:off x="6869119" y="3975100"/>
            <a:ext cx="1184276" cy="1924050"/>
            <a:chOff x="4327" y="2504"/>
            <a:chExt cx="746" cy="1212"/>
          </a:xfrm>
        </p:grpSpPr>
        <p:sp>
          <p:nvSpPr>
            <p:cNvPr id="28756" name="Rectangle 68"/>
            <p:cNvSpPr>
              <a:spLocks noChangeArrowheads="1"/>
            </p:cNvSpPr>
            <p:nvPr/>
          </p:nvSpPr>
          <p:spPr bwMode="auto">
            <a:xfrm>
              <a:off x="4327" y="2504"/>
              <a:ext cx="348" cy="1212"/>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28757" name="Rectangle 69"/>
            <p:cNvSpPr>
              <a:spLocks noChangeArrowheads="1"/>
            </p:cNvSpPr>
            <p:nvPr/>
          </p:nvSpPr>
          <p:spPr bwMode="auto">
            <a:xfrm>
              <a:off x="4710" y="3226"/>
              <a:ext cx="363" cy="486"/>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Tree>
    <p:extLst>
      <p:ext uri="{BB962C8B-B14F-4D97-AF65-F5344CB8AC3E}">
        <p14:creationId xmlns:p14="http://schemas.microsoft.com/office/powerpoint/2010/main" val="162408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8"/>
                                        </p:tgtEl>
                                        <p:attrNameLst>
                                          <p:attrName>style.visibility</p:attrName>
                                        </p:attrNameLst>
                                      </p:cBhvr>
                                      <p:to>
                                        <p:strVal val="visible"/>
                                      </p:to>
                                    </p:set>
                                    <p:anim calcmode="lin" valueType="num">
                                      <p:cBhvr>
                                        <p:cTn id="7" dur="500" fill="hold"/>
                                        <p:tgtEl>
                                          <p:spTgt spid="148"/>
                                        </p:tgtEl>
                                        <p:attrNameLst>
                                          <p:attrName>ppt_w</p:attrName>
                                        </p:attrNameLst>
                                      </p:cBhvr>
                                      <p:tavLst>
                                        <p:tav tm="0">
                                          <p:val>
                                            <p:fltVal val="0"/>
                                          </p:val>
                                        </p:tav>
                                        <p:tav tm="100000">
                                          <p:val>
                                            <p:strVal val="#ppt_w"/>
                                          </p:val>
                                        </p:tav>
                                      </p:tavLst>
                                    </p:anim>
                                    <p:anim calcmode="lin" valueType="num">
                                      <p:cBhvr>
                                        <p:cTn id="8" dur="500" fill="hold"/>
                                        <p:tgtEl>
                                          <p:spTgt spid="148"/>
                                        </p:tgtEl>
                                        <p:attrNameLst>
                                          <p:attrName>ppt_h</p:attrName>
                                        </p:attrNameLst>
                                      </p:cBhvr>
                                      <p:tavLst>
                                        <p:tav tm="0">
                                          <p:val>
                                            <p:fltVal val="0"/>
                                          </p:val>
                                        </p:tav>
                                        <p:tav tm="100000">
                                          <p:val>
                                            <p:strVal val="#ppt_h"/>
                                          </p:val>
                                        </p:tav>
                                      </p:tavLst>
                                    </p:anim>
                                    <p:animEffect transition="in" filter="fade">
                                      <p:cBhvr>
                                        <p:cTn id="9" dur="500"/>
                                        <p:tgtEl>
                                          <p:spTgt spid="14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2"/>
                                        </p:tgtEl>
                                        <p:attrNameLst>
                                          <p:attrName>style.visibility</p:attrName>
                                        </p:attrNameLst>
                                      </p:cBhvr>
                                      <p:to>
                                        <p:strVal val="visible"/>
                                      </p:to>
                                    </p:set>
                                    <p:anim calcmode="lin" valueType="num">
                                      <p:cBhvr>
                                        <p:cTn id="12" dur="500" fill="hold"/>
                                        <p:tgtEl>
                                          <p:spTgt spid="152"/>
                                        </p:tgtEl>
                                        <p:attrNameLst>
                                          <p:attrName>ppt_w</p:attrName>
                                        </p:attrNameLst>
                                      </p:cBhvr>
                                      <p:tavLst>
                                        <p:tav tm="0">
                                          <p:val>
                                            <p:fltVal val="0"/>
                                          </p:val>
                                        </p:tav>
                                        <p:tav tm="100000">
                                          <p:val>
                                            <p:strVal val="#ppt_w"/>
                                          </p:val>
                                        </p:tav>
                                      </p:tavLst>
                                    </p:anim>
                                    <p:anim calcmode="lin" valueType="num">
                                      <p:cBhvr>
                                        <p:cTn id="13" dur="500" fill="hold"/>
                                        <p:tgtEl>
                                          <p:spTgt spid="152"/>
                                        </p:tgtEl>
                                        <p:attrNameLst>
                                          <p:attrName>ppt_h</p:attrName>
                                        </p:attrNameLst>
                                      </p:cBhvr>
                                      <p:tavLst>
                                        <p:tav tm="0">
                                          <p:val>
                                            <p:fltVal val="0"/>
                                          </p:val>
                                        </p:tav>
                                        <p:tav tm="100000">
                                          <p:val>
                                            <p:strVal val="#ppt_h"/>
                                          </p:val>
                                        </p:tav>
                                      </p:tavLst>
                                    </p:anim>
                                    <p:animEffect transition="in" filter="fade">
                                      <p:cBhvr>
                                        <p:cTn id="14" dur="500"/>
                                        <p:tgtEl>
                                          <p:spTgt spid="15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1"/>
                                        </p:tgtEl>
                                        <p:attrNameLst>
                                          <p:attrName>style.visibility</p:attrName>
                                        </p:attrNameLst>
                                      </p:cBhvr>
                                      <p:to>
                                        <p:strVal val="visible"/>
                                      </p:to>
                                    </p:set>
                                    <p:anim calcmode="lin" valueType="num">
                                      <p:cBhvr>
                                        <p:cTn id="17" dur="500" fill="hold"/>
                                        <p:tgtEl>
                                          <p:spTgt spid="161"/>
                                        </p:tgtEl>
                                        <p:attrNameLst>
                                          <p:attrName>ppt_w</p:attrName>
                                        </p:attrNameLst>
                                      </p:cBhvr>
                                      <p:tavLst>
                                        <p:tav tm="0">
                                          <p:val>
                                            <p:fltVal val="0"/>
                                          </p:val>
                                        </p:tav>
                                        <p:tav tm="100000">
                                          <p:val>
                                            <p:strVal val="#ppt_w"/>
                                          </p:val>
                                        </p:tav>
                                      </p:tavLst>
                                    </p:anim>
                                    <p:anim calcmode="lin" valueType="num">
                                      <p:cBhvr>
                                        <p:cTn id="18" dur="500" fill="hold"/>
                                        <p:tgtEl>
                                          <p:spTgt spid="161"/>
                                        </p:tgtEl>
                                        <p:attrNameLst>
                                          <p:attrName>ppt_h</p:attrName>
                                        </p:attrNameLst>
                                      </p:cBhvr>
                                      <p:tavLst>
                                        <p:tav tm="0">
                                          <p:val>
                                            <p:fltVal val="0"/>
                                          </p:val>
                                        </p:tav>
                                        <p:tav tm="100000">
                                          <p:val>
                                            <p:strVal val="#ppt_h"/>
                                          </p:val>
                                        </p:tav>
                                      </p:tavLst>
                                    </p:anim>
                                    <p:animEffect transition="in" filter="fade">
                                      <p:cBhvr>
                                        <p:cTn id="19" dur="500"/>
                                        <p:tgtEl>
                                          <p:spTgt spid="161"/>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60"/>
                                        </p:tgtEl>
                                        <p:attrNameLst>
                                          <p:attrName>style.visibility</p:attrName>
                                        </p:attrNameLst>
                                      </p:cBhvr>
                                      <p:to>
                                        <p:strVal val="visible"/>
                                      </p:to>
                                    </p:set>
                                    <p:anim calcmode="lin" valueType="num">
                                      <p:cBhvr>
                                        <p:cTn id="27" dur="500" fill="hold"/>
                                        <p:tgtEl>
                                          <p:spTgt spid="160"/>
                                        </p:tgtEl>
                                        <p:attrNameLst>
                                          <p:attrName>ppt_w</p:attrName>
                                        </p:attrNameLst>
                                      </p:cBhvr>
                                      <p:tavLst>
                                        <p:tav tm="0">
                                          <p:val>
                                            <p:fltVal val="0"/>
                                          </p:val>
                                        </p:tav>
                                        <p:tav tm="100000">
                                          <p:val>
                                            <p:strVal val="#ppt_w"/>
                                          </p:val>
                                        </p:tav>
                                      </p:tavLst>
                                    </p:anim>
                                    <p:anim calcmode="lin" valueType="num">
                                      <p:cBhvr>
                                        <p:cTn id="28" dur="500" fill="hold"/>
                                        <p:tgtEl>
                                          <p:spTgt spid="160"/>
                                        </p:tgtEl>
                                        <p:attrNameLst>
                                          <p:attrName>ppt_h</p:attrName>
                                        </p:attrNameLst>
                                      </p:cBhvr>
                                      <p:tavLst>
                                        <p:tav tm="0">
                                          <p:val>
                                            <p:fltVal val="0"/>
                                          </p:val>
                                        </p:tav>
                                        <p:tav tm="100000">
                                          <p:val>
                                            <p:strVal val="#ppt_h"/>
                                          </p:val>
                                        </p:tav>
                                      </p:tavLst>
                                    </p:anim>
                                    <p:animEffect transition="in" filter="fade">
                                      <p:cBhvr>
                                        <p:cTn id="29" dur="500"/>
                                        <p:tgtEl>
                                          <p:spTgt spid="16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62"/>
                                        </p:tgtEl>
                                        <p:attrNameLst>
                                          <p:attrName>style.visibility</p:attrName>
                                        </p:attrNameLst>
                                      </p:cBhvr>
                                      <p:to>
                                        <p:strVal val="visible"/>
                                      </p:to>
                                    </p:set>
                                    <p:anim calcmode="lin" valueType="num">
                                      <p:cBhvr>
                                        <p:cTn id="32" dur="500" fill="hold"/>
                                        <p:tgtEl>
                                          <p:spTgt spid="162"/>
                                        </p:tgtEl>
                                        <p:attrNameLst>
                                          <p:attrName>ppt_w</p:attrName>
                                        </p:attrNameLst>
                                      </p:cBhvr>
                                      <p:tavLst>
                                        <p:tav tm="0">
                                          <p:val>
                                            <p:fltVal val="0"/>
                                          </p:val>
                                        </p:tav>
                                        <p:tav tm="100000">
                                          <p:val>
                                            <p:strVal val="#ppt_w"/>
                                          </p:val>
                                        </p:tav>
                                      </p:tavLst>
                                    </p:anim>
                                    <p:anim calcmode="lin" valueType="num">
                                      <p:cBhvr>
                                        <p:cTn id="33" dur="500" fill="hold"/>
                                        <p:tgtEl>
                                          <p:spTgt spid="162"/>
                                        </p:tgtEl>
                                        <p:attrNameLst>
                                          <p:attrName>ppt_h</p:attrName>
                                        </p:attrNameLst>
                                      </p:cBhvr>
                                      <p:tavLst>
                                        <p:tav tm="0">
                                          <p:val>
                                            <p:fltVal val="0"/>
                                          </p:val>
                                        </p:tav>
                                        <p:tav tm="100000">
                                          <p:val>
                                            <p:strVal val="#ppt_h"/>
                                          </p:val>
                                        </p:tav>
                                      </p:tavLst>
                                    </p:anim>
                                    <p:animEffect transition="in" filter="fade">
                                      <p:cBhvr>
                                        <p:cTn id="34" dur="500"/>
                                        <p:tgtEl>
                                          <p:spTgt spid="162"/>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Effect transition="in" filter="fade">
                                      <p:cBhvr>
                                        <p:cTn id="45" dur="500"/>
                                        <p:tgtEl>
                                          <p:spTgt spid="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49"/>
                                        </p:tgtEl>
                                        <p:attrNameLst>
                                          <p:attrName>style.visibility</p:attrName>
                                        </p:attrNameLst>
                                      </p:cBhvr>
                                      <p:to>
                                        <p:strVal val="visible"/>
                                      </p:to>
                                    </p:set>
                                    <p:anim calcmode="lin" valueType="num">
                                      <p:cBhvr>
                                        <p:cTn id="48" dur="500" fill="hold"/>
                                        <p:tgtEl>
                                          <p:spTgt spid="149"/>
                                        </p:tgtEl>
                                        <p:attrNameLst>
                                          <p:attrName>ppt_w</p:attrName>
                                        </p:attrNameLst>
                                      </p:cBhvr>
                                      <p:tavLst>
                                        <p:tav tm="0">
                                          <p:val>
                                            <p:fltVal val="0"/>
                                          </p:val>
                                        </p:tav>
                                        <p:tav tm="100000">
                                          <p:val>
                                            <p:strVal val="#ppt_w"/>
                                          </p:val>
                                        </p:tav>
                                      </p:tavLst>
                                    </p:anim>
                                    <p:anim calcmode="lin" valueType="num">
                                      <p:cBhvr>
                                        <p:cTn id="49" dur="500" fill="hold"/>
                                        <p:tgtEl>
                                          <p:spTgt spid="149"/>
                                        </p:tgtEl>
                                        <p:attrNameLst>
                                          <p:attrName>ppt_h</p:attrName>
                                        </p:attrNameLst>
                                      </p:cBhvr>
                                      <p:tavLst>
                                        <p:tav tm="0">
                                          <p:val>
                                            <p:fltVal val="0"/>
                                          </p:val>
                                        </p:tav>
                                        <p:tav tm="100000">
                                          <p:val>
                                            <p:strVal val="#ppt_h"/>
                                          </p:val>
                                        </p:tav>
                                      </p:tavLst>
                                    </p:anim>
                                    <p:animEffect transition="in" filter="fade">
                                      <p:cBhvr>
                                        <p:cTn id="50" dur="500"/>
                                        <p:tgtEl>
                                          <p:spTgt spid="149"/>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53"/>
                                        </p:tgtEl>
                                        <p:attrNameLst>
                                          <p:attrName>style.visibility</p:attrName>
                                        </p:attrNameLst>
                                      </p:cBhvr>
                                      <p:to>
                                        <p:strVal val="visible"/>
                                      </p:to>
                                    </p:set>
                                    <p:anim calcmode="lin" valueType="num">
                                      <p:cBhvr>
                                        <p:cTn id="53" dur="500" fill="hold"/>
                                        <p:tgtEl>
                                          <p:spTgt spid="153"/>
                                        </p:tgtEl>
                                        <p:attrNameLst>
                                          <p:attrName>ppt_w</p:attrName>
                                        </p:attrNameLst>
                                      </p:cBhvr>
                                      <p:tavLst>
                                        <p:tav tm="0">
                                          <p:val>
                                            <p:fltVal val="0"/>
                                          </p:val>
                                        </p:tav>
                                        <p:tav tm="100000">
                                          <p:val>
                                            <p:strVal val="#ppt_w"/>
                                          </p:val>
                                        </p:tav>
                                      </p:tavLst>
                                    </p:anim>
                                    <p:anim calcmode="lin" valueType="num">
                                      <p:cBhvr>
                                        <p:cTn id="54" dur="500" fill="hold"/>
                                        <p:tgtEl>
                                          <p:spTgt spid="153"/>
                                        </p:tgtEl>
                                        <p:attrNameLst>
                                          <p:attrName>ppt_h</p:attrName>
                                        </p:attrNameLst>
                                      </p:cBhvr>
                                      <p:tavLst>
                                        <p:tav tm="0">
                                          <p:val>
                                            <p:fltVal val="0"/>
                                          </p:val>
                                        </p:tav>
                                        <p:tav tm="100000">
                                          <p:val>
                                            <p:strVal val="#ppt_h"/>
                                          </p:val>
                                        </p:tav>
                                      </p:tavLst>
                                    </p:anim>
                                    <p:animEffect transition="in" filter="fade">
                                      <p:cBhvr>
                                        <p:cTn id="55" dur="500"/>
                                        <p:tgtEl>
                                          <p:spTgt spid="15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63"/>
                                        </p:tgtEl>
                                        <p:attrNameLst>
                                          <p:attrName>style.visibility</p:attrName>
                                        </p:attrNameLst>
                                      </p:cBhvr>
                                      <p:to>
                                        <p:strVal val="visible"/>
                                      </p:to>
                                    </p:set>
                                    <p:anim calcmode="lin" valueType="num">
                                      <p:cBhvr>
                                        <p:cTn id="58" dur="500" fill="hold"/>
                                        <p:tgtEl>
                                          <p:spTgt spid="163"/>
                                        </p:tgtEl>
                                        <p:attrNameLst>
                                          <p:attrName>ppt_w</p:attrName>
                                        </p:attrNameLst>
                                      </p:cBhvr>
                                      <p:tavLst>
                                        <p:tav tm="0">
                                          <p:val>
                                            <p:fltVal val="0"/>
                                          </p:val>
                                        </p:tav>
                                        <p:tav tm="100000">
                                          <p:val>
                                            <p:strVal val="#ppt_w"/>
                                          </p:val>
                                        </p:tav>
                                      </p:tavLst>
                                    </p:anim>
                                    <p:anim calcmode="lin" valueType="num">
                                      <p:cBhvr>
                                        <p:cTn id="59" dur="500" fill="hold"/>
                                        <p:tgtEl>
                                          <p:spTgt spid="163"/>
                                        </p:tgtEl>
                                        <p:attrNameLst>
                                          <p:attrName>ppt_h</p:attrName>
                                        </p:attrNameLst>
                                      </p:cBhvr>
                                      <p:tavLst>
                                        <p:tav tm="0">
                                          <p:val>
                                            <p:fltVal val="0"/>
                                          </p:val>
                                        </p:tav>
                                        <p:tav tm="100000">
                                          <p:val>
                                            <p:strVal val="#ppt_h"/>
                                          </p:val>
                                        </p:tav>
                                      </p:tavLst>
                                    </p:anim>
                                    <p:animEffect transition="in" filter="fade">
                                      <p:cBhvr>
                                        <p:cTn id="60" dur="500"/>
                                        <p:tgtEl>
                                          <p:spTgt spid="163"/>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64"/>
                                        </p:tgtEl>
                                        <p:attrNameLst>
                                          <p:attrName>style.visibility</p:attrName>
                                        </p:attrNameLst>
                                      </p:cBhvr>
                                      <p:to>
                                        <p:strVal val="visible"/>
                                      </p:to>
                                    </p:set>
                                    <p:anim calcmode="lin" valueType="num">
                                      <p:cBhvr>
                                        <p:cTn id="63" dur="500" fill="hold"/>
                                        <p:tgtEl>
                                          <p:spTgt spid="164"/>
                                        </p:tgtEl>
                                        <p:attrNameLst>
                                          <p:attrName>ppt_w</p:attrName>
                                        </p:attrNameLst>
                                      </p:cBhvr>
                                      <p:tavLst>
                                        <p:tav tm="0">
                                          <p:val>
                                            <p:fltVal val="0"/>
                                          </p:val>
                                        </p:tav>
                                        <p:tav tm="100000">
                                          <p:val>
                                            <p:strVal val="#ppt_w"/>
                                          </p:val>
                                        </p:tav>
                                      </p:tavLst>
                                    </p:anim>
                                    <p:anim calcmode="lin" valueType="num">
                                      <p:cBhvr>
                                        <p:cTn id="64" dur="500" fill="hold"/>
                                        <p:tgtEl>
                                          <p:spTgt spid="164"/>
                                        </p:tgtEl>
                                        <p:attrNameLst>
                                          <p:attrName>ppt_h</p:attrName>
                                        </p:attrNameLst>
                                      </p:cBhvr>
                                      <p:tavLst>
                                        <p:tav tm="0">
                                          <p:val>
                                            <p:fltVal val="0"/>
                                          </p:val>
                                        </p:tav>
                                        <p:tav tm="100000">
                                          <p:val>
                                            <p:strVal val="#ppt_h"/>
                                          </p:val>
                                        </p:tav>
                                      </p:tavLst>
                                    </p:anim>
                                    <p:animEffect transition="in" filter="fade">
                                      <p:cBhvr>
                                        <p:cTn id="65" dur="500"/>
                                        <p:tgtEl>
                                          <p:spTgt spid="164"/>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49" grpId="0" animBg="1"/>
      <p:bldP spid="152" grpId="0" animBg="1"/>
      <p:bldP spid="153" grpId="0" animBg="1"/>
      <p:bldP spid="161" grpId="0" animBg="1"/>
      <p:bldP spid="160" grpId="0" animBg="1"/>
      <p:bldP spid="162" grpId="0" animBg="1"/>
      <p:bldP spid="163" grpId="0" animBg="1"/>
      <p:bldP spid="16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513"/>
            <a:ext cx="8229600" cy="865386"/>
          </a:xfrm>
        </p:spPr>
        <p:txBody>
          <a:bodyPr>
            <a:normAutofit/>
          </a:bodyPr>
          <a:lstStyle/>
          <a:p>
            <a:r>
              <a:rPr lang="fr-FR" sz="3600" b="1" dirty="0" smtClean="0"/>
              <a:t>Bouilloire</a:t>
            </a:r>
          </a:p>
        </p:txBody>
      </p:sp>
      <p:grpSp>
        <p:nvGrpSpPr>
          <p:cNvPr id="30723" name="Group 9"/>
          <p:cNvGrpSpPr>
            <a:grpSpLocks/>
          </p:cNvGrpSpPr>
          <p:nvPr/>
        </p:nvGrpSpPr>
        <p:grpSpPr bwMode="auto">
          <a:xfrm>
            <a:off x="309131" y="4356905"/>
            <a:ext cx="3884629" cy="1866900"/>
            <a:chOff x="346" y="1323"/>
            <a:chExt cx="2447" cy="1176"/>
          </a:xfrm>
        </p:grpSpPr>
        <p:pic>
          <p:nvPicPr>
            <p:cNvPr id="307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 y="1323"/>
              <a:ext cx="904" cy="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6" name="Text Box 8"/>
            <p:cNvSpPr txBox="1">
              <a:spLocks noChangeArrowheads="1"/>
            </p:cNvSpPr>
            <p:nvPr/>
          </p:nvSpPr>
          <p:spPr bwMode="auto">
            <a:xfrm>
              <a:off x="1322" y="1504"/>
              <a:ext cx="1471" cy="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400" b="1" dirty="0" smtClean="0"/>
                <a:t>Bouilloire 2 kW</a:t>
              </a:r>
            </a:p>
            <a:p>
              <a:pPr>
                <a:spcBef>
                  <a:spcPct val="20000"/>
                </a:spcBef>
                <a:buClr>
                  <a:schemeClr val="accent1"/>
                </a:buClr>
                <a:buSzPct val="90000"/>
                <a:buFont typeface="Wingdings" pitchFamily="2" charset="2"/>
                <a:buChar char="§"/>
              </a:pPr>
              <a:r>
                <a:rPr lang="fr-FR" sz="1400" dirty="0" smtClean="0"/>
                <a:t>  Fabriquée en Asie</a:t>
              </a:r>
            </a:p>
            <a:p>
              <a:pPr>
                <a:spcBef>
                  <a:spcPct val="20000"/>
                </a:spcBef>
                <a:buClr>
                  <a:schemeClr val="accent1"/>
                </a:buClr>
                <a:buSzPct val="90000"/>
                <a:buFont typeface="Wingdings" pitchFamily="2" charset="2"/>
                <a:buChar char="§"/>
              </a:pPr>
              <a:r>
                <a:rPr lang="fr-FR" sz="1400" dirty="0" smtClean="0"/>
                <a:t>  Transportée en avion en </a:t>
              </a:r>
              <a:br>
                <a:rPr lang="fr-FR" sz="1400" dirty="0" smtClean="0"/>
              </a:br>
              <a:r>
                <a:rPr lang="fr-FR" sz="1400" dirty="0" smtClean="0"/>
                <a:t>    Angleterre</a:t>
              </a:r>
            </a:p>
            <a:p>
              <a:pPr>
                <a:spcBef>
                  <a:spcPct val="20000"/>
                </a:spcBef>
                <a:buClr>
                  <a:schemeClr val="accent1"/>
                </a:buClr>
                <a:buSzPct val="90000"/>
                <a:buFont typeface="Wingdings" pitchFamily="2" charset="2"/>
                <a:buChar char="§"/>
              </a:pPr>
              <a:r>
                <a:rPr lang="fr-FR" sz="1400" dirty="0" smtClean="0"/>
                <a:t>  Durée de vie: 3 ans</a:t>
              </a:r>
              <a:endParaRPr lang="fr-FR" sz="1400" dirty="0"/>
            </a:p>
          </p:txBody>
        </p:sp>
      </p:grpSp>
      <p:grpSp>
        <p:nvGrpSpPr>
          <p:cNvPr id="3" name="Group 9"/>
          <p:cNvGrpSpPr>
            <a:grpSpLocks/>
          </p:cNvGrpSpPr>
          <p:nvPr/>
        </p:nvGrpSpPr>
        <p:grpSpPr bwMode="auto">
          <a:xfrm>
            <a:off x="7265653" y="4791804"/>
            <a:ext cx="1670602" cy="1198563"/>
            <a:chOff x="4102" y="3222"/>
            <a:chExt cx="1139" cy="755"/>
          </a:xfrm>
        </p:grpSpPr>
        <p:sp>
          <p:nvSpPr>
            <p:cNvPr id="30733" name="Text Box 12"/>
            <p:cNvSpPr txBox="1">
              <a:spLocks noChangeArrowheads="1"/>
            </p:cNvSpPr>
            <p:nvPr/>
          </p:nvSpPr>
          <p:spPr bwMode="auto">
            <a:xfrm>
              <a:off x="4102" y="3454"/>
              <a:ext cx="1139" cy="523"/>
            </a:xfrm>
            <a:prstGeom prst="rect">
              <a:avLst/>
            </a:prstGeom>
            <a:noFill/>
            <a:ln w="28575">
              <a:solidFill>
                <a:srgbClr val="6699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CC0000"/>
                </a:buClr>
                <a:buFont typeface="Wingdings" pitchFamily="2" charset="2"/>
                <a:buChar char="§"/>
              </a:pPr>
              <a:r>
                <a:rPr lang="en-GB" sz="1400" dirty="0"/>
                <a:t>  </a:t>
              </a:r>
              <a:r>
                <a:rPr lang="en-GB" sz="1200" dirty="0"/>
                <a:t>6 minutes </a:t>
              </a:r>
              <a:r>
                <a:rPr lang="en-GB" sz="1200" dirty="0" smtClean="0"/>
                <a:t>par </a:t>
              </a:r>
              <a:r>
                <a:rPr lang="en-GB" sz="1200" dirty="0" err="1" smtClean="0"/>
                <a:t>jours</a:t>
              </a:r>
              <a:endParaRPr lang="en-GB" sz="1200" dirty="0"/>
            </a:p>
            <a:p>
              <a:pPr>
                <a:spcBef>
                  <a:spcPct val="20000"/>
                </a:spcBef>
                <a:spcAft>
                  <a:spcPct val="20000"/>
                </a:spcAft>
                <a:buClr>
                  <a:srgbClr val="CC0000"/>
                </a:buClr>
                <a:buFont typeface="Wingdings" pitchFamily="2" charset="2"/>
                <a:buChar char="§"/>
              </a:pPr>
              <a:r>
                <a:rPr lang="en-GB" sz="1200" dirty="0"/>
                <a:t>  300 days </a:t>
              </a:r>
              <a:r>
                <a:rPr lang="en-GB" sz="1200" dirty="0" smtClean="0"/>
                <a:t>par an</a:t>
              </a:r>
              <a:endParaRPr lang="en-GB" sz="1200" dirty="0"/>
            </a:p>
            <a:p>
              <a:pPr>
                <a:spcBef>
                  <a:spcPct val="20000"/>
                </a:spcBef>
                <a:spcAft>
                  <a:spcPct val="20000"/>
                </a:spcAft>
                <a:buClr>
                  <a:srgbClr val="CC0000"/>
                </a:buClr>
                <a:buFont typeface="Wingdings" pitchFamily="2" charset="2"/>
                <a:buChar char="§"/>
              </a:pPr>
              <a:r>
                <a:rPr lang="en-GB" sz="1200" dirty="0"/>
                <a:t>  3 </a:t>
              </a:r>
              <a:r>
                <a:rPr lang="en-GB" sz="1200" dirty="0" err="1" smtClean="0"/>
                <a:t>ans</a:t>
              </a:r>
              <a:endParaRPr lang="en-GB" sz="1200" dirty="0"/>
            </a:p>
          </p:txBody>
        </p:sp>
        <p:sp>
          <p:nvSpPr>
            <p:cNvPr id="30734" name="Rectangle 11"/>
            <p:cNvSpPr>
              <a:spLocks noChangeArrowheads="1"/>
            </p:cNvSpPr>
            <p:nvPr/>
          </p:nvSpPr>
          <p:spPr bwMode="auto">
            <a:xfrm>
              <a:off x="4285" y="3222"/>
              <a:ext cx="79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20000"/>
                </a:spcBef>
                <a:spcAft>
                  <a:spcPct val="20000"/>
                </a:spcAft>
                <a:buClr>
                  <a:srgbClr val="009B9B"/>
                </a:buClr>
                <a:buSzPct val="80000"/>
                <a:buFont typeface="Wingdings" pitchFamily="2" charset="2"/>
                <a:buNone/>
              </a:pPr>
              <a:r>
                <a:rPr lang="en-GB" b="1" dirty="0" smtClean="0">
                  <a:solidFill>
                    <a:srgbClr val="CC0000"/>
                  </a:solidFill>
                </a:rPr>
                <a:t>Utilisation</a:t>
              </a:r>
              <a:endParaRPr lang="en-GB" b="1" dirty="0">
                <a:solidFill>
                  <a:srgbClr val="CC0000"/>
                </a:solidFill>
              </a:endParaRPr>
            </a:p>
          </p:txBody>
        </p:sp>
      </p:grpSp>
      <p:grpSp>
        <p:nvGrpSpPr>
          <p:cNvPr id="4" name="Group 12"/>
          <p:cNvGrpSpPr>
            <a:grpSpLocks/>
          </p:cNvGrpSpPr>
          <p:nvPr/>
        </p:nvGrpSpPr>
        <p:grpSpPr bwMode="auto">
          <a:xfrm>
            <a:off x="4573256" y="4774777"/>
            <a:ext cx="2396527" cy="969963"/>
            <a:chOff x="1567" y="3284"/>
            <a:chExt cx="1635" cy="611"/>
          </a:xfrm>
        </p:grpSpPr>
        <p:sp>
          <p:nvSpPr>
            <p:cNvPr id="30731" name="Text Box 11"/>
            <p:cNvSpPr txBox="1">
              <a:spLocks noChangeArrowheads="1"/>
            </p:cNvSpPr>
            <p:nvPr/>
          </p:nvSpPr>
          <p:spPr bwMode="auto">
            <a:xfrm>
              <a:off x="1567" y="3534"/>
              <a:ext cx="1635" cy="361"/>
            </a:xfrm>
            <a:prstGeom prst="rect">
              <a:avLst/>
            </a:prstGeom>
            <a:noFill/>
            <a:ln w="28575">
              <a:solidFill>
                <a:srgbClr val="6699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CC0066"/>
                </a:buClr>
                <a:buFont typeface="Wingdings" pitchFamily="2" charset="2"/>
                <a:buChar char="§"/>
              </a:pPr>
              <a:r>
                <a:rPr lang="fr-FR" sz="1400" smtClean="0"/>
                <a:t>  </a:t>
              </a:r>
              <a:r>
                <a:rPr lang="fr-FR" sz="1200" smtClean="0"/>
                <a:t>12,000 km, transport en avion</a:t>
              </a:r>
            </a:p>
            <a:p>
              <a:pPr>
                <a:spcBef>
                  <a:spcPct val="20000"/>
                </a:spcBef>
                <a:spcAft>
                  <a:spcPct val="20000"/>
                </a:spcAft>
                <a:buClr>
                  <a:srgbClr val="CC0066"/>
                </a:buClr>
                <a:buFont typeface="Wingdings" pitchFamily="2" charset="2"/>
                <a:buChar char="§"/>
              </a:pPr>
              <a:r>
                <a:rPr lang="fr-FR" sz="1200" smtClean="0"/>
                <a:t>  250 km en camion 14 tonnes</a:t>
              </a:r>
              <a:endParaRPr lang="fr-FR" sz="1200"/>
            </a:p>
          </p:txBody>
        </p:sp>
        <p:sp>
          <p:nvSpPr>
            <p:cNvPr id="30732" name="Rectangle 14"/>
            <p:cNvSpPr>
              <a:spLocks noChangeArrowheads="1"/>
            </p:cNvSpPr>
            <p:nvPr/>
          </p:nvSpPr>
          <p:spPr bwMode="auto">
            <a:xfrm>
              <a:off x="1850" y="3284"/>
              <a:ext cx="85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20000"/>
                </a:spcBef>
                <a:spcAft>
                  <a:spcPct val="20000"/>
                </a:spcAft>
                <a:buClr>
                  <a:srgbClr val="009B9B"/>
                </a:buClr>
                <a:buSzPct val="80000"/>
                <a:buFont typeface="Wingdings" pitchFamily="2" charset="2"/>
                <a:buNone/>
              </a:pPr>
              <a:r>
                <a:rPr lang="en-GB" b="1" dirty="0">
                  <a:solidFill>
                    <a:srgbClr val="CC0000"/>
                  </a:solidFill>
                </a:rPr>
                <a:t>Transport</a:t>
              </a:r>
            </a:p>
          </p:txBody>
        </p:sp>
      </p:grpSp>
      <p:sp>
        <p:nvSpPr>
          <p:cNvPr id="30728" name="Text Box 18"/>
          <p:cNvSpPr txBox="1">
            <a:spLocks noChangeArrowheads="1"/>
          </p:cNvSpPr>
          <p:nvPr/>
        </p:nvSpPr>
        <p:spPr bwMode="auto">
          <a:xfrm>
            <a:off x="3008400" y="1060450"/>
            <a:ext cx="3231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600" b="1" dirty="0" err="1" smtClean="0"/>
              <a:t>Matériaux</a:t>
            </a:r>
            <a:r>
              <a:rPr lang="en-GB" sz="1600" b="1" dirty="0" smtClean="0"/>
              <a:t> et </a:t>
            </a:r>
            <a:r>
              <a:rPr lang="en-GB" sz="1600" b="1" dirty="0" err="1" smtClean="0"/>
              <a:t>procédés</a:t>
            </a:r>
            <a:r>
              <a:rPr lang="en-GB" sz="1600" b="1" dirty="0" smtClean="0"/>
              <a:t> </a:t>
            </a:r>
            <a:r>
              <a:rPr lang="en-GB" sz="1600" b="1" dirty="0" err="1" smtClean="0"/>
              <a:t>utilisés</a:t>
            </a:r>
            <a:endParaRPr lang="en-GB" sz="1600" b="1" dirty="0"/>
          </a:p>
        </p:txBody>
      </p:sp>
      <p:pic>
        <p:nvPicPr>
          <p:cNvPr id="18" name="Picture 17" descr="Capture.PNG"/>
          <p:cNvPicPr>
            <a:picLocks noChangeAspect="1"/>
          </p:cNvPicPr>
          <p:nvPr/>
        </p:nvPicPr>
        <p:blipFill>
          <a:blip r:embed="rId4" cstate="print"/>
          <a:stretch>
            <a:fillRect/>
          </a:stretch>
        </p:blipFill>
        <p:spPr>
          <a:xfrm>
            <a:off x="199392" y="1475900"/>
            <a:ext cx="8493345" cy="2609207"/>
          </a:xfrm>
          <a:prstGeom prst="rect">
            <a:avLst/>
          </a:prstGeom>
        </p:spPr>
      </p:pic>
    </p:spTree>
    <p:extLst>
      <p:ext uri="{BB962C8B-B14F-4D97-AF65-F5344CB8AC3E}">
        <p14:creationId xmlns:p14="http://schemas.microsoft.com/office/powerpoint/2010/main" val="5549697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0"/>
            <a:ext cx="8229600" cy="744279"/>
          </a:xfrm>
        </p:spPr>
        <p:txBody>
          <a:bodyPr>
            <a:normAutofit/>
          </a:bodyPr>
          <a:lstStyle/>
          <a:p>
            <a:r>
              <a:rPr lang="fr-FR" sz="3600" b="1" dirty="0" smtClean="0"/>
              <a:t>Eco audit: La bouilloire</a:t>
            </a:r>
          </a:p>
        </p:txBody>
      </p:sp>
      <p:grpSp>
        <p:nvGrpSpPr>
          <p:cNvPr id="2" name="Group 3"/>
          <p:cNvGrpSpPr>
            <a:grpSpLocks/>
          </p:cNvGrpSpPr>
          <p:nvPr/>
        </p:nvGrpSpPr>
        <p:grpSpPr bwMode="auto">
          <a:xfrm>
            <a:off x="1225550" y="4851401"/>
            <a:ext cx="6929449" cy="1687513"/>
            <a:chOff x="334" y="3062"/>
            <a:chExt cx="4365" cy="1063"/>
          </a:xfrm>
        </p:grpSpPr>
        <p:sp>
          <p:nvSpPr>
            <p:cNvPr id="31749" name="Text Box 4"/>
            <p:cNvSpPr txBox="1">
              <a:spLocks noChangeArrowheads="1"/>
            </p:cNvSpPr>
            <p:nvPr/>
          </p:nvSpPr>
          <p:spPr bwMode="auto">
            <a:xfrm>
              <a:off x="334" y="3062"/>
              <a:ext cx="145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600" b="1" dirty="0" smtClean="0">
                  <a:solidFill>
                    <a:srgbClr val="CC0000"/>
                  </a:solidFill>
                </a:rPr>
                <a:t>Qu’apprenons nous? </a:t>
              </a:r>
              <a:endParaRPr lang="fr-FR" sz="1600" b="1" dirty="0">
                <a:solidFill>
                  <a:srgbClr val="CC0000"/>
                </a:solidFill>
              </a:endParaRPr>
            </a:p>
          </p:txBody>
        </p:sp>
        <p:sp>
          <p:nvSpPr>
            <p:cNvPr id="31750" name="TextBox 6"/>
            <p:cNvSpPr txBox="1">
              <a:spLocks noChangeArrowheads="1"/>
            </p:cNvSpPr>
            <p:nvPr/>
          </p:nvSpPr>
          <p:spPr bwMode="auto">
            <a:xfrm>
              <a:off x="510" y="3322"/>
              <a:ext cx="4189"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chemeClr val="accent1"/>
                </a:buClr>
                <a:buSzPct val="110000"/>
                <a:buFont typeface="Wingdings" pitchFamily="2" charset="2"/>
                <a:buChar char="§"/>
              </a:pPr>
              <a:r>
                <a:rPr lang="fr-FR" sz="1600" b="1" dirty="0" smtClean="0"/>
                <a:t>  Gain minime pour un changement de matériaux</a:t>
              </a:r>
            </a:p>
            <a:p>
              <a:pPr>
                <a:spcBef>
                  <a:spcPct val="20000"/>
                </a:spcBef>
                <a:spcAft>
                  <a:spcPct val="20000"/>
                </a:spcAft>
                <a:buClr>
                  <a:schemeClr val="accent1"/>
                </a:buClr>
                <a:buSzPct val="110000"/>
                <a:buFont typeface="Wingdings" pitchFamily="2" charset="2"/>
                <a:buChar char="§"/>
              </a:pPr>
              <a:r>
                <a:rPr lang="fr-FR" sz="1600" b="1" dirty="0" smtClean="0"/>
                <a:t>  Gain important pour une isolation – parois doubles avec</a:t>
              </a:r>
              <a:br>
                <a:rPr lang="fr-FR" sz="1600" b="1" dirty="0" smtClean="0"/>
              </a:br>
              <a:r>
                <a:rPr lang="fr-FR" sz="1600" b="1" dirty="0" smtClean="0"/>
                <a:t>    mousse isolante ou mise sous vide</a:t>
              </a:r>
            </a:p>
            <a:p>
              <a:pPr>
                <a:spcBef>
                  <a:spcPct val="20000"/>
                </a:spcBef>
                <a:spcAft>
                  <a:spcPct val="20000"/>
                </a:spcAft>
                <a:buClr>
                  <a:schemeClr val="accent1"/>
                </a:buClr>
                <a:buSzPct val="110000"/>
                <a:buFont typeface="Wingdings" pitchFamily="2" charset="2"/>
                <a:buChar char="§"/>
              </a:pPr>
              <a:r>
                <a:rPr lang="fr-FR" sz="1600" b="1" dirty="0" smtClean="0"/>
                <a:t>  Ou, chauffer l’eau sur le moment et juste ce qui est nécessaire</a:t>
              </a:r>
              <a:endParaRPr lang="fr-FR" sz="1600" b="1" dirty="0"/>
            </a:p>
          </p:txBody>
        </p:sp>
      </p:grpSp>
      <p:pic>
        <p:nvPicPr>
          <p:cNvPr id="31748"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8300" y="1047750"/>
            <a:ext cx="55245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1"/>
          <p:cNvSpPr txBox="1">
            <a:spLocks noChangeArrowheads="1"/>
          </p:cNvSpPr>
          <p:nvPr/>
        </p:nvSpPr>
        <p:spPr bwMode="auto">
          <a:xfrm rot="16200000">
            <a:off x="1020508" y="2605599"/>
            <a:ext cx="1403941"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600" dirty="0" smtClean="0"/>
              <a:t>Energie (MJ)</a:t>
            </a:r>
            <a:endParaRPr lang="fr-FR" sz="1600" dirty="0"/>
          </a:p>
        </p:txBody>
      </p:sp>
      <p:sp>
        <p:nvSpPr>
          <p:cNvPr id="8" name="Text Box 71"/>
          <p:cNvSpPr txBox="1">
            <a:spLocks noChangeArrowheads="1"/>
          </p:cNvSpPr>
          <p:nvPr/>
        </p:nvSpPr>
        <p:spPr bwMode="auto">
          <a:xfrm>
            <a:off x="2620036" y="4084821"/>
            <a:ext cx="4386820" cy="2308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pPr>
            <a:r>
              <a:rPr lang="fr-FR" sz="900" b="1" dirty="0" smtClean="0"/>
              <a:t>Matériaux     Fabrication    Transport    Utilisation    Elimination    </a:t>
            </a:r>
            <a:r>
              <a:rPr lang="en-GB" sz="900" b="1" dirty="0" smtClean="0"/>
              <a:t>Fin de vie</a:t>
            </a:r>
            <a:r>
              <a:rPr lang="fr-FR" sz="900" b="1" dirty="0" smtClean="0"/>
              <a:t> </a:t>
            </a:r>
            <a:endParaRPr lang="fr-FR" sz="900" b="1" dirty="0"/>
          </a:p>
        </p:txBody>
      </p:sp>
      <p:sp>
        <p:nvSpPr>
          <p:cNvPr id="10" name="TextBox 9"/>
          <p:cNvSpPr txBox="1"/>
          <p:nvPr/>
        </p:nvSpPr>
        <p:spPr>
          <a:xfrm>
            <a:off x="2377149" y="1148315"/>
            <a:ext cx="2713243" cy="64633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Energie, Equivalent pétrole</a:t>
            </a:r>
            <a:br>
              <a:rPr lang="fr-FR" dirty="0" smtClean="0"/>
            </a:br>
            <a:r>
              <a:rPr lang="fr-FR" dirty="0" smtClean="0"/>
              <a:t>MJ/unité</a:t>
            </a:r>
            <a:endParaRPr lang="fr-FR" dirty="0"/>
          </a:p>
        </p:txBody>
      </p:sp>
    </p:spTree>
    <p:extLst>
      <p:ext uri="{BB962C8B-B14F-4D97-AF65-F5344CB8AC3E}">
        <p14:creationId xmlns:p14="http://schemas.microsoft.com/office/powerpoint/2010/main" val="747420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4599" y="1002294"/>
            <a:ext cx="6943171" cy="481461"/>
          </a:xfrm>
          <a:prstGeom prst="rect">
            <a:avLst/>
          </a:prstGeom>
        </p:spPr>
      </p:pic>
      <p:sp>
        <p:nvSpPr>
          <p:cNvPr id="3075" name="Rectangle 8"/>
          <p:cNvSpPr>
            <a:spLocks noGrp="1" noChangeArrowheads="1"/>
          </p:cNvSpPr>
          <p:nvPr>
            <p:ph type="title"/>
          </p:nvPr>
        </p:nvSpPr>
        <p:spPr>
          <a:xfrm>
            <a:off x="0" y="17463"/>
            <a:ext cx="9144000" cy="658812"/>
          </a:xfrm>
        </p:spPr>
        <p:txBody>
          <a:bodyPr>
            <a:noAutofit/>
          </a:bodyPr>
          <a:lstStyle/>
          <a:p>
            <a:r>
              <a:rPr lang="fr-FR" sz="3600" b="1" dirty="0" smtClean="0"/>
              <a:t>L’éco-audit avancé dans l’édition Eco Design</a:t>
            </a:r>
          </a:p>
        </p:txBody>
      </p:sp>
      <p:grpSp>
        <p:nvGrpSpPr>
          <p:cNvPr id="3077" name="Group 92"/>
          <p:cNvGrpSpPr>
            <a:grpSpLocks/>
          </p:cNvGrpSpPr>
          <p:nvPr/>
        </p:nvGrpSpPr>
        <p:grpSpPr bwMode="auto">
          <a:xfrm>
            <a:off x="4038600" y="984250"/>
            <a:ext cx="1055688" cy="1666875"/>
            <a:chOff x="2544" y="620"/>
            <a:chExt cx="665" cy="1050"/>
          </a:xfrm>
        </p:grpSpPr>
        <p:grpSp>
          <p:nvGrpSpPr>
            <p:cNvPr id="3146" name="Group 7"/>
            <p:cNvGrpSpPr>
              <a:grpSpLocks/>
            </p:cNvGrpSpPr>
            <p:nvPr/>
          </p:nvGrpSpPr>
          <p:grpSpPr bwMode="auto">
            <a:xfrm>
              <a:off x="2544" y="1092"/>
              <a:ext cx="665" cy="578"/>
              <a:chOff x="1304" y="2008"/>
              <a:chExt cx="896" cy="656"/>
            </a:xfrm>
          </p:grpSpPr>
          <p:sp>
            <p:nvSpPr>
              <p:cNvPr id="3149" name="Rectangle 8"/>
              <p:cNvSpPr>
                <a:spLocks noChangeArrowheads="1"/>
              </p:cNvSpPr>
              <p:nvPr/>
            </p:nvSpPr>
            <p:spPr bwMode="auto">
              <a:xfrm>
                <a:off x="1304" y="2008"/>
                <a:ext cx="832" cy="656"/>
              </a:xfrm>
              <a:prstGeom prst="rect">
                <a:avLst/>
              </a:prstGeom>
              <a:solidFill>
                <a:srgbClr val="EBFFFF"/>
              </a:solidFill>
              <a:ln w="28575">
                <a:solidFill>
                  <a:schemeClr val="folHlink"/>
                </a:solidFill>
                <a:miter lim="800000"/>
                <a:headEnd/>
                <a:tailEnd/>
              </a:ln>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3150" name="Text Box 9"/>
              <p:cNvSpPr txBox="1">
                <a:spLocks noChangeArrowheads="1"/>
              </p:cNvSpPr>
              <p:nvPr/>
            </p:nvSpPr>
            <p:spPr bwMode="auto">
              <a:xfrm>
                <a:off x="1304" y="2040"/>
                <a:ext cx="896"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
                  </a:spcBef>
                  <a:spcAft>
                    <a:spcPct val="20000"/>
                  </a:spcAft>
                  <a:buClr>
                    <a:srgbClr val="009B9B"/>
                  </a:buClr>
                  <a:buSzPct val="80000"/>
                  <a:buFont typeface="Wingdings" pitchFamily="2" charset="2"/>
                  <a:buNone/>
                </a:pPr>
                <a:r>
                  <a:rPr lang="en-GB" sz="1000" b="1"/>
                  <a:t>Add record</a:t>
                </a:r>
              </a:p>
              <a:p>
                <a:pPr>
                  <a:spcBef>
                    <a:spcPct val="5000"/>
                  </a:spcBef>
                  <a:spcAft>
                    <a:spcPct val="20000"/>
                  </a:spcAft>
                  <a:buClr>
                    <a:srgbClr val="009B9B"/>
                  </a:buClr>
                  <a:buSzPct val="80000"/>
                  <a:buFont typeface="Wingdings" pitchFamily="2" charset="2"/>
                  <a:buNone/>
                </a:pPr>
                <a:r>
                  <a:rPr lang="en-GB" sz="1200" b="1"/>
                  <a:t>Eco Audit</a:t>
                </a:r>
              </a:p>
              <a:p>
                <a:pPr>
                  <a:spcBef>
                    <a:spcPct val="5000"/>
                  </a:spcBef>
                  <a:spcAft>
                    <a:spcPct val="20000"/>
                  </a:spcAft>
                  <a:buClr>
                    <a:srgbClr val="009B9B"/>
                  </a:buClr>
                  <a:buSzPct val="80000"/>
                  <a:buFont typeface="Wingdings" pitchFamily="2" charset="2"/>
                  <a:buNone/>
                </a:pPr>
                <a:r>
                  <a:rPr lang="en-GB" sz="1000" b="1"/>
                  <a:t>Synthesizer</a:t>
                </a:r>
              </a:p>
              <a:p>
                <a:pPr>
                  <a:spcBef>
                    <a:spcPct val="5000"/>
                  </a:spcBef>
                  <a:spcAft>
                    <a:spcPct val="20000"/>
                  </a:spcAft>
                  <a:buClr>
                    <a:srgbClr val="009B9B"/>
                  </a:buClr>
                  <a:buSzPct val="80000"/>
                  <a:buFont typeface="Wingdings" pitchFamily="2" charset="2"/>
                  <a:buNone/>
                </a:pPr>
                <a:r>
                  <a:rPr lang="en-GB" sz="1000" b="1"/>
                  <a:t>Options….</a:t>
                </a:r>
              </a:p>
            </p:txBody>
          </p:sp>
        </p:grpSp>
        <p:sp>
          <p:nvSpPr>
            <p:cNvPr id="3147" name="Line 10"/>
            <p:cNvSpPr>
              <a:spLocks noChangeShapeType="1"/>
            </p:cNvSpPr>
            <p:nvPr/>
          </p:nvSpPr>
          <p:spPr bwMode="auto">
            <a:xfrm flipH="1">
              <a:off x="2876" y="884"/>
              <a:ext cx="5" cy="195"/>
            </a:xfrm>
            <a:prstGeom prst="line">
              <a:avLst/>
            </a:prstGeom>
            <a:noFill/>
            <a:ln w="28575">
              <a:solidFill>
                <a:srgbClr val="3366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fr-FR"/>
            </a:p>
          </p:txBody>
        </p:sp>
        <p:sp>
          <p:nvSpPr>
            <p:cNvPr id="3148" name="AutoShape 11"/>
            <p:cNvSpPr>
              <a:spLocks noChangeArrowheads="1"/>
            </p:cNvSpPr>
            <p:nvPr/>
          </p:nvSpPr>
          <p:spPr bwMode="auto">
            <a:xfrm>
              <a:off x="2572" y="620"/>
              <a:ext cx="604" cy="322"/>
            </a:xfrm>
            <a:prstGeom prst="roundRect">
              <a:avLst>
                <a:gd name="adj" fmla="val 16667"/>
              </a:avLst>
            </a:pr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3106" name="Group 124"/>
          <p:cNvGrpSpPr>
            <a:grpSpLocks/>
          </p:cNvGrpSpPr>
          <p:nvPr/>
        </p:nvGrpSpPr>
        <p:grpSpPr bwMode="auto">
          <a:xfrm>
            <a:off x="77788" y="4962525"/>
            <a:ext cx="1341438" cy="304800"/>
            <a:chOff x="187" y="3066"/>
            <a:chExt cx="845" cy="192"/>
          </a:xfrm>
        </p:grpSpPr>
        <p:sp>
          <p:nvSpPr>
            <p:cNvPr id="3140" name="Text Box 28"/>
            <p:cNvSpPr txBox="1">
              <a:spLocks noChangeArrowheads="1"/>
            </p:cNvSpPr>
            <p:nvPr/>
          </p:nvSpPr>
          <p:spPr bwMode="auto">
            <a:xfrm>
              <a:off x="187" y="3085"/>
              <a:ext cx="845" cy="154"/>
            </a:xfrm>
            <a:prstGeom prst="rect">
              <a:avLst/>
            </a:prstGeom>
            <a:solidFill>
              <a:srgbClr val="CCEC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a:t>v  2. Transport</a:t>
              </a:r>
            </a:p>
          </p:txBody>
        </p:sp>
        <p:grpSp>
          <p:nvGrpSpPr>
            <p:cNvPr id="3141" name="Group 29"/>
            <p:cNvGrpSpPr>
              <a:grpSpLocks/>
            </p:cNvGrpSpPr>
            <p:nvPr/>
          </p:nvGrpSpPr>
          <p:grpSpPr bwMode="auto">
            <a:xfrm>
              <a:off x="833" y="3066"/>
              <a:ext cx="169" cy="192"/>
              <a:chOff x="1909" y="1730"/>
              <a:chExt cx="169" cy="192"/>
            </a:xfrm>
          </p:grpSpPr>
          <p:grpSp>
            <p:nvGrpSpPr>
              <p:cNvPr id="3142" name="Group 30"/>
              <p:cNvGrpSpPr>
                <a:grpSpLocks/>
              </p:cNvGrpSpPr>
              <p:nvPr/>
            </p:nvGrpSpPr>
            <p:grpSpPr bwMode="auto">
              <a:xfrm>
                <a:off x="1926" y="1753"/>
                <a:ext cx="152" cy="155"/>
                <a:chOff x="3600" y="828"/>
                <a:chExt cx="318" cy="324"/>
              </a:xfrm>
            </p:grpSpPr>
            <p:sp>
              <p:nvSpPr>
                <p:cNvPr id="3144" name="Oval 31"/>
                <p:cNvSpPr>
                  <a:spLocks noChangeArrowheads="1"/>
                </p:cNvSpPr>
                <p:nvPr/>
              </p:nvSpPr>
              <p:spPr bwMode="auto">
                <a:xfrm>
                  <a:off x="3600" y="828"/>
                  <a:ext cx="318" cy="324"/>
                </a:xfrm>
                <a:prstGeom prst="ellipse">
                  <a:avLst/>
                </a:prstGeom>
                <a:noFill/>
                <a:ln w="19050">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3145" name="Oval 32"/>
                <p:cNvSpPr>
                  <a:spLocks noChangeArrowheads="1"/>
                </p:cNvSpPr>
                <p:nvPr/>
              </p:nvSpPr>
              <p:spPr bwMode="auto">
                <a:xfrm>
                  <a:off x="3634" y="862"/>
                  <a:ext cx="252" cy="252"/>
                </a:xfrm>
                <a:prstGeom prst="ellipse">
                  <a:avLst/>
                </a:prstGeom>
                <a:solidFill>
                  <a:schemeClr val="bg2"/>
                </a:solidFill>
                <a:ln w="19050">
                  <a:solidFill>
                    <a:schemeClr val="bg2"/>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3143" name="Text Box 33"/>
              <p:cNvSpPr txBox="1">
                <a:spLocks noChangeArrowheads="1"/>
              </p:cNvSpPr>
              <p:nvPr/>
            </p:nvSpPr>
            <p:spPr bwMode="auto">
              <a:xfrm>
                <a:off x="1909" y="1730"/>
                <a:ext cx="15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a:solidFill>
                      <a:schemeClr val="bg1"/>
                    </a:solidFill>
                  </a:rPr>
                  <a:t>?</a:t>
                </a:r>
              </a:p>
            </p:txBody>
          </p:sp>
        </p:grpSp>
      </p:grpSp>
      <p:grpSp>
        <p:nvGrpSpPr>
          <p:cNvPr id="3107" name="Group 122"/>
          <p:cNvGrpSpPr>
            <a:grpSpLocks/>
          </p:cNvGrpSpPr>
          <p:nvPr/>
        </p:nvGrpSpPr>
        <p:grpSpPr bwMode="auto">
          <a:xfrm>
            <a:off x="77788" y="5483225"/>
            <a:ext cx="1322388" cy="304800"/>
            <a:chOff x="181" y="3382"/>
            <a:chExt cx="833" cy="192"/>
          </a:xfrm>
        </p:grpSpPr>
        <p:sp>
          <p:nvSpPr>
            <p:cNvPr id="3134" name="Text Box 35"/>
            <p:cNvSpPr txBox="1">
              <a:spLocks noChangeArrowheads="1"/>
            </p:cNvSpPr>
            <p:nvPr/>
          </p:nvSpPr>
          <p:spPr bwMode="auto">
            <a:xfrm>
              <a:off x="181" y="3401"/>
              <a:ext cx="833" cy="154"/>
            </a:xfrm>
            <a:prstGeom prst="rect">
              <a:avLst/>
            </a:prstGeom>
            <a:solidFill>
              <a:srgbClr val="CCEC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a:t>v  3. Use</a:t>
              </a:r>
            </a:p>
          </p:txBody>
        </p:sp>
        <p:grpSp>
          <p:nvGrpSpPr>
            <p:cNvPr id="3135" name="Group 121"/>
            <p:cNvGrpSpPr>
              <a:grpSpLocks/>
            </p:cNvGrpSpPr>
            <p:nvPr/>
          </p:nvGrpSpPr>
          <p:grpSpPr bwMode="auto">
            <a:xfrm>
              <a:off x="827" y="3382"/>
              <a:ext cx="169" cy="192"/>
              <a:chOff x="923" y="3382"/>
              <a:chExt cx="169" cy="192"/>
            </a:xfrm>
          </p:grpSpPr>
          <p:grpSp>
            <p:nvGrpSpPr>
              <p:cNvPr id="3136" name="Group 37"/>
              <p:cNvGrpSpPr>
                <a:grpSpLocks/>
              </p:cNvGrpSpPr>
              <p:nvPr/>
            </p:nvGrpSpPr>
            <p:grpSpPr bwMode="auto">
              <a:xfrm>
                <a:off x="940" y="3405"/>
                <a:ext cx="152" cy="155"/>
                <a:chOff x="3600" y="828"/>
                <a:chExt cx="318" cy="324"/>
              </a:xfrm>
            </p:grpSpPr>
            <p:sp>
              <p:nvSpPr>
                <p:cNvPr id="3138" name="Oval 38"/>
                <p:cNvSpPr>
                  <a:spLocks noChangeArrowheads="1"/>
                </p:cNvSpPr>
                <p:nvPr/>
              </p:nvSpPr>
              <p:spPr bwMode="auto">
                <a:xfrm>
                  <a:off x="3600" y="828"/>
                  <a:ext cx="318" cy="324"/>
                </a:xfrm>
                <a:prstGeom prst="ellipse">
                  <a:avLst/>
                </a:prstGeom>
                <a:noFill/>
                <a:ln w="19050">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3139" name="Oval 39"/>
                <p:cNvSpPr>
                  <a:spLocks noChangeArrowheads="1"/>
                </p:cNvSpPr>
                <p:nvPr/>
              </p:nvSpPr>
              <p:spPr bwMode="auto">
                <a:xfrm>
                  <a:off x="3634" y="862"/>
                  <a:ext cx="252" cy="252"/>
                </a:xfrm>
                <a:prstGeom prst="ellipse">
                  <a:avLst/>
                </a:prstGeom>
                <a:solidFill>
                  <a:schemeClr val="bg2"/>
                </a:solidFill>
                <a:ln w="19050">
                  <a:solidFill>
                    <a:schemeClr val="bg2"/>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3137" name="Text Box 40"/>
              <p:cNvSpPr txBox="1">
                <a:spLocks noChangeArrowheads="1"/>
              </p:cNvSpPr>
              <p:nvPr/>
            </p:nvSpPr>
            <p:spPr bwMode="auto">
              <a:xfrm>
                <a:off x="923" y="3382"/>
                <a:ext cx="15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a:solidFill>
                      <a:schemeClr val="bg1"/>
                    </a:solidFill>
                  </a:rPr>
                  <a:t>?</a:t>
                </a:r>
              </a:p>
            </p:txBody>
          </p:sp>
        </p:grpSp>
      </p:grpSp>
      <p:grpSp>
        <p:nvGrpSpPr>
          <p:cNvPr id="3108" name="Group 123"/>
          <p:cNvGrpSpPr>
            <a:grpSpLocks/>
          </p:cNvGrpSpPr>
          <p:nvPr/>
        </p:nvGrpSpPr>
        <p:grpSpPr bwMode="auto">
          <a:xfrm>
            <a:off x="77788" y="6003925"/>
            <a:ext cx="1312863" cy="304800"/>
            <a:chOff x="197" y="3722"/>
            <a:chExt cx="827" cy="192"/>
          </a:xfrm>
        </p:grpSpPr>
        <p:sp>
          <p:nvSpPr>
            <p:cNvPr id="3128" name="Text Box 42"/>
            <p:cNvSpPr txBox="1">
              <a:spLocks noChangeArrowheads="1"/>
            </p:cNvSpPr>
            <p:nvPr/>
          </p:nvSpPr>
          <p:spPr bwMode="auto">
            <a:xfrm>
              <a:off x="197" y="3741"/>
              <a:ext cx="827" cy="154"/>
            </a:xfrm>
            <a:prstGeom prst="rect">
              <a:avLst/>
            </a:prstGeom>
            <a:solidFill>
              <a:srgbClr val="CCEC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000" b="1"/>
                <a:t>v  4. Report</a:t>
              </a:r>
            </a:p>
          </p:txBody>
        </p:sp>
        <p:grpSp>
          <p:nvGrpSpPr>
            <p:cNvPr id="3129" name="Group 43"/>
            <p:cNvGrpSpPr>
              <a:grpSpLocks/>
            </p:cNvGrpSpPr>
            <p:nvPr/>
          </p:nvGrpSpPr>
          <p:grpSpPr bwMode="auto">
            <a:xfrm>
              <a:off x="831" y="3722"/>
              <a:ext cx="169" cy="192"/>
              <a:chOff x="1909" y="1730"/>
              <a:chExt cx="169" cy="192"/>
            </a:xfrm>
          </p:grpSpPr>
          <p:grpSp>
            <p:nvGrpSpPr>
              <p:cNvPr id="3130" name="Group 44"/>
              <p:cNvGrpSpPr>
                <a:grpSpLocks/>
              </p:cNvGrpSpPr>
              <p:nvPr/>
            </p:nvGrpSpPr>
            <p:grpSpPr bwMode="auto">
              <a:xfrm>
                <a:off x="1926" y="1753"/>
                <a:ext cx="152" cy="155"/>
                <a:chOff x="3600" y="828"/>
                <a:chExt cx="318" cy="324"/>
              </a:xfrm>
            </p:grpSpPr>
            <p:sp>
              <p:nvSpPr>
                <p:cNvPr id="3132" name="Oval 45"/>
                <p:cNvSpPr>
                  <a:spLocks noChangeArrowheads="1"/>
                </p:cNvSpPr>
                <p:nvPr/>
              </p:nvSpPr>
              <p:spPr bwMode="auto">
                <a:xfrm>
                  <a:off x="3600" y="828"/>
                  <a:ext cx="318" cy="324"/>
                </a:xfrm>
                <a:prstGeom prst="ellipse">
                  <a:avLst/>
                </a:prstGeom>
                <a:noFill/>
                <a:ln w="19050">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3133" name="Oval 46"/>
                <p:cNvSpPr>
                  <a:spLocks noChangeArrowheads="1"/>
                </p:cNvSpPr>
                <p:nvPr/>
              </p:nvSpPr>
              <p:spPr bwMode="auto">
                <a:xfrm>
                  <a:off x="3634" y="862"/>
                  <a:ext cx="252" cy="252"/>
                </a:xfrm>
                <a:prstGeom prst="ellipse">
                  <a:avLst/>
                </a:prstGeom>
                <a:solidFill>
                  <a:schemeClr val="bg2"/>
                </a:solidFill>
                <a:ln w="19050">
                  <a:solidFill>
                    <a:schemeClr val="bg2"/>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3131" name="Text Box 47"/>
              <p:cNvSpPr txBox="1">
                <a:spLocks noChangeArrowheads="1"/>
              </p:cNvSpPr>
              <p:nvPr/>
            </p:nvSpPr>
            <p:spPr bwMode="auto">
              <a:xfrm>
                <a:off x="1909" y="1730"/>
                <a:ext cx="15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a:solidFill>
                      <a:schemeClr val="bg1"/>
                    </a:solidFill>
                  </a:rPr>
                  <a:t>?</a:t>
                </a:r>
              </a:p>
            </p:txBody>
          </p:sp>
        </p:grpSp>
      </p:grpSp>
      <p:sp>
        <p:nvSpPr>
          <p:cNvPr id="3110" name="Text Box 103"/>
          <p:cNvSpPr txBox="1">
            <a:spLocks noChangeArrowheads="1"/>
          </p:cNvSpPr>
          <p:nvPr/>
        </p:nvSpPr>
        <p:spPr bwMode="auto">
          <a:xfrm>
            <a:off x="1095375" y="3676650"/>
            <a:ext cx="1636713" cy="274638"/>
          </a:xfrm>
          <a:prstGeom prst="rect">
            <a:avLst/>
          </a:prstGeom>
          <a:solidFill>
            <a:srgbClr val="CCEC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a:t>  </a:t>
            </a:r>
            <a:r>
              <a:rPr lang="en-GB" sz="1000" b="1"/>
              <a:t>Joining and finishing</a:t>
            </a:r>
          </a:p>
        </p:txBody>
      </p:sp>
      <p:grpSp>
        <p:nvGrpSpPr>
          <p:cNvPr id="3111" name="Group 113"/>
          <p:cNvGrpSpPr>
            <a:grpSpLocks/>
          </p:cNvGrpSpPr>
          <p:nvPr/>
        </p:nvGrpSpPr>
        <p:grpSpPr bwMode="auto">
          <a:xfrm>
            <a:off x="47625" y="1981200"/>
            <a:ext cx="9096375" cy="1714500"/>
            <a:chOff x="30" y="1248"/>
            <a:chExt cx="5730" cy="1080"/>
          </a:xfrm>
        </p:grpSpPr>
        <p:grpSp>
          <p:nvGrpSpPr>
            <p:cNvPr id="3115" name="Group 112"/>
            <p:cNvGrpSpPr>
              <a:grpSpLocks/>
            </p:cNvGrpSpPr>
            <p:nvPr/>
          </p:nvGrpSpPr>
          <p:grpSpPr bwMode="auto">
            <a:xfrm>
              <a:off x="570" y="1248"/>
              <a:ext cx="2588" cy="229"/>
              <a:chOff x="570" y="1248"/>
              <a:chExt cx="2588" cy="229"/>
            </a:xfrm>
          </p:grpSpPr>
          <p:sp>
            <p:nvSpPr>
              <p:cNvPr id="3126" name="Rectangle 15"/>
              <p:cNvSpPr>
                <a:spLocks noChangeArrowheads="1"/>
              </p:cNvSpPr>
              <p:nvPr/>
            </p:nvSpPr>
            <p:spPr bwMode="auto">
              <a:xfrm>
                <a:off x="2540" y="1248"/>
                <a:ext cx="618" cy="173"/>
              </a:xfrm>
              <a:prstGeom prst="rect">
                <a:avLst/>
              </a:prstGeom>
              <a:noFill/>
              <a:ln w="2857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3127" name="Freeform 16"/>
              <p:cNvSpPr>
                <a:spLocks/>
              </p:cNvSpPr>
              <p:nvPr/>
            </p:nvSpPr>
            <p:spPr bwMode="auto">
              <a:xfrm>
                <a:off x="570" y="1332"/>
                <a:ext cx="1965" cy="145"/>
              </a:xfrm>
              <a:custGeom>
                <a:avLst/>
                <a:gdLst>
                  <a:gd name="T0" fmla="*/ 13885 w 1024"/>
                  <a:gd name="T1" fmla="*/ 0 h 512"/>
                  <a:gd name="T2" fmla="*/ 0 w 1024"/>
                  <a:gd name="T3" fmla="*/ 0 h 512"/>
                  <a:gd name="T4" fmla="*/ 0 w 1024"/>
                  <a:gd name="T5" fmla="*/ 3 h 512"/>
                  <a:gd name="T6" fmla="*/ 0 60000 65536"/>
                  <a:gd name="T7" fmla="*/ 0 60000 65536"/>
                  <a:gd name="T8" fmla="*/ 0 60000 65536"/>
                  <a:gd name="T9" fmla="*/ 0 w 1024"/>
                  <a:gd name="T10" fmla="*/ 0 h 512"/>
                  <a:gd name="T11" fmla="*/ 1024 w 1024"/>
                  <a:gd name="T12" fmla="*/ 512 h 512"/>
                </a:gdLst>
                <a:ahLst/>
                <a:cxnLst>
                  <a:cxn ang="T6">
                    <a:pos x="T0" y="T1"/>
                  </a:cxn>
                  <a:cxn ang="T7">
                    <a:pos x="T2" y="T3"/>
                  </a:cxn>
                  <a:cxn ang="T8">
                    <a:pos x="T4" y="T5"/>
                  </a:cxn>
                </a:cxnLst>
                <a:rect l="T9" t="T10" r="T11" b="T12"/>
                <a:pathLst>
                  <a:path w="1024" h="512">
                    <a:moveTo>
                      <a:pt x="1024" y="0"/>
                    </a:moveTo>
                    <a:lnTo>
                      <a:pt x="0" y="0"/>
                    </a:lnTo>
                    <a:lnTo>
                      <a:pt x="0" y="512"/>
                    </a:lnTo>
                  </a:path>
                </a:pathLst>
              </a:custGeom>
              <a:noFill/>
              <a:ln w="28575">
                <a:solidFill>
                  <a:srgbClr val="336600"/>
                </a:solidFill>
                <a:round/>
                <a:headEnd/>
                <a:tailEnd type="triangle" w="med" len="lg"/>
              </a:ln>
              <a:extLst>
                <a:ext uri="{909E8E84-426E-40DD-AFC4-6F175D3DCCD1}">
                  <a14:hiddenFill xmlns:a14="http://schemas.microsoft.com/office/drawing/2010/main">
                    <a:solidFill>
                      <a:srgbClr val="FFFFFF"/>
                    </a:solidFill>
                  </a14:hiddenFill>
                </a:ext>
              </a:extLst>
            </p:spPr>
            <p:txBody>
              <a:bodyP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3116" name="Group 111"/>
            <p:cNvGrpSpPr>
              <a:grpSpLocks/>
            </p:cNvGrpSpPr>
            <p:nvPr/>
          </p:nvGrpSpPr>
          <p:grpSpPr bwMode="auto">
            <a:xfrm>
              <a:off x="30" y="1479"/>
              <a:ext cx="838" cy="178"/>
              <a:chOff x="30" y="1479"/>
              <a:chExt cx="838" cy="178"/>
            </a:xfrm>
          </p:grpSpPr>
          <p:graphicFrame>
            <p:nvGraphicFramePr>
              <p:cNvPr id="3074" name="Object 18"/>
              <p:cNvGraphicFramePr>
                <a:graphicFrameLocks noChangeAspect="1"/>
              </p:cNvGraphicFramePr>
              <p:nvPr/>
            </p:nvGraphicFramePr>
            <p:xfrm>
              <a:off x="30" y="1479"/>
              <a:ext cx="838" cy="178"/>
            </p:xfrm>
            <a:graphic>
              <a:graphicData uri="http://schemas.openxmlformats.org/presentationml/2006/ole">
                <mc:AlternateContent xmlns:mc="http://schemas.openxmlformats.org/markup-compatibility/2006">
                  <mc:Choice xmlns:v="urn:schemas-microsoft-com:vml" Requires="v">
                    <p:oleObj spid="_x0000_s3089" name="Image" r:id="rId5" imgW="2463492" imgH="520635" progId="">
                      <p:embed/>
                    </p:oleObj>
                  </mc:Choice>
                  <mc:Fallback>
                    <p:oleObj name="Image" r:id="rId5" imgW="2463492" imgH="520635" progId="">
                      <p:embed/>
                      <p:pic>
                        <p:nvPicPr>
                          <p:cNvPr id="0"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 y="1479"/>
                            <a:ext cx="838" cy="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25" name="Rectangle 19"/>
              <p:cNvSpPr>
                <a:spLocks noChangeArrowheads="1"/>
              </p:cNvSpPr>
              <p:nvPr/>
            </p:nvSpPr>
            <p:spPr bwMode="auto">
              <a:xfrm>
                <a:off x="36" y="1480"/>
                <a:ext cx="826" cy="176"/>
              </a:xfrm>
              <a:prstGeom prst="rect">
                <a:avLst/>
              </a:prstGeom>
              <a:noFill/>
              <a:ln w="1905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3117" name="Group 110"/>
            <p:cNvGrpSpPr>
              <a:grpSpLocks/>
            </p:cNvGrpSpPr>
            <p:nvPr/>
          </p:nvGrpSpPr>
          <p:grpSpPr bwMode="auto">
            <a:xfrm>
              <a:off x="30" y="1645"/>
              <a:ext cx="1913" cy="192"/>
              <a:chOff x="30" y="1645"/>
              <a:chExt cx="1913" cy="192"/>
            </a:xfrm>
          </p:grpSpPr>
          <p:sp>
            <p:nvSpPr>
              <p:cNvPr id="3119" name="Text Box 21"/>
              <p:cNvSpPr txBox="1">
                <a:spLocks noChangeArrowheads="1"/>
              </p:cNvSpPr>
              <p:nvPr/>
            </p:nvSpPr>
            <p:spPr bwMode="auto">
              <a:xfrm>
                <a:off x="30" y="1658"/>
                <a:ext cx="1913" cy="173"/>
              </a:xfrm>
              <a:prstGeom prst="rect">
                <a:avLst/>
              </a:prstGeom>
              <a:solidFill>
                <a:srgbClr val="CCEC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a:t>^  </a:t>
                </a:r>
                <a:r>
                  <a:rPr lang="en-GB" sz="1000" b="1"/>
                  <a:t>1. Material, manufacture and end of life</a:t>
                </a:r>
              </a:p>
            </p:txBody>
          </p:sp>
          <p:grpSp>
            <p:nvGrpSpPr>
              <p:cNvPr id="3120" name="Group 22"/>
              <p:cNvGrpSpPr>
                <a:grpSpLocks/>
              </p:cNvGrpSpPr>
              <p:nvPr/>
            </p:nvGrpSpPr>
            <p:grpSpPr bwMode="auto">
              <a:xfrm>
                <a:off x="1733" y="1645"/>
                <a:ext cx="169" cy="192"/>
                <a:chOff x="1909" y="1730"/>
                <a:chExt cx="169" cy="192"/>
              </a:xfrm>
            </p:grpSpPr>
            <p:grpSp>
              <p:nvGrpSpPr>
                <p:cNvPr id="3121" name="Group 23"/>
                <p:cNvGrpSpPr>
                  <a:grpSpLocks/>
                </p:cNvGrpSpPr>
                <p:nvPr/>
              </p:nvGrpSpPr>
              <p:grpSpPr bwMode="auto">
                <a:xfrm>
                  <a:off x="1926" y="1753"/>
                  <a:ext cx="152" cy="155"/>
                  <a:chOff x="3600" y="828"/>
                  <a:chExt cx="318" cy="324"/>
                </a:xfrm>
              </p:grpSpPr>
              <p:sp>
                <p:nvSpPr>
                  <p:cNvPr id="3123" name="Oval 24"/>
                  <p:cNvSpPr>
                    <a:spLocks noChangeArrowheads="1"/>
                  </p:cNvSpPr>
                  <p:nvPr/>
                </p:nvSpPr>
                <p:spPr bwMode="auto">
                  <a:xfrm>
                    <a:off x="3600" y="828"/>
                    <a:ext cx="318" cy="324"/>
                  </a:xfrm>
                  <a:prstGeom prst="ellipse">
                    <a:avLst/>
                  </a:prstGeom>
                  <a:noFill/>
                  <a:ln w="19050">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3124" name="Oval 25"/>
                  <p:cNvSpPr>
                    <a:spLocks noChangeArrowheads="1"/>
                  </p:cNvSpPr>
                  <p:nvPr/>
                </p:nvSpPr>
                <p:spPr bwMode="auto">
                  <a:xfrm>
                    <a:off x="3634" y="862"/>
                    <a:ext cx="252" cy="252"/>
                  </a:xfrm>
                  <a:prstGeom prst="ellipse">
                    <a:avLst/>
                  </a:prstGeom>
                  <a:solidFill>
                    <a:schemeClr val="bg2"/>
                  </a:solidFill>
                  <a:ln w="19050">
                    <a:solidFill>
                      <a:schemeClr val="bg2"/>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3122" name="Text Box 26"/>
                <p:cNvSpPr txBox="1">
                  <a:spLocks noChangeArrowheads="1"/>
                </p:cNvSpPr>
                <p:nvPr/>
              </p:nvSpPr>
              <p:spPr bwMode="auto">
                <a:xfrm>
                  <a:off x="1909" y="1730"/>
                  <a:ext cx="15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a:solidFill>
                        <a:schemeClr val="bg1"/>
                      </a:solidFill>
                    </a:rPr>
                    <a:t>?</a:t>
                  </a:r>
                </a:p>
              </p:txBody>
            </p:sp>
          </p:grpSp>
        </p:grpSp>
        <p:pic>
          <p:nvPicPr>
            <p:cNvPr id="3118" name="Picture 8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 y="1836"/>
              <a:ext cx="5730"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13" name="Picture 8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5850" y="3919538"/>
            <a:ext cx="47529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14" name="Line 114"/>
          <p:cNvSpPr>
            <a:spLocks noChangeShapeType="1"/>
          </p:cNvSpPr>
          <p:nvPr/>
        </p:nvSpPr>
        <p:spPr bwMode="auto">
          <a:xfrm flipV="1">
            <a:off x="5838825" y="3933826"/>
            <a:ext cx="0" cy="762000"/>
          </a:xfrm>
          <a:prstGeom prst="line">
            <a:avLst/>
          </a:prstGeom>
          <a:noFill/>
          <a:ln w="12700">
            <a:solidFill>
              <a:srgbClr val="3366FF"/>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23" name="Group 119"/>
          <p:cNvGrpSpPr>
            <a:grpSpLocks/>
          </p:cNvGrpSpPr>
          <p:nvPr/>
        </p:nvGrpSpPr>
        <p:grpSpPr bwMode="auto">
          <a:xfrm>
            <a:off x="47625" y="2155825"/>
            <a:ext cx="8882063" cy="1520825"/>
            <a:chOff x="30" y="1358"/>
            <a:chExt cx="5595" cy="958"/>
          </a:xfrm>
        </p:grpSpPr>
        <p:sp>
          <p:nvSpPr>
            <p:cNvPr id="3101" name="AutoShape 62"/>
            <p:cNvSpPr>
              <a:spLocks noChangeArrowheads="1"/>
            </p:cNvSpPr>
            <p:nvPr/>
          </p:nvSpPr>
          <p:spPr bwMode="auto">
            <a:xfrm>
              <a:off x="30" y="1856"/>
              <a:ext cx="3643" cy="460"/>
            </a:xfrm>
            <a:prstGeom prst="roundRect">
              <a:avLst>
                <a:gd name="adj" fmla="val 5194"/>
              </a:avLst>
            </a:prstGeom>
            <a:solidFill>
              <a:srgbClr val="FFFF00">
                <a:alpha val="20000"/>
              </a:srgbClr>
            </a:solidFill>
            <a:ln w="28575">
              <a:solidFill>
                <a:srgbClr val="33660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3102" name="Text Box 65"/>
            <p:cNvSpPr txBox="1">
              <a:spLocks noChangeArrowheads="1"/>
            </p:cNvSpPr>
            <p:nvPr/>
          </p:nvSpPr>
          <p:spPr bwMode="auto">
            <a:xfrm>
              <a:off x="4516" y="1358"/>
              <a:ext cx="1109"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spcAft>
                  <a:spcPct val="20000"/>
                </a:spcAft>
                <a:buClr>
                  <a:srgbClr val="009B9B"/>
                </a:buClr>
                <a:buSzPct val="80000"/>
              </a:pPr>
              <a:r>
                <a:rPr lang="en-GB" sz="1400" b="1" dirty="0"/>
                <a:t> </a:t>
              </a:r>
              <a:r>
                <a:rPr lang="fr-FR" sz="1400" b="1" dirty="0" smtClean="0"/>
                <a:t> Identique au model standard</a:t>
              </a:r>
            </a:p>
            <a:p>
              <a:pPr algn="ctr">
                <a:spcBef>
                  <a:spcPct val="50000"/>
                </a:spcBef>
                <a:spcAft>
                  <a:spcPct val="20000"/>
                </a:spcAft>
                <a:buClr>
                  <a:srgbClr val="009B9B"/>
                </a:buClr>
                <a:buSzPct val="80000"/>
                <a:buFont typeface="Wingdings" pitchFamily="2" charset="2"/>
                <a:buNone/>
              </a:pPr>
              <a:endParaRPr lang="en-GB" sz="1400" b="1" dirty="0"/>
            </a:p>
          </p:txBody>
        </p:sp>
        <p:sp>
          <p:nvSpPr>
            <p:cNvPr id="3103" name="AutoShape 66"/>
            <p:cNvSpPr>
              <a:spLocks noChangeArrowheads="1"/>
            </p:cNvSpPr>
            <p:nvPr/>
          </p:nvSpPr>
          <p:spPr bwMode="auto">
            <a:xfrm>
              <a:off x="4761" y="1848"/>
              <a:ext cx="409" cy="466"/>
            </a:xfrm>
            <a:prstGeom prst="roundRect">
              <a:avLst>
                <a:gd name="adj" fmla="val 5194"/>
              </a:avLst>
            </a:prstGeom>
            <a:solidFill>
              <a:srgbClr val="FFFF00">
                <a:alpha val="20000"/>
              </a:srgbClr>
            </a:solidFill>
            <a:ln w="28575">
              <a:solidFill>
                <a:srgbClr val="33660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3104" name="Line 67"/>
            <p:cNvSpPr>
              <a:spLocks noChangeShapeType="1"/>
            </p:cNvSpPr>
            <p:nvPr/>
          </p:nvSpPr>
          <p:spPr bwMode="auto">
            <a:xfrm>
              <a:off x="4964" y="1674"/>
              <a:ext cx="0" cy="138"/>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3105" name="Freeform 116"/>
            <p:cNvSpPr>
              <a:spLocks/>
            </p:cNvSpPr>
            <p:nvPr/>
          </p:nvSpPr>
          <p:spPr bwMode="auto">
            <a:xfrm flipV="1">
              <a:off x="3396" y="1584"/>
              <a:ext cx="1188" cy="246"/>
            </a:xfrm>
            <a:custGeom>
              <a:avLst/>
              <a:gdLst>
                <a:gd name="T0" fmla="*/ 0 w 1326"/>
                <a:gd name="T1" fmla="*/ 0 h 288"/>
                <a:gd name="T2" fmla="*/ 0 w 1326"/>
                <a:gd name="T3" fmla="*/ 153 h 288"/>
                <a:gd name="T4" fmla="*/ 854 w 1326"/>
                <a:gd name="T5" fmla="*/ 153 h 288"/>
                <a:gd name="T6" fmla="*/ 0 60000 65536"/>
                <a:gd name="T7" fmla="*/ 0 60000 65536"/>
                <a:gd name="T8" fmla="*/ 0 60000 65536"/>
                <a:gd name="T9" fmla="*/ 0 w 1326"/>
                <a:gd name="T10" fmla="*/ 0 h 288"/>
                <a:gd name="T11" fmla="*/ 1326 w 1326"/>
                <a:gd name="T12" fmla="*/ 288 h 288"/>
              </a:gdLst>
              <a:ahLst/>
              <a:cxnLst>
                <a:cxn ang="T6">
                  <a:pos x="T0" y="T1"/>
                </a:cxn>
                <a:cxn ang="T7">
                  <a:pos x="T2" y="T3"/>
                </a:cxn>
                <a:cxn ang="T8">
                  <a:pos x="T4" y="T5"/>
                </a:cxn>
              </a:cxnLst>
              <a:rect l="T9" t="T10" r="T11" b="T12"/>
              <a:pathLst>
                <a:path w="1326" h="288">
                  <a:moveTo>
                    <a:pt x="0" y="0"/>
                  </a:moveTo>
                  <a:lnTo>
                    <a:pt x="0" y="288"/>
                  </a:lnTo>
                  <a:lnTo>
                    <a:pt x="1326" y="288"/>
                  </a:lnTo>
                </a:path>
              </a:pathLst>
            </a:custGeom>
            <a:noFill/>
            <a:ln w="28575">
              <a:solidFill>
                <a:srgbClr val="336600"/>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grpSp>
        <p:nvGrpSpPr>
          <p:cNvPr id="24" name="Group 129"/>
          <p:cNvGrpSpPr>
            <a:grpSpLocks/>
          </p:cNvGrpSpPr>
          <p:nvPr/>
        </p:nvGrpSpPr>
        <p:grpSpPr bwMode="auto">
          <a:xfrm>
            <a:off x="5856288" y="2946401"/>
            <a:ext cx="1677987" cy="1738313"/>
            <a:chOff x="3689" y="1856"/>
            <a:chExt cx="1057" cy="1095"/>
          </a:xfrm>
        </p:grpSpPr>
        <p:sp>
          <p:nvSpPr>
            <p:cNvPr id="3098" name="Text Box 69"/>
            <p:cNvSpPr txBox="1">
              <a:spLocks noChangeArrowheads="1"/>
            </p:cNvSpPr>
            <p:nvPr/>
          </p:nvSpPr>
          <p:spPr bwMode="auto">
            <a:xfrm>
              <a:off x="3815" y="2486"/>
              <a:ext cx="776"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buClr>
                  <a:srgbClr val="009B9B"/>
                </a:buClr>
                <a:buSzPct val="80000"/>
                <a:buFont typeface="Wingdings" pitchFamily="2" charset="2"/>
                <a:buNone/>
              </a:pPr>
              <a:r>
                <a:rPr lang="fr-FR" sz="1400" b="1" smtClean="0"/>
                <a:t>Usinage, polissage, % enlevé</a:t>
              </a:r>
            </a:p>
          </p:txBody>
        </p:sp>
        <p:sp>
          <p:nvSpPr>
            <p:cNvPr id="3099" name="AutoShape 70"/>
            <p:cNvSpPr>
              <a:spLocks noChangeArrowheads="1"/>
            </p:cNvSpPr>
            <p:nvPr/>
          </p:nvSpPr>
          <p:spPr bwMode="auto">
            <a:xfrm>
              <a:off x="3689" y="1856"/>
              <a:ext cx="1057" cy="460"/>
            </a:xfrm>
            <a:prstGeom prst="roundRect">
              <a:avLst>
                <a:gd name="adj" fmla="val 5194"/>
              </a:avLst>
            </a:prstGeom>
            <a:solidFill>
              <a:srgbClr val="FFFF00">
                <a:alpha val="18823"/>
              </a:srgbClr>
            </a:solidFill>
            <a:ln w="28575">
              <a:solidFill>
                <a:srgbClr val="33660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3100" name="Line 71"/>
            <p:cNvSpPr>
              <a:spLocks noChangeShapeType="1"/>
            </p:cNvSpPr>
            <p:nvPr/>
          </p:nvSpPr>
          <p:spPr bwMode="auto">
            <a:xfrm>
              <a:off x="4182" y="2340"/>
              <a:ext cx="0" cy="138"/>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grpSp>
        <p:nvGrpSpPr>
          <p:cNvPr id="25" name="Group 130"/>
          <p:cNvGrpSpPr>
            <a:grpSpLocks/>
          </p:cNvGrpSpPr>
          <p:nvPr/>
        </p:nvGrpSpPr>
        <p:grpSpPr bwMode="auto">
          <a:xfrm>
            <a:off x="7815263" y="2943225"/>
            <a:ext cx="1379537" cy="1508125"/>
            <a:chOff x="4923" y="1854"/>
            <a:chExt cx="869" cy="950"/>
          </a:xfrm>
        </p:grpSpPr>
        <p:sp>
          <p:nvSpPr>
            <p:cNvPr id="3095" name="Text Box 61"/>
            <p:cNvSpPr txBox="1">
              <a:spLocks noChangeArrowheads="1"/>
            </p:cNvSpPr>
            <p:nvPr/>
          </p:nvSpPr>
          <p:spPr bwMode="auto">
            <a:xfrm>
              <a:off x="4923" y="2474"/>
              <a:ext cx="86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fr-FR" sz="1400" b="1" dirty="0" smtClean="0"/>
                <a:t>% récupéré en fin de vie</a:t>
              </a:r>
              <a:endParaRPr lang="fr-FR" sz="1400" b="1" dirty="0"/>
            </a:p>
          </p:txBody>
        </p:sp>
        <p:sp>
          <p:nvSpPr>
            <p:cNvPr id="3096" name="Line 63"/>
            <p:cNvSpPr>
              <a:spLocks noChangeShapeType="1"/>
            </p:cNvSpPr>
            <p:nvPr/>
          </p:nvSpPr>
          <p:spPr bwMode="auto">
            <a:xfrm>
              <a:off x="5408" y="2364"/>
              <a:ext cx="0" cy="138"/>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3097" name="AutoShape 120"/>
            <p:cNvSpPr>
              <a:spLocks noChangeArrowheads="1"/>
            </p:cNvSpPr>
            <p:nvPr/>
          </p:nvSpPr>
          <p:spPr bwMode="auto">
            <a:xfrm>
              <a:off x="5181" y="1854"/>
              <a:ext cx="559" cy="460"/>
            </a:xfrm>
            <a:prstGeom prst="roundRect">
              <a:avLst>
                <a:gd name="adj" fmla="val 5194"/>
              </a:avLst>
            </a:prstGeom>
            <a:solidFill>
              <a:srgbClr val="FFFF00">
                <a:alpha val="18823"/>
              </a:srgbClr>
            </a:solidFill>
            <a:ln w="28575">
              <a:solidFill>
                <a:srgbClr val="33660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sp>
        <p:nvSpPr>
          <p:cNvPr id="672816" name="Text Box 48"/>
          <p:cNvSpPr txBox="1">
            <a:spLocks noChangeArrowheads="1"/>
          </p:cNvSpPr>
          <p:nvPr/>
        </p:nvSpPr>
        <p:spPr bwMode="auto">
          <a:xfrm>
            <a:off x="200025" y="3071813"/>
            <a:ext cx="87447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dirty="0">
                <a:solidFill>
                  <a:srgbClr val="A50021"/>
                </a:solidFill>
              </a:rPr>
              <a:t>1     </a:t>
            </a:r>
            <a:r>
              <a:rPr lang="en-GB" sz="1200" b="1" dirty="0" err="1" smtClean="0">
                <a:solidFill>
                  <a:srgbClr val="A50021"/>
                </a:solidFill>
              </a:rPr>
              <a:t>Composant</a:t>
            </a:r>
            <a:r>
              <a:rPr lang="en-GB" sz="1200" b="1" dirty="0" smtClean="0">
                <a:solidFill>
                  <a:srgbClr val="A50021"/>
                </a:solidFill>
              </a:rPr>
              <a:t> </a:t>
            </a:r>
            <a:r>
              <a:rPr lang="en-GB" sz="1200" b="1" dirty="0">
                <a:solidFill>
                  <a:srgbClr val="A50021"/>
                </a:solidFill>
              </a:rPr>
              <a:t>1        </a:t>
            </a:r>
            <a:r>
              <a:rPr lang="en-GB" sz="1200" b="1" dirty="0" smtClean="0">
                <a:solidFill>
                  <a:srgbClr val="A50021"/>
                </a:solidFill>
              </a:rPr>
              <a:t>   </a:t>
            </a:r>
            <a:r>
              <a:rPr lang="en-GB" sz="1200" b="1" dirty="0" err="1" smtClean="0">
                <a:solidFill>
                  <a:srgbClr val="A50021"/>
                </a:solidFill>
              </a:rPr>
              <a:t>Fonte</a:t>
            </a:r>
            <a:r>
              <a:rPr lang="en-GB" sz="1200" b="1" dirty="0" smtClean="0">
                <a:solidFill>
                  <a:srgbClr val="A50021"/>
                </a:solidFill>
              </a:rPr>
              <a:t>                              </a:t>
            </a:r>
            <a:r>
              <a:rPr lang="en-GB" sz="1200" b="1" dirty="0">
                <a:solidFill>
                  <a:srgbClr val="A50021"/>
                </a:solidFill>
              </a:rPr>
              <a:t>30%            2.4         </a:t>
            </a:r>
            <a:r>
              <a:rPr lang="en-GB" sz="1200" b="1" dirty="0" err="1" smtClean="0">
                <a:solidFill>
                  <a:srgbClr val="A50021"/>
                </a:solidFill>
              </a:rPr>
              <a:t>Coulée</a:t>
            </a:r>
            <a:r>
              <a:rPr lang="en-GB" sz="1200" b="1" dirty="0" smtClean="0">
                <a:solidFill>
                  <a:srgbClr val="A50021"/>
                </a:solidFill>
              </a:rPr>
              <a:t>      </a:t>
            </a:r>
            <a:r>
              <a:rPr lang="en-GB" sz="1200" b="1" dirty="0" err="1" smtClean="0">
                <a:solidFill>
                  <a:srgbClr val="A50021"/>
                </a:solidFill>
              </a:rPr>
              <a:t>Usinage</a:t>
            </a:r>
            <a:r>
              <a:rPr lang="en-GB" sz="1200" b="1" dirty="0" smtClean="0">
                <a:solidFill>
                  <a:srgbClr val="A50021"/>
                </a:solidFill>
              </a:rPr>
              <a:t>               10</a:t>
            </a:r>
            <a:r>
              <a:rPr lang="en-GB" sz="1200" b="1" dirty="0">
                <a:solidFill>
                  <a:srgbClr val="A50021"/>
                </a:solidFill>
              </a:rPr>
              <a:t>%    </a:t>
            </a:r>
            <a:r>
              <a:rPr lang="en-GB" sz="1200" b="1" dirty="0" err="1" smtClean="0">
                <a:solidFill>
                  <a:srgbClr val="A50021"/>
                </a:solidFill>
              </a:rPr>
              <a:t>Recyclé</a:t>
            </a:r>
            <a:r>
              <a:rPr lang="en-GB" sz="1200" b="1" dirty="0" smtClean="0">
                <a:solidFill>
                  <a:srgbClr val="A50021"/>
                </a:solidFill>
              </a:rPr>
              <a:t>       </a:t>
            </a:r>
            <a:r>
              <a:rPr lang="en-GB" sz="1200" b="1" dirty="0">
                <a:solidFill>
                  <a:srgbClr val="A50021"/>
                </a:solidFill>
              </a:rPr>
              <a:t>95%</a:t>
            </a:r>
          </a:p>
        </p:txBody>
      </p:sp>
      <p:sp>
        <p:nvSpPr>
          <p:cNvPr id="672817" name="Text Box 49"/>
          <p:cNvSpPr txBox="1">
            <a:spLocks noChangeArrowheads="1"/>
          </p:cNvSpPr>
          <p:nvPr/>
        </p:nvSpPr>
        <p:spPr bwMode="auto">
          <a:xfrm>
            <a:off x="1244600" y="4097338"/>
            <a:ext cx="41713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dirty="0" err="1" smtClean="0">
                <a:solidFill>
                  <a:srgbClr val="A50021"/>
                </a:solidFill>
              </a:rPr>
              <a:t>Composant</a:t>
            </a:r>
            <a:r>
              <a:rPr lang="en-GB" sz="1200" b="1" dirty="0" smtClean="0">
                <a:solidFill>
                  <a:srgbClr val="A50021"/>
                </a:solidFill>
              </a:rPr>
              <a:t> 1          </a:t>
            </a:r>
            <a:r>
              <a:rPr lang="en-GB" sz="1200" b="1" dirty="0" err="1" smtClean="0">
                <a:solidFill>
                  <a:srgbClr val="A50021"/>
                </a:solidFill>
              </a:rPr>
              <a:t>Painture</a:t>
            </a:r>
            <a:r>
              <a:rPr lang="en-GB" sz="1200" b="1" dirty="0" smtClean="0">
                <a:solidFill>
                  <a:srgbClr val="A50021"/>
                </a:solidFill>
              </a:rPr>
              <a:t>                   </a:t>
            </a:r>
            <a:r>
              <a:rPr lang="en-GB" sz="1200" b="1" dirty="0">
                <a:solidFill>
                  <a:srgbClr val="A50021"/>
                </a:solidFill>
              </a:rPr>
              <a:t>0.55          </a:t>
            </a:r>
            <a:r>
              <a:rPr lang="en-GB" sz="1200" b="1" dirty="0" smtClean="0">
                <a:solidFill>
                  <a:srgbClr val="A50021"/>
                </a:solidFill>
              </a:rPr>
              <a:t>    </a:t>
            </a:r>
            <a:r>
              <a:rPr lang="en-GB" sz="1200" b="1" dirty="0">
                <a:solidFill>
                  <a:srgbClr val="A50021"/>
                </a:solidFill>
              </a:rPr>
              <a:t>m</a:t>
            </a:r>
            <a:r>
              <a:rPr lang="en-GB" sz="1200" b="1" baseline="30000" dirty="0">
                <a:solidFill>
                  <a:srgbClr val="A50021"/>
                </a:solidFill>
              </a:rPr>
              <a:t>2</a:t>
            </a:r>
            <a:endParaRPr lang="en-GB" sz="1200" b="1" dirty="0">
              <a:solidFill>
                <a:srgbClr val="A50021"/>
              </a:solidFill>
            </a:endParaRPr>
          </a:p>
        </p:txBody>
      </p:sp>
      <p:sp>
        <p:nvSpPr>
          <p:cNvPr id="672902" name="Text Box 134"/>
          <p:cNvSpPr txBox="1">
            <a:spLocks noChangeArrowheads="1"/>
          </p:cNvSpPr>
          <p:nvPr/>
        </p:nvSpPr>
        <p:spPr bwMode="auto">
          <a:xfrm>
            <a:off x="1250950" y="4379913"/>
            <a:ext cx="4575692" cy="276999"/>
          </a:xfrm>
          <a:prstGeom prst="rect">
            <a:avLst/>
          </a:prstGeom>
          <a:solidFill>
            <a:schemeClr val="bg1"/>
          </a:solidFill>
          <a:ln w="9525">
            <a:solidFill>
              <a:srgbClr val="969696"/>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b="1" dirty="0" err="1" smtClean="0">
                <a:solidFill>
                  <a:srgbClr val="A50021"/>
                </a:solidFill>
              </a:rPr>
              <a:t>Composant</a:t>
            </a:r>
            <a:r>
              <a:rPr lang="en-GB" sz="1200" b="1" dirty="0" smtClean="0">
                <a:solidFill>
                  <a:srgbClr val="A50021"/>
                </a:solidFill>
              </a:rPr>
              <a:t> 2         </a:t>
            </a:r>
            <a:r>
              <a:rPr lang="en-GB" sz="1200" b="1" dirty="0" err="1" smtClean="0">
                <a:solidFill>
                  <a:srgbClr val="A50021"/>
                </a:solidFill>
              </a:rPr>
              <a:t>Soudage</a:t>
            </a:r>
            <a:r>
              <a:rPr lang="en-GB" sz="1200" b="1" dirty="0" smtClean="0">
                <a:solidFill>
                  <a:srgbClr val="A50021"/>
                </a:solidFill>
              </a:rPr>
              <a:t>                   </a:t>
            </a:r>
            <a:r>
              <a:rPr lang="en-GB" sz="1200" b="1" dirty="0">
                <a:solidFill>
                  <a:srgbClr val="A50021"/>
                </a:solidFill>
              </a:rPr>
              <a:t>0.7 </a:t>
            </a:r>
            <a:r>
              <a:rPr lang="en-GB" sz="1200" b="1" dirty="0" smtClean="0">
                <a:solidFill>
                  <a:srgbClr val="A50021"/>
                </a:solidFill>
              </a:rPr>
              <a:t>               </a:t>
            </a:r>
            <a:r>
              <a:rPr lang="en-GB" sz="1200" b="1" dirty="0">
                <a:solidFill>
                  <a:srgbClr val="A50021"/>
                </a:solidFill>
              </a:rPr>
              <a:t>m </a:t>
            </a:r>
            <a:r>
              <a:rPr lang="en-GB" sz="1200" b="1" dirty="0" smtClean="0">
                <a:solidFill>
                  <a:srgbClr val="A50021"/>
                </a:solidFill>
              </a:rPr>
              <a:t>            </a:t>
            </a:r>
            <a:endParaRPr lang="en-GB" sz="1200" b="1" dirty="0">
              <a:solidFill>
                <a:srgbClr val="A50021"/>
              </a:solidFill>
            </a:endParaRPr>
          </a:p>
        </p:txBody>
      </p:sp>
      <p:sp>
        <p:nvSpPr>
          <p:cNvPr id="3092" name="Text Box 58"/>
          <p:cNvSpPr txBox="1">
            <a:spLocks noChangeArrowheads="1"/>
          </p:cNvSpPr>
          <p:nvPr/>
        </p:nvSpPr>
        <p:spPr bwMode="auto">
          <a:xfrm>
            <a:off x="1876302" y="4965700"/>
            <a:ext cx="2291938"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Aft>
                <a:spcPct val="20000"/>
              </a:spcAft>
              <a:buClr>
                <a:srgbClr val="009B9B"/>
              </a:buClr>
              <a:buSzPct val="80000"/>
              <a:buFont typeface="Wingdings" pitchFamily="2" charset="2"/>
              <a:buNone/>
            </a:pPr>
            <a:r>
              <a:rPr lang="fr-FR" sz="1400" b="1" smtClean="0"/>
              <a:t>Sélectionnez des procédés d’assemblage</a:t>
            </a:r>
          </a:p>
          <a:p>
            <a:pPr algn="ctr">
              <a:spcAft>
                <a:spcPct val="20000"/>
              </a:spcAft>
              <a:buClr>
                <a:srgbClr val="009B9B"/>
              </a:buClr>
              <a:buSzPct val="80000"/>
              <a:buFont typeface="Wingdings" pitchFamily="2" charset="2"/>
              <a:buNone/>
            </a:pPr>
            <a:r>
              <a:rPr lang="fr-FR" sz="1000" b="1" i="1" smtClean="0"/>
              <a:t>(adhésifs, fixations, soudages)</a:t>
            </a:r>
          </a:p>
          <a:p>
            <a:pPr algn="ctr">
              <a:spcAft>
                <a:spcPct val="20000"/>
              </a:spcAft>
              <a:buClr>
                <a:srgbClr val="009B9B"/>
              </a:buClr>
              <a:buSzPct val="80000"/>
              <a:buFont typeface="Wingdings" pitchFamily="2" charset="2"/>
              <a:buNone/>
            </a:pPr>
            <a:r>
              <a:rPr lang="fr-FR" sz="1400" b="1" smtClean="0"/>
              <a:t> et de finitions</a:t>
            </a:r>
          </a:p>
          <a:p>
            <a:pPr algn="ctr">
              <a:spcAft>
                <a:spcPct val="20000"/>
              </a:spcAft>
              <a:buClr>
                <a:srgbClr val="009B9B"/>
              </a:buClr>
              <a:buSzPct val="80000"/>
              <a:buFont typeface="Wingdings" pitchFamily="2" charset="2"/>
              <a:buNone/>
            </a:pPr>
            <a:r>
              <a:rPr lang="fr-FR" sz="1000" b="1" i="1" smtClean="0"/>
              <a:t>(painture, enductions de surface, traitements  thermiques et de surfaces)</a:t>
            </a:r>
            <a:endParaRPr lang="fr-FR" sz="1000" b="1" i="1"/>
          </a:p>
        </p:txBody>
      </p:sp>
      <p:sp>
        <p:nvSpPr>
          <p:cNvPr id="3093" name="Line 59"/>
          <p:cNvSpPr>
            <a:spLocks noChangeShapeType="1"/>
          </p:cNvSpPr>
          <p:nvPr/>
        </p:nvSpPr>
        <p:spPr bwMode="auto">
          <a:xfrm>
            <a:off x="3003550" y="4743450"/>
            <a:ext cx="0" cy="219075"/>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sp>
        <p:nvSpPr>
          <p:cNvPr id="3094" name="AutoShape 125"/>
          <p:cNvSpPr>
            <a:spLocks noChangeArrowheads="1"/>
          </p:cNvSpPr>
          <p:nvPr/>
        </p:nvSpPr>
        <p:spPr bwMode="auto">
          <a:xfrm>
            <a:off x="2364363" y="3952875"/>
            <a:ext cx="1363663" cy="730250"/>
          </a:xfrm>
          <a:prstGeom prst="roundRect">
            <a:avLst>
              <a:gd name="adj" fmla="val 5194"/>
            </a:avLst>
          </a:prstGeom>
          <a:solidFill>
            <a:srgbClr val="FFFF00">
              <a:alpha val="18823"/>
            </a:srgbClr>
          </a:solidFill>
          <a:ln w="28575">
            <a:solidFill>
              <a:srgbClr val="33660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grpSp>
        <p:nvGrpSpPr>
          <p:cNvPr id="27" name="Group 133"/>
          <p:cNvGrpSpPr>
            <a:grpSpLocks/>
          </p:cNvGrpSpPr>
          <p:nvPr/>
        </p:nvGrpSpPr>
        <p:grpSpPr bwMode="auto">
          <a:xfrm>
            <a:off x="3792539" y="3959225"/>
            <a:ext cx="2049463" cy="1546225"/>
            <a:chOff x="2389" y="2494"/>
            <a:chExt cx="1291" cy="974"/>
          </a:xfrm>
        </p:grpSpPr>
        <p:sp>
          <p:nvSpPr>
            <p:cNvPr id="3088" name="Line 82"/>
            <p:cNvSpPr>
              <a:spLocks noChangeShapeType="1"/>
            </p:cNvSpPr>
            <p:nvPr/>
          </p:nvSpPr>
          <p:spPr bwMode="auto">
            <a:xfrm>
              <a:off x="2998" y="2994"/>
              <a:ext cx="0" cy="138"/>
            </a:xfrm>
            <a:prstGeom prst="line">
              <a:avLst/>
            </a:prstGeom>
            <a:noFill/>
            <a:ln w="28575">
              <a:solidFill>
                <a:srgbClr val="336600"/>
              </a:solidFill>
              <a:round/>
              <a:headEnd/>
              <a:tailEnd/>
            </a:ln>
            <a:extLst>
              <a:ext uri="{909E8E84-426E-40DD-AFC4-6F175D3DCCD1}">
                <a14:hiddenFill xmlns:a14="http://schemas.microsoft.com/office/drawing/2010/main">
                  <a:noFill/>
                </a14:hiddenFill>
              </a:ext>
            </a:extLst>
          </p:spPr>
          <p:txBody>
            <a:bodyPr>
              <a:spAutoFit/>
            </a:bodyPr>
            <a:lstStyle/>
            <a:p>
              <a:endParaRPr lang="fr-FR"/>
            </a:p>
          </p:txBody>
        </p:sp>
        <p:grpSp>
          <p:nvGrpSpPr>
            <p:cNvPr id="3089" name="Group 132"/>
            <p:cNvGrpSpPr>
              <a:grpSpLocks/>
            </p:cNvGrpSpPr>
            <p:nvPr/>
          </p:nvGrpSpPr>
          <p:grpSpPr bwMode="auto">
            <a:xfrm>
              <a:off x="2389" y="2494"/>
              <a:ext cx="1291" cy="974"/>
              <a:chOff x="2389" y="2494"/>
              <a:chExt cx="1291" cy="974"/>
            </a:xfrm>
          </p:grpSpPr>
          <p:sp>
            <p:nvSpPr>
              <p:cNvPr id="3090" name="AutoShape 126"/>
              <p:cNvSpPr>
                <a:spLocks noChangeArrowheads="1"/>
              </p:cNvSpPr>
              <p:nvPr/>
            </p:nvSpPr>
            <p:spPr bwMode="auto">
              <a:xfrm>
                <a:off x="2389" y="2494"/>
                <a:ext cx="1291" cy="460"/>
              </a:xfrm>
              <a:prstGeom prst="roundRect">
                <a:avLst>
                  <a:gd name="adj" fmla="val 5194"/>
                </a:avLst>
              </a:prstGeom>
              <a:solidFill>
                <a:srgbClr val="FFFF00">
                  <a:alpha val="18823"/>
                </a:srgbClr>
              </a:solidFill>
              <a:ln w="28575">
                <a:solidFill>
                  <a:srgbClr val="336600"/>
                </a:solidFill>
                <a:round/>
                <a:headEnd/>
                <a:tailEnd/>
              </a:ln>
            </p:spPr>
            <p:txBody>
              <a:bodyPr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3091" name="Text Box 127"/>
              <p:cNvSpPr txBox="1">
                <a:spLocks noChangeArrowheads="1"/>
              </p:cNvSpPr>
              <p:nvPr/>
            </p:nvSpPr>
            <p:spPr bwMode="auto">
              <a:xfrm>
                <a:off x="2578" y="3138"/>
                <a:ext cx="825"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0"/>
                  </a:spcBef>
                </a:pPr>
                <a:r>
                  <a:rPr lang="fr-FR" sz="1400" b="1" dirty="0" smtClean="0"/>
                  <a:t>Paramètres définis</a:t>
                </a:r>
                <a:endParaRPr lang="fr-FR" sz="1400" b="1" dirty="0"/>
              </a:p>
            </p:txBody>
          </p:sp>
        </p:grpSp>
      </p:grpSp>
      <p:sp>
        <p:nvSpPr>
          <p:cNvPr id="3087" name="AutoShape 82"/>
          <p:cNvSpPr>
            <a:spLocks noChangeArrowheads="1"/>
          </p:cNvSpPr>
          <p:nvPr/>
        </p:nvSpPr>
        <p:spPr bwMode="auto">
          <a:xfrm>
            <a:off x="5207000" y="5511245"/>
            <a:ext cx="3735388" cy="1018699"/>
          </a:xfrm>
          <a:prstGeom prst="roundRect">
            <a:avLst>
              <a:gd name="adj" fmla="val 11403"/>
            </a:avLst>
          </a:prstGeom>
          <a:solidFill>
            <a:srgbClr val="EAEA00"/>
          </a:solidFill>
          <a:ln w="19050">
            <a:solidFill>
              <a:srgbClr val="808000"/>
            </a:solidFill>
            <a:round/>
            <a:headEnd/>
            <a:tailEnd/>
          </a:ln>
        </p:spPr>
        <p:txBody>
          <a:bodyPr anchor="ctr">
            <a:spAutoFit/>
          </a:bodyPr>
          <a:lstStyle/>
          <a:p>
            <a:pPr algn="ctr" eaLnBrk="0" hangingPunct="0">
              <a:buClr>
                <a:srgbClr val="009B9B"/>
              </a:buClr>
              <a:buSzPct val="80000"/>
              <a:buFont typeface="Wingdings" pitchFamily="2" charset="2"/>
              <a:buNone/>
            </a:pPr>
            <a:r>
              <a:rPr lang="fr-FR" sz="1400" b="1" dirty="0" smtClean="0"/>
              <a:t>Pour les enseignements plus poussés l’Outil Eco Audit Avancé est disponible dans les </a:t>
            </a:r>
            <a:r>
              <a:rPr lang="fr-FR" sz="1400" b="1" dirty="0" smtClean="0">
                <a:solidFill>
                  <a:srgbClr val="CC0000"/>
                </a:solidFill>
              </a:rPr>
              <a:t>Editions Eco Design et Post-Bac EDD</a:t>
            </a:r>
            <a:r>
              <a:rPr lang="fr-FR" sz="1400" b="1" dirty="0" smtClean="0"/>
              <a:t> </a:t>
            </a:r>
            <a:br>
              <a:rPr lang="fr-FR" sz="1400" b="1" dirty="0" smtClean="0"/>
            </a:br>
            <a:r>
              <a:rPr lang="fr-FR" sz="1400" b="1" dirty="0" smtClean="0"/>
              <a:t>(pour les Lycées) du CES EduPack.</a:t>
            </a:r>
            <a:endParaRPr lang="fr-FR" sz="1400" b="1" dirty="0"/>
          </a:p>
        </p:txBody>
      </p:sp>
    </p:spTree>
    <p:extLst>
      <p:ext uri="{BB962C8B-B14F-4D97-AF65-F5344CB8AC3E}">
        <p14:creationId xmlns:p14="http://schemas.microsoft.com/office/powerpoint/2010/main" val="20224308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0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up)">
                                      <p:cBhvr>
                                        <p:cTn id="12" dur="5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up)">
                                      <p:cBhvr>
                                        <p:cTn id="17"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72816"/>
                                        </p:tgtEl>
                                        <p:attrNameLst>
                                          <p:attrName>style.visibility</p:attrName>
                                        </p:attrNameLst>
                                      </p:cBhvr>
                                      <p:to>
                                        <p:strVal val="visible"/>
                                      </p:to>
                                    </p:set>
                                    <p:animEffect transition="in" filter="wipe(left)">
                                      <p:cBhvr>
                                        <p:cTn id="27" dur="1000"/>
                                        <p:tgtEl>
                                          <p:spTgt spid="6728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72817"/>
                                        </p:tgtEl>
                                        <p:attrNameLst>
                                          <p:attrName>style.visibility</p:attrName>
                                        </p:attrNameLst>
                                      </p:cBhvr>
                                      <p:to>
                                        <p:strVal val="visible"/>
                                      </p:to>
                                    </p:set>
                                    <p:animEffect transition="in" filter="wipe(left)">
                                      <p:cBhvr>
                                        <p:cTn id="32" dur="1000"/>
                                        <p:tgtEl>
                                          <p:spTgt spid="67281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72902"/>
                                        </p:tgtEl>
                                        <p:attrNameLst>
                                          <p:attrName>style.visibility</p:attrName>
                                        </p:attrNameLst>
                                      </p:cBhvr>
                                      <p:to>
                                        <p:strVal val="visible"/>
                                      </p:to>
                                    </p:set>
                                    <p:animEffect transition="in" filter="wipe(left)">
                                      <p:cBhvr>
                                        <p:cTn id="37" dur="1000"/>
                                        <p:tgtEl>
                                          <p:spTgt spid="6729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2816" grpId="0"/>
      <p:bldP spid="672817" grpId="0"/>
      <p:bldP spid="67290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a:xfrm>
            <a:off x="495300" y="0"/>
            <a:ext cx="8229600" cy="706437"/>
          </a:xfrm>
        </p:spPr>
        <p:txBody>
          <a:bodyPr>
            <a:normAutofit fontScale="90000"/>
          </a:bodyPr>
          <a:lstStyle/>
          <a:p>
            <a:r>
              <a:rPr lang="fr-FR" b="1" dirty="0" smtClean="0"/>
              <a:t>Et ensuite ?</a:t>
            </a:r>
          </a:p>
        </p:txBody>
      </p:sp>
      <p:sp>
        <p:nvSpPr>
          <p:cNvPr id="715779" name="Text Box 1027"/>
          <p:cNvSpPr txBox="1">
            <a:spLocks noChangeArrowheads="1"/>
          </p:cNvSpPr>
          <p:nvPr/>
        </p:nvSpPr>
        <p:spPr bwMode="auto">
          <a:xfrm>
            <a:off x="809625" y="2336800"/>
            <a:ext cx="8143875"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chemeClr val="tx1"/>
              </a:buClr>
              <a:buSzPct val="50000"/>
              <a:buFont typeface="Wingdings" pitchFamily="2" charset="2"/>
              <a:buNone/>
            </a:pPr>
            <a:r>
              <a:rPr lang="fr-FR" b="1" dirty="0" smtClean="0">
                <a:solidFill>
                  <a:schemeClr val="accent1"/>
                </a:solidFill>
              </a:rPr>
              <a:t>Outil 1.  L’Eco-audits </a:t>
            </a:r>
            <a:r>
              <a:rPr lang="fr-FR" dirty="0" smtClean="0"/>
              <a:t>permet aux étudiants d’approximer et mettre en œuvre rapidement le “portrait” énergie / CO</a:t>
            </a:r>
            <a:r>
              <a:rPr lang="fr-FR" b="1" baseline="-25000" dirty="0" smtClean="0"/>
              <a:t>2</a:t>
            </a:r>
            <a:r>
              <a:rPr lang="fr-FR" baseline="-25000" dirty="0" smtClean="0"/>
              <a:t> </a:t>
            </a:r>
            <a:r>
              <a:rPr lang="fr-FR" dirty="0" smtClean="0"/>
              <a:t>des produits.</a:t>
            </a:r>
          </a:p>
          <a:p>
            <a:pPr>
              <a:spcBef>
                <a:spcPct val="20000"/>
              </a:spcBef>
              <a:buClr>
                <a:schemeClr val="tx1"/>
              </a:buClr>
              <a:buSzPct val="50000"/>
              <a:buFont typeface="Wingdings" pitchFamily="2" charset="2"/>
              <a:buNone/>
            </a:pPr>
            <a:r>
              <a:rPr lang="fr-FR" dirty="0" smtClean="0"/>
              <a:t>  </a:t>
            </a:r>
            <a:endParaRPr lang="fr-FR" dirty="0"/>
          </a:p>
        </p:txBody>
      </p:sp>
      <p:sp>
        <p:nvSpPr>
          <p:cNvPr id="32772" name="Rectangle 4"/>
          <p:cNvSpPr>
            <a:spLocks noChangeArrowheads="1"/>
          </p:cNvSpPr>
          <p:nvPr/>
        </p:nvSpPr>
        <p:spPr bwMode="auto">
          <a:xfrm>
            <a:off x="2146300" y="46101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spcBef>
                <a:spcPct val="20000"/>
              </a:spcBef>
              <a:spcAft>
                <a:spcPct val="20000"/>
              </a:spcAft>
              <a:buClr>
                <a:srgbClr val="009B9B"/>
              </a:buClr>
              <a:buSzPct val="80000"/>
              <a:buFont typeface="Wingdings" pitchFamily="2" charset="2"/>
              <a:buNone/>
            </a:pPr>
            <a:endParaRPr lang="en-GB"/>
          </a:p>
        </p:txBody>
      </p:sp>
      <p:sp>
        <p:nvSpPr>
          <p:cNvPr id="862213" name="Text Box 1029"/>
          <p:cNvSpPr txBox="1">
            <a:spLocks noChangeArrowheads="1"/>
          </p:cNvSpPr>
          <p:nvPr/>
        </p:nvSpPr>
        <p:spPr bwMode="auto">
          <a:xfrm>
            <a:off x="809625" y="1341438"/>
            <a:ext cx="78771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buClr>
                <a:schemeClr val="tx1"/>
              </a:buClr>
              <a:buSzPct val="50000"/>
              <a:buFont typeface="Wingdings" pitchFamily="2" charset="2"/>
              <a:buNone/>
            </a:pPr>
            <a:r>
              <a:rPr lang="fr-FR" dirty="0" smtClean="0"/>
              <a:t>CES possède </a:t>
            </a:r>
            <a:r>
              <a:rPr lang="fr-FR" b="1" dirty="0" smtClean="0">
                <a:solidFill>
                  <a:srgbClr val="CC0000"/>
                </a:solidFill>
              </a:rPr>
              <a:t>deux ensembles d’outils </a:t>
            </a:r>
            <a:r>
              <a:rPr lang="fr-FR" dirty="0" smtClean="0"/>
              <a:t>aidant a explorer l’éco-conception dans la dimension des matériaux.</a:t>
            </a:r>
            <a:endParaRPr lang="fr-FR" b="1" dirty="0">
              <a:solidFill>
                <a:schemeClr val="accent1"/>
              </a:solidFill>
            </a:endParaRPr>
          </a:p>
        </p:txBody>
      </p:sp>
      <p:sp>
        <p:nvSpPr>
          <p:cNvPr id="715782" name="Text Box 1027"/>
          <p:cNvSpPr txBox="1">
            <a:spLocks noChangeArrowheads="1"/>
          </p:cNvSpPr>
          <p:nvPr/>
        </p:nvSpPr>
        <p:spPr bwMode="auto">
          <a:xfrm>
            <a:off x="822325" y="3378200"/>
            <a:ext cx="81438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buClr>
                <a:schemeClr val="tx1"/>
              </a:buClr>
              <a:buSzPct val="50000"/>
              <a:buFont typeface="Wingdings" pitchFamily="2" charset="2"/>
              <a:buNone/>
            </a:pPr>
            <a:r>
              <a:rPr lang="fr-FR" b="1" dirty="0" smtClean="0">
                <a:solidFill>
                  <a:schemeClr val="accent1"/>
                </a:solidFill>
              </a:rPr>
              <a:t>Outil 2.  Les stratégies de sélections </a:t>
            </a:r>
            <a:r>
              <a:rPr lang="fr-FR" dirty="0" smtClean="0"/>
              <a:t>permettent de choisir de nouveaux matériaux afin de reconcevoir les produits et les faire répondre aux critères environnementaux, utilisant la méthode de sélection rationnelle des matériaux.</a:t>
            </a:r>
            <a:endParaRPr lang="fr-FR" dirty="0"/>
          </a:p>
        </p:txBody>
      </p:sp>
      <p:sp>
        <p:nvSpPr>
          <p:cNvPr id="715783" name="Text Box 1027"/>
          <p:cNvSpPr txBox="1">
            <a:spLocks noChangeArrowheads="1"/>
          </p:cNvSpPr>
          <p:nvPr/>
        </p:nvSpPr>
        <p:spPr bwMode="auto">
          <a:xfrm>
            <a:off x="809625" y="4670425"/>
            <a:ext cx="8143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buClr>
                <a:schemeClr val="tx1"/>
              </a:buClr>
              <a:buSzPct val="50000"/>
              <a:buFont typeface="Wingdings" pitchFamily="2" charset="2"/>
              <a:buNone/>
            </a:pPr>
            <a:r>
              <a:rPr lang="fr-FR" dirty="0" smtClean="0"/>
              <a:t>Ils permettent des</a:t>
            </a:r>
            <a:r>
              <a:rPr lang="fr-FR" b="1" dirty="0" smtClean="0">
                <a:solidFill>
                  <a:schemeClr val="accent1"/>
                </a:solidFill>
              </a:rPr>
              <a:t> audits </a:t>
            </a:r>
            <a:r>
              <a:rPr lang="fr-FR" dirty="0" smtClean="0"/>
              <a:t>rapides et une sélection </a:t>
            </a:r>
            <a:r>
              <a:rPr lang="fr-FR" b="1" dirty="0" smtClean="0">
                <a:solidFill>
                  <a:schemeClr val="accent1"/>
                </a:solidFill>
              </a:rPr>
              <a:t>rationnel des matériaux </a:t>
            </a:r>
            <a:r>
              <a:rPr lang="fr-FR" dirty="0" smtClean="0"/>
              <a:t>pour reconcevoir les produits.</a:t>
            </a:r>
            <a:endParaRPr lang="fr-FR" dirty="0"/>
          </a:p>
        </p:txBody>
      </p:sp>
    </p:spTree>
    <p:extLst>
      <p:ext uri="{BB962C8B-B14F-4D97-AF65-F5344CB8AC3E}">
        <p14:creationId xmlns:p14="http://schemas.microsoft.com/office/powerpoint/2010/main" val="12445069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2213"/>
                                        </p:tgtEl>
                                        <p:attrNameLst>
                                          <p:attrName>style.visibility</p:attrName>
                                        </p:attrNameLst>
                                      </p:cBhvr>
                                      <p:to>
                                        <p:strVal val="visible"/>
                                      </p:to>
                                    </p:set>
                                    <p:animEffect transition="in" filter="wipe(left)">
                                      <p:cBhvr>
                                        <p:cTn id="7" dur="500"/>
                                        <p:tgtEl>
                                          <p:spTgt spid="8622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5779"/>
                                        </p:tgtEl>
                                        <p:attrNameLst>
                                          <p:attrName>style.visibility</p:attrName>
                                        </p:attrNameLst>
                                      </p:cBhvr>
                                      <p:to>
                                        <p:strVal val="visible"/>
                                      </p:to>
                                    </p:set>
                                    <p:animEffect transition="in" filter="wipe(left)">
                                      <p:cBhvr>
                                        <p:cTn id="12" dur="500"/>
                                        <p:tgtEl>
                                          <p:spTgt spid="7157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5782"/>
                                        </p:tgtEl>
                                        <p:attrNameLst>
                                          <p:attrName>style.visibility</p:attrName>
                                        </p:attrNameLst>
                                      </p:cBhvr>
                                      <p:to>
                                        <p:strVal val="visible"/>
                                      </p:to>
                                    </p:set>
                                    <p:animEffect transition="in" filter="wipe(left)">
                                      <p:cBhvr>
                                        <p:cTn id="17" dur="500"/>
                                        <p:tgtEl>
                                          <p:spTgt spid="71578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5783"/>
                                        </p:tgtEl>
                                        <p:attrNameLst>
                                          <p:attrName>style.visibility</p:attrName>
                                        </p:attrNameLst>
                                      </p:cBhvr>
                                      <p:to>
                                        <p:strVal val="visible"/>
                                      </p:to>
                                    </p:set>
                                    <p:animEffect transition="in" filter="wipe(left)">
                                      <p:cBhvr>
                                        <p:cTn id="22" dur="500"/>
                                        <p:tgtEl>
                                          <p:spTgt spid="715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autoUpdateAnimBg="0"/>
      <p:bldP spid="862213" grpId="0" autoUpdateAnimBg="0"/>
      <p:bldP spid="715782" grpId="0" autoUpdateAnimBg="0"/>
      <p:bldP spid="715783"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p:cNvSpPr>
          <p:nvPr>
            <p:ph type="title"/>
          </p:nvPr>
        </p:nvSpPr>
        <p:spPr>
          <a:xfrm>
            <a:off x="876300" y="123825"/>
            <a:ext cx="7191375" cy="523875"/>
          </a:xfrm>
        </p:spPr>
        <p:txBody>
          <a:bodyPr>
            <a:normAutofit fontScale="90000"/>
          </a:bodyPr>
          <a:lstStyle/>
          <a:p>
            <a:r>
              <a:rPr lang="fr-FR" b="1" smtClean="0"/>
              <a:t>Différentes présentations</a:t>
            </a:r>
          </a:p>
        </p:txBody>
      </p:sp>
      <p:pic>
        <p:nvPicPr>
          <p:cNvPr id="3379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3925" y="1585913"/>
            <a:ext cx="3798888"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6675" y="6002338"/>
            <a:ext cx="1344613"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Box 8"/>
          <p:cNvSpPr txBox="1">
            <a:spLocks noChangeArrowheads="1"/>
          </p:cNvSpPr>
          <p:nvPr/>
        </p:nvSpPr>
        <p:spPr bwMode="auto">
          <a:xfrm>
            <a:off x="584791" y="878736"/>
            <a:ext cx="79106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20000"/>
              </a:spcBef>
              <a:spcAft>
                <a:spcPct val="20000"/>
              </a:spcAft>
              <a:buClr>
                <a:srgbClr val="009B9B"/>
              </a:buClr>
              <a:buSzPct val="80000"/>
              <a:buFont typeface="Wingdings" pitchFamily="2" charset="2"/>
              <a:buNone/>
            </a:pPr>
            <a:r>
              <a:rPr lang="fr-FR" b="1" dirty="0" smtClean="0"/>
              <a:t>Ces PowerPoint de présentations sont disponibles sur le </a:t>
            </a:r>
            <a:br>
              <a:rPr lang="fr-FR" b="1" dirty="0" smtClean="0"/>
            </a:br>
            <a:r>
              <a:rPr lang="fr-FR" b="1" dirty="0" smtClean="0"/>
              <a:t>site Web des Ressources d’Enseignement</a:t>
            </a:r>
            <a:endParaRPr lang="fr-FR" b="1" dirty="0"/>
          </a:p>
        </p:txBody>
      </p:sp>
      <p:sp>
        <p:nvSpPr>
          <p:cNvPr id="33798" name="TextBox 9"/>
          <p:cNvSpPr txBox="1">
            <a:spLocks noChangeArrowheads="1"/>
          </p:cNvSpPr>
          <p:nvPr/>
        </p:nvSpPr>
        <p:spPr bwMode="auto">
          <a:xfrm>
            <a:off x="641350" y="5153025"/>
            <a:ext cx="81772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1600" b="1" i="1" dirty="0" smtClean="0"/>
              <a:t>Toutes les images de chacune des unités possèdent des notes explicatives (en anglais). Vous pouvez les visionner en ouvrant la présentation PowerPoint en vue Notes (</a:t>
            </a:r>
            <a:r>
              <a:rPr lang="fr-FR" sz="1600" b="1" i="1" dirty="0" err="1" smtClean="0"/>
              <a:t>View</a:t>
            </a:r>
            <a:r>
              <a:rPr lang="fr-FR" sz="1600" b="1" i="1" dirty="0" smtClean="0"/>
              <a:t> – Notes pages) ou en cliquant sur l’icône en bas de la barre d’outil de PowerPoint.</a:t>
            </a:r>
            <a:endParaRPr lang="fr-FR" sz="1600" b="1" i="1" dirty="0"/>
          </a:p>
        </p:txBody>
      </p:sp>
      <p:sp>
        <p:nvSpPr>
          <p:cNvPr id="33799" name="Oval 10"/>
          <p:cNvSpPr>
            <a:spLocks noChangeArrowheads="1"/>
          </p:cNvSpPr>
          <p:nvPr/>
        </p:nvSpPr>
        <p:spPr bwMode="auto">
          <a:xfrm>
            <a:off x="3779838" y="6011863"/>
            <a:ext cx="641350" cy="519112"/>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pPr eaLnBrk="0" hangingPunct="0">
              <a:spcBef>
                <a:spcPct val="20000"/>
              </a:spcBef>
              <a:spcAft>
                <a:spcPct val="20000"/>
              </a:spcAft>
              <a:buClr>
                <a:srgbClr val="009B9B"/>
              </a:buClr>
              <a:buSzPct val="80000"/>
              <a:buFont typeface="Wingdings" pitchFamily="2" charset="2"/>
              <a:buNone/>
            </a:pPr>
            <a:endParaRPr lang="fr-FR"/>
          </a:p>
        </p:txBody>
      </p:sp>
      <p:pic>
        <p:nvPicPr>
          <p:cNvPr id="33800"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2613" y="1609725"/>
            <a:ext cx="37719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40275" y="1766888"/>
            <a:ext cx="3789363"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9873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888" y="987425"/>
            <a:ext cx="4497387"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itle 2"/>
          <p:cNvSpPr>
            <a:spLocks noGrp="1"/>
          </p:cNvSpPr>
          <p:nvPr>
            <p:ph type="title"/>
          </p:nvPr>
        </p:nvSpPr>
        <p:spPr>
          <a:xfrm>
            <a:off x="0" y="7939"/>
            <a:ext cx="9144000" cy="677861"/>
          </a:xfrm>
        </p:spPr>
        <p:txBody>
          <a:bodyPr>
            <a:noAutofit/>
          </a:bodyPr>
          <a:lstStyle/>
          <a:p>
            <a:r>
              <a:rPr lang="fr-FR" sz="3400" b="1" dirty="0" smtClean="0"/>
              <a:t>Aussi disponible pour le Développement Durable</a:t>
            </a:r>
          </a:p>
        </p:txBody>
      </p:sp>
      <p:sp>
        <p:nvSpPr>
          <p:cNvPr id="34820" name="TextBox 3"/>
          <p:cNvSpPr txBox="1">
            <a:spLocks noChangeArrowheads="1"/>
          </p:cNvSpPr>
          <p:nvPr/>
        </p:nvSpPr>
        <p:spPr bwMode="auto">
          <a:xfrm>
            <a:off x="4722812" y="2235200"/>
            <a:ext cx="4287837" cy="374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SzPct val="150000"/>
              <a:buFont typeface="Arial" charset="0"/>
              <a:buChar char="•"/>
            </a:pPr>
            <a:r>
              <a:rPr lang="fr-FR" dirty="0" smtClean="0"/>
              <a:t>   Exercices avec solutions détaillées</a:t>
            </a:r>
          </a:p>
          <a:p>
            <a:pPr>
              <a:spcBef>
                <a:spcPct val="20000"/>
              </a:spcBef>
              <a:spcAft>
                <a:spcPct val="20000"/>
              </a:spcAft>
              <a:buSzPct val="150000"/>
              <a:buFont typeface="Arial" charset="0"/>
              <a:buChar char="•"/>
            </a:pPr>
            <a:r>
              <a:rPr lang="fr-FR" dirty="0" smtClean="0"/>
              <a:t>   D’autres unités de cours</a:t>
            </a:r>
          </a:p>
          <a:p>
            <a:pPr>
              <a:spcBef>
                <a:spcPct val="20000"/>
              </a:spcBef>
              <a:spcAft>
                <a:spcPct val="20000"/>
              </a:spcAft>
              <a:buSzPct val="150000"/>
              <a:buFont typeface="Arial" charset="0"/>
              <a:buChar char="•"/>
            </a:pPr>
            <a:r>
              <a:rPr lang="fr-FR" dirty="0" smtClean="0"/>
              <a:t>   Papiers Blancs</a:t>
            </a:r>
          </a:p>
          <a:p>
            <a:pPr>
              <a:spcBef>
                <a:spcPct val="20000"/>
              </a:spcBef>
              <a:spcAft>
                <a:spcPct val="20000"/>
              </a:spcAft>
              <a:buSzPct val="150000"/>
              <a:buFont typeface="Arial" charset="0"/>
              <a:buChar char="•"/>
            </a:pPr>
            <a:r>
              <a:rPr lang="fr-FR" dirty="0" smtClean="0"/>
              <a:t>   Cas d’études interactifs</a:t>
            </a:r>
          </a:p>
          <a:p>
            <a:pPr>
              <a:spcBef>
                <a:spcPct val="20000"/>
              </a:spcBef>
              <a:spcAft>
                <a:spcPct val="20000"/>
              </a:spcAft>
              <a:buSzPct val="150000"/>
              <a:buFont typeface="Arial" charset="0"/>
              <a:buChar char="•"/>
            </a:pPr>
            <a:r>
              <a:rPr lang="fr-FR" dirty="0" smtClean="0"/>
              <a:t>   Enregistrement de </a:t>
            </a:r>
            <a:r>
              <a:rPr lang="fr-FR" dirty="0" err="1" smtClean="0"/>
              <a:t>Webinar</a:t>
            </a:r>
            <a:endParaRPr lang="fr-FR" dirty="0" smtClean="0"/>
          </a:p>
          <a:p>
            <a:pPr>
              <a:spcBef>
                <a:spcPct val="20000"/>
              </a:spcBef>
              <a:spcAft>
                <a:spcPct val="20000"/>
              </a:spcAft>
              <a:buSzPct val="150000"/>
              <a:buFont typeface="Arial" charset="0"/>
              <a:buChar char="•"/>
            </a:pPr>
            <a:r>
              <a:rPr lang="fr-FR" dirty="0" smtClean="0"/>
              <a:t>   Posters</a:t>
            </a:r>
          </a:p>
          <a:p>
            <a:pPr>
              <a:spcBef>
                <a:spcPct val="20000"/>
              </a:spcBef>
              <a:spcAft>
                <a:spcPct val="20000"/>
              </a:spcAft>
              <a:buSzPct val="150000"/>
              <a:buFont typeface="Arial" charset="0"/>
              <a:buChar char="•"/>
            </a:pPr>
            <a:r>
              <a:rPr lang="fr-FR" dirty="0" smtClean="0"/>
              <a:t>   Fichier exemples pour les projets    </a:t>
            </a:r>
            <a:br>
              <a:rPr lang="fr-FR" dirty="0" smtClean="0"/>
            </a:br>
            <a:r>
              <a:rPr lang="fr-FR" dirty="0" smtClean="0"/>
              <a:t>     Eco Audit</a:t>
            </a:r>
          </a:p>
          <a:p>
            <a:pPr>
              <a:spcBef>
                <a:spcPct val="20000"/>
              </a:spcBef>
              <a:spcAft>
                <a:spcPct val="20000"/>
              </a:spcAft>
              <a:buSzPct val="150000"/>
              <a:buFont typeface="Arial" charset="0"/>
              <a:buChar char="•"/>
            </a:pPr>
            <a:r>
              <a:rPr lang="fr-FR" dirty="0" smtClean="0"/>
              <a:t>   Liens vers d’autres ressources</a:t>
            </a:r>
          </a:p>
          <a:p>
            <a:pPr>
              <a:spcBef>
                <a:spcPct val="20000"/>
              </a:spcBef>
              <a:spcAft>
                <a:spcPct val="20000"/>
              </a:spcAft>
              <a:buSzPct val="150000"/>
              <a:buFont typeface="Arial" charset="0"/>
              <a:buChar char="•"/>
            </a:pPr>
            <a:r>
              <a:rPr lang="fr-FR" dirty="0" smtClean="0"/>
              <a:t>   Base de données Eco </a:t>
            </a:r>
            <a:r>
              <a:rPr lang="fr-FR" dirty="0" err="1" smtClean="0"/>
              <a:t>Indicator</a:t>
            </a:r>
            <a:endParaRPr lang="fr-FR" dirty="0"/>
          </a:p>
        </p:txBody>
      </p:sp>
      <p:sp>
        <p:nvSpPr>
          <p:cNvPr id="34821" name="TextBox 4"/>
          <p:cNvSpPr txBox="1">
            <a:spLocks noChangeArrowheads="1"/>
          </p:cNvSpPr>
          <p:nvPr/>
        </p:nvSpPr>
        <p:spPr bwMode="auto">
          <a:xfrm>
            <a:off x="4903788" y="885825"/>
            <a:ext cx="3632200"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dirty="0" smtClean="0"/>
              <a:t>Sur les sujets de:</a:t>
            </a:r>
          </a:p>
          <a:p>
            <a:pPr>
              <a:spcBef>
                <a:spcPct val="20000"/>
              </a:spcBef>
              <a:spcAft>
                <a:spcPct val="20000"/>
              </a:spcAft>
              <a:buClr>
                <a:srgbClr val="009B9B"/>
              </a:buClr>
              <a:buSzPct val="80000"/>
              <a:buFont typeface="Wingdings" pitchFamily="2" charset="2"/>
              <a:buNone/>
            </a:pPr>
            <a:r>
              <a:rPr lang="fr-FR" sz="2000" b="1" dirty="0" smtClean="0">
                <a:solidFill>
                  <a:srgbClr val="336600"/>
                </a:solidFill>
              </a:rPr>
              <a:t>Eco Design &amp; Eco Audits</a:t>
            </a:r>
          </a:p>
          <a:p>
            <a:pPr>
              <a:spcBef>
                <a:spcPct val="20000"/>
              </a:spcBef>
              <a:spcAft>
                <a:spcPct val="20000"/>
              </a:spcAft>
              <a:buClr>
                <a:srgbClr val="009B9B"/>
              </a:buClr>
              <a:buSzPct val="80000"/>
              <a:buFont typeface="Wingdings" pitchFamily="2" charset="2"/>
              <a:buNone/>
            </a:pPr>
            <a:r>
              <a:rPr lang="fr-FR" sz="2000" b="1" dirty="0" err="1" smtClean="0">
                <a:solidFill>
                  <a:srgbClr val="336600"/>
                </a:solidFill>
              </a:rPr>
              <a:t>Low</a:t>
            </a:r>
            <a:r>
              <a:rPr lang="fr-FR" sz="2000" b="1" dirty="0" smtClean="0">
                <a:solidFill>
                  <a:srgbClr val="336600"/>
                </a:solidFill>
              </a:rPr>
              <a:t> </a:t>
            </a:r>
            <a:r>
              <a:rPr lang="fr-FR" sz="2000" b="1" dirty="0" err="1" smtClean="0">
                <a:solidFill>
                  <a:srgbClr val="336600"/>
                </a:solidFill>
              </a:rPr>
              <a:t>Carbon</a:t>
            </a:r>
            <a:r>
              <a:rPr lang="fr-FR" sz="2000" b="1" dirty="0" smtClean="0">
                <a:solidFill>
                  <a:srgbClr val="336600"/>
                </a:solidFill>
              </a:rPr>
              <a:t> Power Systems</a:t>
            </a:r>
            <a:endParaRPr lang="fr-FR" sz="2000" b="1" dirty="0">
              <a:solidFill>
                <a:srgbClr val="336600"/>
              </a:solidFill>
            </a:endParaRPr>
          </a:p>
        </p:txBody>
      </p:sp>
      <p:sp>
        <p:nvSpPr>
          <p:cNvPr id="34822" name="TextBox 5"/>
          <p:cNvSpPr txBox="1">
            <a:spLocks noChangeArrowheads="1"/>
          </p:cNvSpPr>
          <p:nvPr/>
        </p:nvSpPr>
        <p:spPr bwMode="auto">
          <a:xfrm>
            <a:off x="3101975" y="6146800"/>
            <a:ext cx="5965825"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fr-FR" sz="2000" b="1" dirty="0" smtClean="0"/>
              <a:t>http://teaching.grantadesign.com/open/eco.htm</a:t>
            </a:r>
            <a:endParaRPr lang="fr-FR" sz="2000" b="1" dirty="0"/>
          </a:p>
        </p:txBody>
      </p:sp>
    </p:spTree>
    <p:extLst>
      <p:ext uri="{BB962C8B-B14F-4D97-AF65-F5344CB8AC3E}">
        <p14:creationId xmlns:p14="http://schemas.microsoft.com/office/powerpoint/2010/main" val="19159783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endParaRPr lang="en-GB" smtClean="0"/>
          </a:p>
        </p:txBody>
      </p:sp>
      <p:sp>
        <p:nvSpPr>
          <p:cNvPr id="35843" name="Rectangle 3"/>
          <p:cNvSpPr>
            <a:spLocks noGrp="1" noChangeArrowheads="1"/>
          </p:cNvSpPr>
          <p:nvPr>
            <p:ph type="body" idx="1"/>
          </p:nvPr>
        </p:nvSpPr>
        <p:spPr>
          <a:xfrm>
            <a:off x="685800" y="1295400"/>
            <a:ext cx="7772400" cy="369888"/>
          </a:xfrm>
        </p:spPr>
        <p:txBody>
          <a:bodyPr>
            <a:normAutofit fontScale="70000" lnSpcReduction="20000"/>
          </a:bodyPr>
          <a:lstStyle/>
          <a:p>
            <a:endParaRPr lang="en-GB" smtClean="0"/>
          </a:p>
        </p:txBody>
      </p:sp>
      <p:pic>
        <p:nvPicPr>
          <p:cNvPr id="35844" name="Picture 11" descr="Bord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314825"/>
            <a:ext cx="604837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14" descr="Granta TR w-o keys lapto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4475" y="5291138"/>
            <a:ext cx="973138"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Text Box 19">
            <a:hlinkClick r:id="rId6"/>
          </p:cNvPr>
          <p:cNvSpPr txBox="1">
            <a:spLocks noChangeArrowheads="1"/>
          </p:cNvSpPr>
          <p:nvPr/>
        </p:nvSpPr>
        <p:spPr bwMode="auto">
          <a:xfrm>
            <a:off x="4926013" y="6281738"/>
            <a:ext cx="42291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400" b="1"/>
              <a:t>www.grantadesign.com/education/resources</a:t>
            </a:r>
          </a:p>
          <a:p>
            <a:pPr eaLnBrk="1" hangingPunct="1"/>
            <a:endParaRPr lang="en-GB" sz="1400" b="1">
              <a:solidFill>
                <a:srgbClr val="669900"/>
              </a:solidFill>
            </a:endParaRPr>
          </a:p>
        </p:txBody>
      </p:sp>
      <p:pic>
        <p:nvPicPr>
          <p:cNvPr id="35848" name="Picture 20"/>
          <p:cNvPicPr>
            <a:picLocks noChangeAspect="1" noChangeArrowheads="1"/>
          </p:cNvPicPr>
          <p:nvPr/>
        </p:nvPicPr>
        <p:blipFill>
          <a:blip r:embed="rId4" cstate="print">
            <a:extLst>
              <a:ext uri="{28A0092B-C50C-407E-A947-70E740481C1C}">
                <a14:useLocalDpi xmlns:a14="http://schemas.microsoft.com/office/drawing/2010/main" val="0"/>
              </a:ext>
            </a:extLst>
          </a:blip>
          <a:srcRect l="29683" r="29659"/>
          <a:stretch>
            <a:fillRect/>
          </a:stretch>
        </p:blipFill>
        <p:spPr bwMode="auto">
          <a:xfrm>
            <a:off x="5948363" y="4314825"/>
            <a:ext cx="2903537"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9" name="Text Box 15"/>
          <p:cNvSpPr txBox="1">
            <a:spLocks noChangeArrowheads="1"/>
          </p:cNvSpPr>
          <p:nvPr/>
        </p:nvSpPr>
        <p:spPr bwMode="auto">
          <a:xfrm>
            <a:off x="5807075" y="4314825"/>
            <a:ext cx="30607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GB" sz="1400" b="1">
                <a:solidFill>
                  <a:srgbClr val="FFFFFF"/>
                </a:solidFill>
              </a:rPr>
              <a:t>M. F. Ashby, 2011</a:t>
            </a:r>
          </a:p>
        </p:txBody>
      </p:sp>
      <p:sp>
        <p:nvSpPr>
          <p:cNvPr id="35850" name="Text Box 11"/>
          <p:cNvSpPr txBox="1">
            <a:spLocks noChangeArrowheads="1"/>
          </p:cNvSpPr>
          <p:nvPr/>
        </p:nvSpPr>
        <p:spPr bwMode="auto">
          <a:xfrm>
            <a:off x="257175" y="4889500"/>
            <a:ext cx="8439150"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10000"/>
              </a:spcBef>
              <a:spcAft>
                <a:spcPct val="10000"/>
              </a:spcAft>
              <a:buClr>
                <a:srgbClr val="009B9B"/>
              </a:buClr>
              <a:buSzPct val="80000"/>
              <a:buFont typeface="Wingdings" pitchFamily="2" charset="2"/>
              <a:buNone/>
            </a:pPr>
            <a:r>
              <a:rPr lang="en-GB" sz="1100"/>
              <a:t>Granta’s Teaching Resources Website aims to support teaching of materials-related courses in Engineering, Science and Design. </a:t>
            </a:r>
          </a:p>
          <a:p>
            <a:pPr>
              <a:spcBef>
                <a:spcPct val="10000"/>
              </a:spcBef>
              <a:spcAft>
                <a:spcPct val="10000"/>
              </a:spcAft>
              <a:buClr>
                <a:srgbClr val="009B9B"/>
              </a:buClr>
              <a:buSzPct val="80000"/>
              <a:buFont typeface="Wingdings" pitchFamily="2" charset="2"/>
              <a:buNone/>
            </a:pPr>
            <a:r>
              <a:rPr lang="en-GB" sz="1100"/>
              <a:t>The resources come in various formats and are primarily aimed at undergraduate students. </a:t>
            </a:r>
          </a:p>
          <a:p>
            <a:pPr>
              <a:spcBef>
                <a:spcPct val="10000"/>
              </a:spcBef>
              <a:spcAft>
                <a:spcPct val="10000"/>
              </a:spcAft>
              <a:buClr>
                <a:srgbClr val="009B9B"/>
              </a:buClr>
              <a:buSzPct val="80000"/>
              <a:buFont typeface="Wingdings" pitchFamily="2" charset="2"/>
              <a:buNone/>
            </a:pPr>
            <a:endParaRPr lang="en-GB" sz="200"/>
          </a:p>
          <a:p>
            <a:pPr>
              <a:spcBef>
                <a:spcPct val="10000"/>
              </a:spcBef>
              <a:spcAft>
                <a:spcPct val="10000"/>
              </a:spcAft>
              <a:buClr>
                <a:srgbClr val="009B9B"/>
              </a:buClr>
              <a:buSzPct val="80000"/>
              <a:buFont typeface="Wingdings" pitchFamily="2" charset="2"/>
              <a:buNone/>
            </a:pPr>
            <a:r>
              <a:rPr lang="en-GB" sz="1100"/>
              <a:t>This resource is one of 23 lecture units created by Professor Mike Ashby. </a:t>
            </a:r>
            <a:endParaRPr lang="en-GB" sz="100"/>
          </a:p>
          <a:p>
            <a:pPr>
              <a:spcBef>
                <a:spcPct val="10000"/>
              </a:spcBef>
              <a:spcAft>
                <a:spcPct val="10000"/>
              </a:spcAft>
              <a:buClr>
                <a:srgbClr val="009B9B"/>
              </a:buClr>
              <a:buSzPct val="80000"/>
              <a:buFont typeface="Wingdings" pitchFamily="2" charset="2"/>
              <a:buNone/>
            </a:pPr>
            <a:endParaRPr lang="en-GB" sz="100"/>
          </a:p>
          <a:p>
            <a:pPr>
              <a:spcBef>
                <a:spcPct val="10000"/>
              </a:spcBef>
              <a:spcAft>
                <a:spcPct val="10000"/>
              </a:spcAft>
              <a:buClr>
                <a:srgbClr val="009B9B"/>
              </a:buClr>
              <a:buSzPct val="80000"/>
              <a:buFont typeface="Wingdings" pitchFamily="2" charset="2"/>
              <a:buNone/>
            </a:pPr>
            <a:r>
              <a:rPr lang="en-GB" sz="1100"/>
              <a:t>The website also contains resources donated by faculty at the 800+ universities and colleges worldwide using </a:t>
            </a:r>
          </a:p>
          <a:p>
            <a:pPr>
              <a:spcBef>
                <a:spcPct val="10000"/>
              </a:spcBef>
              <a:spcAft>
                <a:spcPct val="10000"/>
              </a:spcAft>
              <a:buClr>
                <a:srgbClr val="009B9B"/>
              </a:buClr>
              <a:buSzPct val="80000"/>
              <a:buFont typeface="Wingdings" pitchFamily="2" charset="2"/>
              <a:buNone/>
            </a:pPr>
            <a:r>
              <a:rPr lang="en-GB" sz="1100"/>
              <a:t>Granta’s CES EduPack.</a:t>
            </a:r>
          </a:p>
          <a:p>
            <a:pPr>
              <a:spcBef>
                <a:spcPct val="10000"/>
              </a:spcBef>
              <a:spcAft>
                <a:spcPct val="10000"/>
              </a:spcAft>
              <a:buClr>
                <a:srgbClr val="009B9B"/>
              </a:buClr>
              <a:buSzPct val="80000"/>
              <a:buFont typeface="Wingdings" pitchFamily="2" charset="2"/>
              <a:buNone/>
            </a:pPr>
            <a:endParaRPr lang="en-GB" sz="100"/>
          </a:p>
          <a:p>
            <a:pPr>
              <a:spcBef>
                <a:spcPct val="10000"/>
              </a:spcBef>
              <a:spcAft>
                <a:spcPct val="10000"/>
              </a:spcAft>
              <a:buClr>
                <a:srgbClr val="009B9B"/>
              </a:buClr>
              <a:buSzPct val="80000"/>
              <a:buFont typeface="Wingdings" pitchFamily="2" charset="2"/>
              <a:buNone/>
            </a:pPr>
            <a:r>
              <a:rPr lang="en-GB" sz="1100"/>
              <a:t>The teaching resource website contains both resources that require the use of  CES EduPack and those that don’t.</a:t>
            </a:r>
          </a:p>
          <a:p>
            <a:pPr>
              <a:spcBef>
                <a:spcPct val="10000"/>
              </a:spcBef>
              <a:spcAft>
                <a:spcPct val="10000"/>
              </a:spcAft>
              <a:buClr>
                <a:srgbClr val="009B9B"/>
              </a:buClr>
              <a:buSzPct val="80000"/>
              <a:buFont typeface="Wingdings" pitchFamily="2" charset="2"/>
              <a:buNone/>
            </a:pPr>
            <a:r>
              <a:rPr lang="en-GB" sz="1100"/>
              <a:t>Some of the resources, like this one, are open access.</a:t>
            </a:r>
          </a:p>
        </p:txBody>
      </p:sp>
      <p:sp>
        <p:nvSpPr>
          <p:cNvPr id="35851" name="Text Box 12"/>
          <p:cNvSpPr txBox="1">
            <a:spLocks noChangeArrowheads="1"/>
          </p:cNvSpPr>
          <p:nvPr/>
        </p:nvSpPr>
        <p:spPr bwMode="auto">
          <a:xfrm>
            <a:off x="4959350" y="544513"/>
            <a:ext cx="941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b="1"/>
              <a:t>Author</a:t>
            </a:r>
          </a:p>
        </p:txBody>
      </p:sp>
      <p:sp>
        <p:nvSpPr>
          <p:cNvPr id="35852" name="Text Box 13"/>
          <p:cNvSpPr txBox="1">
            <a:spLocks noChangeArrowheads="1"/>
          </p:cNvSpPr>
          <p:nvPr/>
        </p:nvSpPr>
        <p:spPr bwMode="auto">
          <a:xfrm>
            <a:off x="4959350" y="858838"/>
            <a:ext cx="369570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10000"/>
              </a:spcBef>
              <a:spcAft>
                <a:spcPct val="10000"/>
              </a:spcAft>
              <a:buClr>
                <a:srgbClr val="009B9B"/>
              </a:buClr>
              <a:buSzPct val="80000"/>
              <a:buFont typeface="Wingdings" pitchFamily="2" charset="2"/>
              <a:buNone/>
            </a:pPr>
            <a:r>
              <a:rPr lang="en-GB" sz="1400"/>
              <a:t>Professor Mike Ashby</a:t>
            </a:r>
          </a:p>
          <a:p>
            <a:pPr>
              <a:spcBef>
                <a:spcPct val="10000"/>
              </a:spcBef>
              <a:spcAft>
                <a:spcPct val="10000"/>
              </a:spcAft>
              <a:buClr>
                <a:srgbClr val="009B9B"/>
              </a:buClr>
              <a:buSzPct val="80000"/>
              <a:buFont typeface="Wingdings" pitchFamily="2" charset="2"/>
              <a:buNone/>
            </a:pPr>
            <a:r>
              <a:rPr lang="en-GB" sz="1400"/>
              <a:t>University of Cambridge, Granta Design Ltd.</a:t>
            </a:r>
          </a:p>
          <a:p>
            <a:pPr>
              <a:spcBef>
                <a:spcPct val="10000"/>
              </a:spcBef>
              <a:spcAft>
                <a:spcPct val="10000"/>
              </a:spcAft>
              <a:buClr>
                <a:srgbClr val="009B9B"/>
              </a:buClr>
              <a:buSzPct val="80000"/>
              <a:buFont typeface="Wingdings" pitchFamily="2" charset="2"/>
              <a:buNone/>
            </a:pPr>
            <a:r>
              <a:rPr lang="en-GB" sz="1400"/>
              <a:t>www.grantadesign.com/education</a:t>
            </a:r>
          </a:p>
          <a:p>
            <a:pPr>
              <a:spcBef>
                <a:spcPct val="10000"/>
              </a:spcBef>
              <a:spcAft>
                <a:spcPct val="10000"/>
              </a:spcAft>
              <a:buClr>
                <a:srgbClr val="009B9B"/>
              </a:buClr>
              <a:buSzPct val="80000"/>
              <a:buFont typeface="Wingdings" pitchFamily="2" charset="2"/>
              <a:buNone/>
            </a:pPr>
            <a:r>
              <a:rPr lang="en-GB" sz="1400"/>
              <a:t>www.eng.cam.ac.uk</a:t>
            </a:r>
          </a:p>
        </p:txBody>
      </p:sp>
      <p:sp>
        <p:nvSpPr>
          <p:cNvPr id="35853" name="Text Box 14"/>
          <p:cNvSpPr txBox="1">
            <a:spLocks noChangeArrowheads="1"/>
          </p:cNvSpPr>
          <p:nvPr/>
        </p:nvSpPr>
        <p:spPr bwMode="auto">
          <a:xfrm>
            <a:off x="496888" y="552450"/>
            <a:ext cx="1684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b="1"/>
              <a:t>Reproduction</a:t>
            </a:r>
          </a:p>
        </p:txBody>
      </p:sp>
      <p:sp>
        <p:nvSpPr>
          <p:cNvPr id="35854" name="Text Box 15"/>
          <p:cNvSpPr txBox="1">
            <a:spLocks noChangeArrowheads="1"/>
          </p:cNvSpPr>
          <p:nvPr/>
        </p:nvSpPr>
        <p:spPr bwMode="auto">
          <a:xfrm>
            <a:off x="496888" y="866775"/>
            <a:ext cx="4252912" cy="206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200" dirty="0"/>
              <a:t>This work is licensed under a Creative Commons Attribution-</a:t>
            </a:r>
            <a:r>
              <a:rPr lang="en-GB" sz="1200" dirty="0" err="1"/>
              <a:t>NonCommercial</a:t>
            </a:r>
            <a:r>
              <a:rPr lang="en-GB" sz="1200" dirty="0"/>
              <a:t>-</a:t>
            </a:r>
            <a:r>
              <a:rPr lang="en-GB" sz="1200" dirty="0" err="1"/>
              <a:t>ShareAlike</a:t>
            </a:r>
            <a:r>
              <a:rPr lang="en-GB" sz="1200" dirty="0"/>
              <a:t> 3.0 </a:t>
            </a:r>
            <a:r>
              <a:rPr lang="en-GB" sz="1200" dirty="0" err="1"/>
              <a:t>Unported</a:t>
            </a:r>
            <a:r>
              <a:rPr lang="en-GB" sz="1200" dirty="0"/>
              <a:t> License.</a:t>
            </a:r>
          </a:p>
          <a:p>
            <a:pPr>
              <a:spcBef>
                <a:spcPct val="10000"/>
              </a:spcBef>
              <a:spcAft>
                <a:spcPct val="10000"/>
              </a:spcAft>
              <a:buClr>
                <a:srgbClr val="009B9B"/>
              </a:buClr>
              <a:buSzPct val="80000"/>
              <a:buFont typeface="Wingdings" pitchFamily="2" charset="2"/>
              <a:buNone/>
            </a:pPr>
            <a:endParaRPr lang="en-GB" sz="600" dirty="0"/>
          </a:p>
          <a:p>
            <a:pPr>
              <a:spcBef>
                <a:spcPct val="10000"/>
              </a:spcBef>
              <a:spcAft>
                <a:spcPct val="10000"/>
              </a:spcAft>
              <a:buClr>
                <a:srgbClr val="009B9B"/>
              </a:buClr>
              <a:buSzPct val="80000"/>
              <a:buFont typeface="Wingdings" pitchFamily="2" charset="2"/>
              <a:buNone/>
            </a:pPr>
            <a:r>
              <a:rPr lang="en-GB" sz="1200" dirty="0"/>
              <a:t>Please make sure that Mike Ashby and Granta Design are credited on any reproductions. You cannot use this resource for any commercial purpose.</a:t>
            </a:r>
          </a:p>
          <a:p>
            <a:pPr>
              <a:spcBef>
                <a:spcPct val="10000"/>
              </a:spcBef>
              <a:spcAft>
                <a:spcPct val="10000"/>
              </a:spcAft>
              <a:buClr>
                <a:srgbClr val="009B9B"/>
              </a:buClr>
              <a:buSzPct val="80000"/>
              <a:buFont typeface="Wingdings" pitchFamily="2" charset="2"/>
              <a:buNone/>
            </a:pPr>
            <a:endParaRPr lang="en-GB" sz="600" dirty="0"/>
          </a:p>
          <a:p>
            <a:pPr>
              <a:spcBef>
                <a:spcPct val="10000"/>
              </a:spcBef>
              <a:spcAft>
                <a:spcPct val="10000"/>
              </a:spcAft>
              <a:buClr>
                <a:srgbClr val="009B9B"/>
              </a:buClr>
              <a:buSzPct val="80000"/>
              <a:buFont typeface="Wingdings" pitchFamily="2" charset="2"/>
              <a:buNone/>
            </a:pPr>
            <a:r>
              <a:rPr lang="en-GB" sz="1200" dirty="0"/>
              <a:t>The Granta logo, the Teaching Resources logo and laptop image and the logo for the University of Cambridge are not covered by the creative commons license. </a:t>
            </a:r>
          </a:p>
        </p:txBody>
      </p:sp>
      <p:sp>
        <p:nvSpPr>
          <p:cNvPr id="35855" name="Text Box 16"/>
          <p:cNvSpPr txBox="1">
            <a:spLocks noChangeArrowheads="1"/>
          </p:cNvSpPr>
          <p:nvPr/>
        </p:nvSpPr>
        <p:spPr bwMode="auto">
          <a:xfrm>
            <a:off x="523875" y="3516313"/>
            <a:ext cx="992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sz="1400" b="1"/>
              <a:t>Accuracy</a:t>
            </a:r>
          </a:p>
        </p:txBody>
      </p:sp>
      <p:sp>
        <p:nvSpPr>
          <p:cNvPr id="35856" name="Text Box 17"/>
          <p:cNvSpPr txBox="1">
            <a:spLocks noChangeArrowheads="1"/>
          </p:cNvSpPr>
          <p:nvPr/>
        </p:nvSpPr>
        <p:spPr bwMode="auto">
          <a:xfrm>
            <a:off x="523875" y="3768725"/>
            <a:ext cx="829468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10000"/>
              </a:spcBef>
              <a:spcAft>
                <a:spcPct val="10000"/>
              </a:spcAft>
              <a:buClr>
                <a:srgbClr val="009B9B"/>
              </a:buClr>
              <a:buSzPct val="80000"/>
              <a:buFont typeface="Wingdings" pitchFamily="2" charset="2"/>
              <a:buNone/>
            </a:pPr>
            <a:r>
              <a:rPr lang="en-GB" sz="1100"/>
              <a:t>We try hard to make sure these resources are of a high quality. If you have any suggestions for improvements, please contact us by email at teachingresources@grantadesign.com</a:t>
            </a:r>
          </a:p>
        </p:txBody>
      </p:sp>
      <p:sp>
        <p:nvSpPr>
          <p:cNvPr id="35857" name="TextBox 20"/>
          <p:cNvSpPr txBox="1">
            <a:spLocks noChangeArrowheads="1"/>
          </p:cNvSpPr>
          <p:nvPr/>
        </p:nvSpPr>
        <p:spPr bwMode="auto">
          <a:xfrm>
            <a:off x="2009775" y="3040063"/>
            <a:ext cx="5262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spcAft>
                <a:spcPct val="20000"/>
              </a:spcAft>
              <a:buClr>
                <a:srgbClr val="009B9B"/>
              </a:buClr>
              <a:buSzPct val="80000"/>
              <a:buFont typeface="Wingdings" pitchFamily="2" charset="2"/>
              <a:buNone/>
            </a:pPr>
            <a:r>
              <a:rPr lang="en-GB"/>
              <a:t>http://creativecommons.org/licenses/by-nc-sa/3.0/</a:t>
            </a:r>
          </a:p>
        </p:txBody>
      </p:sp>
      <p:pic>
        <p:nvPicPr>
          <p:cNvPr id="35858" name="Picture 2" descr="Creative Commons Licence">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5788" y="3019425"/>
            <a:ext cx="13462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3482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1600</TotalTime>
  <Words>6117</Words>
  <Application>Microsoft Office PowerPoint</Application>
  <PresentationFormat>Affichage à l'écran (4:3)</PresentationFormat>
  <Paragraphs>992</Paragraphs>
  <Slides>31</Slides>
  <Notes>31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31</vt:i4>
      </vt:variant>
    </vt:vector>
  </HeadingPairs>
  <TitlesOfParts>
    <vt:vector size="33" baseType="lpstr">
      <vt:lpstr>Office Theme</vt:lpstr>
      <vt:lpstr>Image</vt:lpstr>
      <vt:lpstr>Unité 12.    L’Eco-sélection: l’outil Eco-audit  Introduire aux étudiants une réflexion sur le cycle de fin de vie des produits </vt:lpstr>
      <vt:lpstr>Sommaire</vt:lpstr>
      <vt:lpstr>Production annuelle de matériaux</vt:lpstr>
      <vt:lpstr>Rejet de Carbone dans l’atmosphère</vt:lpstr>
      <vt:lpstr>Le Cycle de Vie du produit</vt:lpstr>
      <vt:lpstr>Analyse du Cycle de Vie (ACV) </vt:lpstr>
      <vt:lpstr>Orientation de Conception &amp; Evaluation du Produit</vt:lpstr>
      <vt:lpstr>Eco-audit pour la conception</vt:lpstr>
      <vt:lpstr>L’Eco-conscience pour la conception:                                          La stratégie (1)</vt:lpstr>
      <vt:lpstr>Eco-aware design: the strategy (2)</vt:lpstr>
      <vt:lpstr>L’outil Eco-audit du CES EduPack</vt:lpstr>
      <vt:lpstr>Fiche montrant des éco-propriétés</vt:lpstr>
      <vt:lpstr>L’outil éco-audit: Niveaux 1, 2 et 3</vt:lpstr>
      <vt:lpstr>Transport</vt:lpstr>
      <vt:lpstr>Matériaux et Energies de fabrication / CO2</vt:lpstr>
      <vt:lpstr>Utilisation du mode statique (static mode)</vt:lpstr>
      <vt:lpstr>Bouteille d’eau (100 unités)</vt:lpstr>
      <vt:lpstr>Le résultat: Récipient pour boisson</vt:lpstr>
      <vt:lpstr>Changement de matériaux</vt:lpstr>
      <vt:lpstr>Remplacement du PET par du verre</vt:lpstr>
      <vt:lpstr>Utilisation de PET recyclé au lieu du brut?</vt:lpstr>
      <vt:lpstr>Est-il pragmatique d’utiliser du PET recyclé?</vt:lpstr>
      <vt:lpstr>Incinérer au lieu de recycler</vt:lpstr>
      <vt:lpstr>Transport par fret aérien, réfrigérer 10 jours</vt:lpstr>
      <vt:lpstr>Bouilloire</vt:lpstr>
      <vt:lpstr>Eco audit: La bouilloire</vt:lpstr>
      <vt:lpstr>L’éco-audit avancé dans l’édition Eco Design</vt:lpstr>
      <vt:lpstr>Et ensuite ?</vt:lpstr>
      <vt:lpstr>Différentes présentations</vt:lpstr>
      <vt:lpstr>Aussi disponible pour le Développement Durable</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12.    Eco-selection  and the  Eco-audit tool  Introducing students to life-cycle thinking</dc:title>
  <dc:creator>Xavier Frontere</dc:creator>
  <cp:lastModifiedBy>AUGUSTE Denis</cp:lastModifiedBy>
  <cp:revision>161</cp:revision>
  <dcterms:created xsi:type="dcterms:W3CDTF">2011-04-15T11:43:53Z</dcterms:created>
  <dcterms:modified xsi:type="dcterms:W3CDTF">2012-03-11T17:14:59Z</dcterms:modified>
</cp:coreProperties>
</file>