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fntdata" ContentType="application/x-fontdata"/>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62" r:id="rId1"/>
  </p:sldMasterIdLst>
  <p:notesMasterIdLst>
    <p:notesMasterId r:id="rId13"/>
  </p:notesMasterIdLst>
  <p:handoutMasterIdLst>
    <p:handoutMasterId r:id="rId14"/>
  </p:handoutMasterIdLst>
  <p:sldIdLst>
    <p:sldId id="497" r:id="rId2"/>
    <p:sldId id="496" r:id="rId3"/>
    <p:sldId id="467" r:id="rId4"/>
    <p:sldId id="468" r:id="rId5"/>
    <p:sldId id="469" r:id="rId6"/>
    <p:sldId id="411" r:id="rId7"/>
    <p:sldId id="433" r:id="rId8"/>
    <p:sldId id="453" r:id="rId9"/>
    <p:sldId id="405" r:id="rId10"/>
    <p:sldId id="454" r:id="rId11"/>
    <p:sldId id="455" r:id="rId12"/>
  </p:sldIdLst>
  <p:sldSz cx="9144000" cy="6858000" type="screen4x3"/>
  <p:notesSz cx="6870700" cy="9774238"/>
  <p:embeddedFontLst>
    <p:embeddedFont>
      <p:font typeface="Bookshelf Symbol 1" pitchFamily="34" charset="0"/>
      <p:regular r:id="rId15"/>
    </p:embeddedFont>
    <p:embeddedFont>
      <p:font typeface="Arial Black" pitchFamily="34" charset="0"/>
      <p:bold r:id="rId16"/>
    </p:embeddedFont>
    <p:embeddedFont>
      <p:font typeface="Calibri" pitchFamily="34" charset="0"/>
      <p:regular r:id="rId17"/>
      <p:bold r:id="rId18"/>
      <p:italic r:id="rId19"/>
      <p:boldItalic r:id="rId20"/>
    </p:embeddedFont>
  </p:embeddedFontLst>
  <p:defaultTextStyle>
    <a:defPPr>
      <a:defRPr lang="en-US"/>
    </a:defPPr>
    <a:lvl1pPr algn="ctr" rtl="0" eaLnBrk="0" fontAlgn="base" hangingPunct="0">
      <a:spcBef>
        <a:spcPct val="20000"/>
      </a:spcBef>
      <a:spcAft>
        <a:spcPct val="20000"/>
      </a:spcAft>
      <a:buClr>
        <a:srgbClr val="009B9B"/>
      </a:buClr>
      <a:buSzPct val="80000"/>
      <a:buFont typeface="Wingdings" pitchFamily="2" charset="2"/>
      <a:defRPr kern="1200">
        <a:solidFill>
          <a:schemeClr val="tx1"/>
        </a:solidFill>
        <a:latin typeface="Arial" charset="0"/>
        <a:ea typeface="+mn-ea"/>
        <a:cs typeface="+mn-cs"/>
      </a:defRPr>
    </a:lvl1pPr>
    <a:lvl2pPr marL="457200" algn="ctr" rtl="0" eaLnBrk="0" fontAlgn="base" hangingPunct="0">
      <a:spcBef>
        <a:spcPct val="20000"/>
      </a:spcBef>
      <a:spcAft>
        <a:spcPct val="20000"/>
      </a:spcAft>
      <a:buClr>
        <a:srgbClr val="009B9B"/>
      </a:buClr>
      <a:buSzPct val="80000"/>
      <a:buFont typeface="Wingdings" pitchFamily="2" charset="2"/>
      <a:defRPr kern="1200">
        <a:solidFill>
          <a:schemeClr val="tx1"/>
        </a:solidFill>
        <a:latin typeface="Arial" charset="0"/>
        <a:ea typeface="+mn-ea"/>
        <a:cs typeface="+mn-cs"/>
      </a:defRPr>
    </a:lvl2pPr>
    <a:lvl3pPr marL="914400" algn="ctr" rtl="0" eaLnBrk="0" fontAlgn="base" hangingPunct="0">
      <a:spcBef>
        <a:spcPct val="20000"/>
      </a:spcBef>
      <a:spcAft>
        <a:spcPct val="20000"/>
      </a:spcAft>
      <a:buClr>
        <a:srgbClr val="009B9B"/>
      </a:buClr>
      <a:buSzPct val="80000"/>
      <a:buFont typeface="Wingdings" pitchFamily="2" charset="2"/>
      <a:defRPr kern="1200">
        <a:solidFill>
          <a:schemeClr val="tx1"/>
        </a:solidFill>
        <a:latin typeface="Arial" charset="0"/>
        <a:ea typeface="+mn-ea"/>
        <a:cs typeface="+mn-cs"/>
      </a:defRPr>
    </a:lvl3pPr>
    <a:lvl4pPr marL="1371600" algn="ctr" rtl="0" eaLnBrk="0" fontAlgn="base" hangingPunct="0">
      <a:spcBef>
        <a:spcPct val="20000"/>
      </a:spcBef>
      <a:spcAft>
        <a:spcPct val="20000"/>
      </a:spcAft>
      <a:buClr>
        <a:srgbClr val="009B9B"/>
      </a:buClr>
      <a:buSzPct val="80000"/>
      <a:buFont typeface="Wingdings" pitchFamily="2" charset="2"/>
      <a:defRPr kern="1200">
        <a:solidFill>
          <a:schemeClr val="tx1"/>
        </a:solidFill>
        <a:latin typeface="Arial" charset="0"/>
        <a:ea typeface="+mn-ea"/>
        <a:cs typeface="+mn-cs"/>
      </a:defRPr>
    </a:lvl4pPr>
    <a:lvl5pPr marL="1828800" algn="ctr" rtl="0" eaLnBrk="0" fontAlgn="base" hangingPunct="0">
      <a:spcBef>
        <a:spcPct val="20000"/>
      </a:spcBef>
      <a:spcAft>
        <a:spcPct val="20000"/>
      </a:spcAft>
      <a:buClr>
        <a:srgbClr val="009B9B"/>
      </a:buClr>
      <a:buSzPct val="80000"/>
      <a:buFont typeface="Wingdings" pitchFamily="2" charset="2"/>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CCFF"/>
    <a:srgbClr val="99FF33"/>
    <a:srgbClr val="008000"/>
    <a:srgbClr val="EAEAEA"/>
    <a:srgbClr val="040000"/>
    <a:srgbClr val="F8F8F8"/>
    <a:srgbClr val="777777"/>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25074" autoAdjust="0"/>
    <p:restoredTop sz="63189" autoAdjust="0"/>
  </p:normalViewPr>
  <p:slideViewPr>
    <p:cSldViewPr snapToGrid="0">
      <p:cViewPr>
        <p:scale>
          <a:sx n="100" d="100"/>
          <a:sy n="100" d="100"/>
        </p:scale>
        <p:origin x="-756" y="-294"/>
      </p:cViewPr>
      <p:guideLst>
        <p:guide orient="horz" pos="4138"/>
        <p:guide pos="55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napToGrid="0">
      <p:cViewPr varScale="1">
        <p:scale>
          <a:sx n="59" d="100"/>
          <a:sy n="59" d="100"/>
        </p:scale>
        <p:origin x="-2292" y="-66"/>
      </p:cViewPr>
      <p:guideLst>
        <p:guide orient="horz" pos="3078"/>
        <p:guide pos="201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 Id="rId4"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 Id="rId6" Type="http://schemas.openxmlformats.org/officeDocument/2006/relationships/image" Target="../media/image21.wmf"/><Relationship Id="rId5" Type="http://schemas.openxmlformats.org/officeDocument/2006/relationships/image" Target="../media/image20.wmf"/><Relationship Id="rId4" Type="http://schemas.openxmlformats.org/officeDocument/2006/relationships/image" Target="../media/image19.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2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6563"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spcBef>
                <a:spcPct val="0"/>
              </a:spcBef>
              <a:spcAft>
                <a:spcPct val="0"/>
              </a:spcAft>
              <a:buClrTx/>
              <a:buSzTx/>
              <a:buFontTx/>
              <a:buNone/>
              <a:defRPr sz="1200">
                <a:latin typeface="Times New Roman" pitchFamily="18" charset="0"/>
              </a:defRPr>
            </a:lvl1pPr>
          </a:lstStyle>
          <a:p>
            <a:endParaRPr lang="en-GB"/>
          </a:p>
        </p:txBody>
      </p:sp>
      <p:sp>
        <p:nvSpPr>
          <p:cNvPr id="5123" name="Rectangle 3"/>
          <p:cNvSpPr>
            <a:spLocks noGrp="1" noChangeArrowheads="1"/>
          </p:cNvSpPr>
          <p:nvPr>
            <p:ph type="dt" sz="quarter" idx="1"/>
          </p:nvPr>
        </p:nvSpPr>
        <p:spPr bwMode="auto">
          <a:xfrm>
            <a:off x="3894138" y="0"/>
            <a:ext cx="2976562"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spcAft>
                <a:spcPct val="0"/>
              </a:spcAft>
              <a:buClrTx/>
              <a:buSzTx/>
              <a:buFontTx/>
              <a:buNone/>
              <a:defRPr sz="1200">
                <a:latin typeface="Times New Roman" pitchFamily="18" charset="0"/>
              </a:defRPr>
            </a:lvl1pPr>
          </a:lstStyle>
          <a:p>
            <a:endParaRPr lang="en-GB"/>
          </a:p>
        </p:txBody>
      </p:sp>
      <p:sp>
        <p:nvSpPr>
          <p:cNvPr id="5124" name="Rectangle 4"/>
          <p:cNvSpPr>
            <a:spLocks noGrp="1" noChangeArrowheads="1"/>
          </p:cNvSpPr>
          <p:nvPr>
            <p:ph type="ftr" sz="quarter" idx="2"/>
          </p:nvPr>
        </p:nvSpPr>
        <p:spPr bwMode="auto">
          <a:xfrm>
            <a:off x="0" y="9285288"/>
            <a:ext cx="2976563"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spcBef>
                <a:spcPct val="0"/>
              </a:spcBef>
              <a:spcAft>
                <a:spcPct val="0"/>
              </a:spcAft>
              <a:buClrTx/>
              <a:buSzTx/>
              <a:buFontTx/>
              <a:buNone/>
              <a:defRPr sz="1200">
                <a:latin typeface="Times New Roman" pitchFamily="18" charset="0"/>
              </a:defRPr>
            </a:lvl1pPr>
          </a:lstStyle>
          <a:p>
            <a:endParaRPr lang="en-GB"/>
          </a:p>
        </p:txBody>
      </p:sp>
      <p:sp>
        <p:nvSpPr>
          <p:cNvPr id="5125" name="Rectangle 5"/>
          <p:cNvSpPr>
            <a:spLocks noGrp="1" noChangeArrowheads="1"/>
          </p:cNvSpPr>
          <p:nvPr>
            <p:ph type="sldNum" sz="quarter" idx="3"/>
          </p:nvPr>
        </p:nvSpPr>
        <p:spPr bwMode="auto">
          <a:xfrm>
            <a:off x="3894138" y="9285288"/>
            <a:ext cx="2976562"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spcBef>
                <a:spcPct val="0"/>
              </a:spcBef>
              <a:spcAft>
                <a:spcPct val="0"/>
              </a:spcAft>
              <a:buClrTx/>
              <a:buSzTx/>
              <a:buFontTx/>
              <a:buNone/>
              <a:defRPr sz="1200">
                <a:latin typeface="Times New Roman" pitchFamily="18" charset="0"/>
              </a:defRPr>
            </a:lvl1pPr>
          </a:lstStyle>
          <a:p>
            <a:fld id="{6597134E-DBCD-4BFD-8BD8-142426EF19DA}" type="slidenum">
              <a:rPr lang="en-GB"/>
              <a:pPr/>
              <a:t>‹N°›</a:t>
            </a:fld>
            <a:endParaRPr lang="en-GB"/>
          </a:p>
        </p:txBody>
      </p:sp>
    </p:spTree>
    <p:extLst>
      <p:ext uri="{BB962C8B-B14F-4D97-AF65-F5344CB8AC3E}">
        <p14:creationId xmlns:p14="http://schemas.microsoft.com/office/powerpoint/2010/main" val="40065388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76563"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spcBef>
                <a:spcPct val="0"/>
              </a:spcBef>
              <a:spcAft>
                <a:spcPct val="0"/>
              </a:spcAft>
              <a:buClrTx/>
              <a:buSzTx/>
              <a:buFontTx/>
              <a:buNone/>
              <a:defRPr sz="1200">
                <a:latin typeface="Times New Roman" pitchFamily="18" charset="0"/>
              </a:defRPr>
            </a:lvl1pPr>
          </a:lstStyle>
          <a:p>
            <a:endParaRPr lang="en-GB"/>
          </a:p>
        </p:txBody>
      </p:sp>
      <p:sp>
        <p:nvSpPr>
          <p:cNvPr id="25603" name="Rectangle 3"/>
          <p:cNvSpPr>
            <a:spLocks noGrp="1" noChangeArrowheads="1"/>
          </p:cNvSpPr>
          <p:nvPr>
            <p:ph type="dt" idx="1"/>
          </p:nvPr>
        </p:nvSpPr>
        <p:spPr bwMode="auto">
          <a:xfrm>
            <a:off x="3894138" y="0"/>
            <a:ext cx="2976562"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spcAft>
                <a:spcPct val="0"/>
              </a:spcAft>
              <a:buClrTx/>
              <a:buSzTx/>
              <a:buFontTx/>
              <a:buNone/>
              <a:defRPr sz="1200">
                <a:latin typeface="Times New Roman" pitchFamily="18" charset="0"/>
              </a:defRPr>
            </a:lvl1pPr>
          </a:lstStyle>
          <a:p>
            <a:endParaRPr lang="en-GB"/>
          </a:p>
        </p:txBody>
      </p:sp>
      <p:sp>
        <p:nvSpPr>
          <p:cNvPr id="25604" name="Rectangle 4"/>
          <p:cNvSpPr>
            <a:spLocks noChangeArrowheads="1" noTextEdit="1"/>
          </p:cNvSpPr>
          <p:nvPr>
            <p:ph type="sldImg" idx="2"/>
          </p:nvPr>
        </p:nvSpPr>
        <p:spPr bwMode="auto">
          <a:xfrm>
            <a:off x="992188" y="733425"/>
            <a:ext cx="4887912" cy="3665538"/>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5605" name="Rectangle 5"/>
          <p:cNvSpPr>
            <a:spLocks noGrp="1" noChangeArrowheads="1"/>
          </p:cNvSpPr>
          <p:nvPr>
            <p:ph type="body" sz="quarter" idx="3"/>
          </p:nvPr>
        </p:nvSpPr>
        <p:spPr bwMode="auto">
          <a:xfrm>
            <a:off x="915988" y="4643438"/>
            <a:ext cx="5038725" cy="439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5606" name="Rectangle 6"/>
          <p:cNvSpPr>
            <a:spLocks noGrp="1" noChangeArrowheads="1"/>
          </p:cNvSpPr>
          <p:nvPr>
            <p:ph type="ftr" sz="quarter" idx="4"/>
          </p:nvPr>
        </p:nvSpPr>
        <p:spPr bwMode="auto">
          <a:xfrm>
            <a:off x="0" y="9285288"/>
            <a:ext cx="2976563"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spcBef>
                <a:spcPct val="0"/>
              </a:spcBef>
              <a:spcAft>
                <a:spcPct val="0"/>
              </a:spcAft>
              <a:buClrTx/>
              <a:buSzTx/>
              <a:buFontTx/>
              <a:buNone/>
              <a:defRPr sz="1200">
                <a:latin typeface="Times New Roman" pitchFamily="18" charset="0"/>
              </a:defRPr>
            </a:lvl1pPr>
          </a:lstStyle>
          <a:p>
            <a:endParaRPr lang="en-GB"/>
          </a:p>
        </p:txBody>
      </p:sp>
      <p:sp>
        <p:nvSpPr>
          <p:cNvPr id="25607" name="Rectangle 7"/>
          <p:cNvSpPr>
            <a:spLocks noGrp="1" noChangeArrowheads="1"/>
          </p:cNvSpPr>
          <p:nvPr>
            <p:ph type="sldNum" sz="quarter" idx="5"/>
          </p:nvPr>
        </p:nvSpPr>
        <p:spPr bwMode="auto">
          <a:xfrm>
            <a:off x="3894138" y="9285288"/>
            <a:ext cx="2976562"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spcBef>
                <a:spcPct val="0"/>
              </a:spcBef>
              <a:spcAft>
                <a:spcPct val="0"/>
              </a:spcAft>
              <a:buClrTx/>
              <a:buSzTx/>
              <a:buFontTx/>
              <a:buNone/>
              <a:defRPr sz="1200">
                <a:latin typeface="Times New Roman" pitchFamily="18" charset="0"/>
              </a:defRPr>
            </a:lvl1pPr>
          </a:lstStyle>
          <a:p>
            <a:fld id="{383312B1-A8B7-40AC-B3FC-AA547A1F2CE6}" type="slidenum">
              <a:rPr lang="en-GB"/>
              <a:pPr/>
              <a:t>‹N°›</a:t>
            </a:fld>
            <a:endParaRPr lang="en-GB"/>
          </a:p>
        </p:txBody>
      </p:sp>
    </p:spTree>
    <p:extLst>
      <p:ext uri="{BB962C8B-B14F-4D97-AF65-F5344CB8AC3E}">
        <p14:creationId xmlns:p14="http://schemas.microsoft.com/office/powerpoint/2010/main" val="22863723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A1E691-95FC-4436-871C-88AD12FABB1B}" type="slidenum">
              <a:rPr lang="en-GB"/>
              <a:pPr/>
              <a:t>2</a:t>
            </a:fld>
            <a:endParaRPr lang="en-GB"/>
          </a:p>
        </p:txBody>
      </p:sp>
      <p:sp>
        <p:nvSpPr>
          <p:cNvPr id="449538" name="Rectangle 2"/>
          <p:cNvSpPr>
            <a:spLocks noChangeArrowheads="1" noTextEdit="1"/>
          </p:cNvSpPr>
          <p:nvPr>
            <p:ph type="sldImg"/>
          </p:nvPr>
        </p:nvSpPr>
        <p:spPr bwMode="auto">
          <a:xfrm>
            <a:off x="993775" y="733425"/>
            <a:ext cx="4887913" cy="3665538"/>
          </a:xfrm>
          <a:prstGeom prst="rect">
            <a:avLst/>
          </a:prstGeom>
          <a:solidFill>
            <a:srgbClr val="FFFFFF"/>
          </a:solidFill>
          <a:ln>
            <a:solidFill>
              <a:srgbClr val="000000"/>
            </a:solidFill>
            <a:miter lim="800000"/>
            <a:headEnd/>
            <a:tailEnd/>
          </a:ln>
        </p:spPr>
      </p:sp>
      <p:sp>
        <p:nvSpPr>
          <p:cNvPr id="449539" name="Rectangle 3"/>
          <p:cNvSpPr>
            <a:spLocks noChangeArrowheads="1"/>
          </p:cNvSpPr>
          <p:nvPr>
            <p:ph type="body" idx="1"/>
          </p:nvPr>
        </p:nvSpPr>
        <p:spPr bwMode="auto">
          <a:xfrm>
            <a:off x="915988" y="4648200"/>
            <a:ext cx="5038725" cy="4397375"/>
          </a:xfrm>
          <a:prstGeom prst="rect">
            <a:avLst/>
          </a:prstGeo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GB" sz="1000">
                <a:latin typeface="Arial" charset="0"/>
              </a:rPr>
              <a:t>This frame is a reminder of the step of translation, expressing design requirements in terms of function, constraints, </a:t>
            </a:r>
            <a:r>
              <a:rPr lang="en-GB" sz="1000" b="1">
                <a:solidFill>
                  <a:srgbClr val="CC0000"/>
                </a:solidFill>
                <a:latin typeface="Arial" charset="0"/>
              </a:rPr>
              <a:t>objectives </a:t>
            </a:r>
            <a:r>
              <a:rPr lang="en-GB" sz="1000">
                <a:latin typeface="Arial" charset="0"/>
              </a:rPr>
              <a:t>and free variables.  An objective is a criterion by which the excellence of choice is to be judged.  Thus the most desirable choice from among those materials that meet all the constraints might be the cheapest one – the objective is that of minimizing cost.  It might be the lightest one – the objective is then that of minimizing mass.  Other common objectives are those of minimizing volume and of minimizing the environmental impact associated with the choice.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004D34-4A0B-4146-9498-2A771A19939F}" type="slidenum">
              <a:rPr lang="en-GB"/>
              <a:pPr/>
              <a:t>3</a:t>
            </a:fld>
            <a:endParaRPr lang="en-GB"/>
          </a:p>
        </p:txBody>
      </p:sp>
      <p:sp>
        <p:nvSpPr>
          <p:cNvPr id="384002" name="Rectangle 2"/>
          <p:cNvSpPr>
            <a:spLocks noChangeArrowheads="1" noTextEdit="1"/>
          </p:cNvSpPr>
          <p:nvPr>
            <p:ph type="sldImg"/>
          </p:nvPr>
        </p:nvSpPr>
        <p:spPr bwMode="auto">
          <a:xfrm>
            <a:off x="992188" y="733425"/>
            <a:ext cx="4887912" cy="3665538"/>
          </a:xfrm>
          <a:prstGeom prst="rect">
            <a:avLst/>
          </a:prstGeom>
          <a:solidFill>
            <a:srgbClr val="FFFFFF"/>
          </a:solidFill>
          <a:ln>
            <a:solidFill>
              <a:srgbClr val="000000"/>
            </a:solidFill>
            <a:miter lim="800000"/>
            <a:headEnd/>
            <a:tailEnd/>
          </a:ln>
        </p:spPr>
      </p:sp>
      <p:sp>
        <p:nvSpPr>
          <p:cNvPr id="384003" name="Rectangle 3"/>
          <p:cNvSpPr>
            <a:spLocks noChangeArrowheads="1"/>
          </p:cNvSpPr>
          <p:nvPr>
            <p:ph type="body" idx="1"/>
          </p:nvPr>
        </p:nvSpPr>
        <p:spPr bwMode="auto">
          <a:xfrm>
            <a:off x="915988" y="4643438"/>
            <a:ext cx="5038725" cy="4397375"/>
          </a:xfrm>
          <a:prstGeom prst="rect">
            <a:avLst/>
          </a:prstGeo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GB" sz="1000">
                <a:latin typeface="Arial" charset="0"/>
              </a:rPr>
              <a:t>The </a:t>
            </a:r>
            <a:r>
              <a:rPr lang="en-GB" sz="1000" b="1">
                <a:solidFill>
                  <a:srgbClr val="CC0000"/>
                </a:solidFill>
                <a:latin typeface="Arial" charset="0"/>
              </a:rPr>
              <a:t>translation</a:t>
            </a:r>
            <a:r>
              <a:rPr lang="en-GB" sz="1000">
                <a:latin typeface="Arial" charset="0"/>
              </a:rPr>
              <a:t> step for the CD case, as in Unit 3. The design requirements on the left are re-expressed as </a:t>
            </a:r>
            <a:r>
              <a:rPr lang="en-GB" sz="1000" b="1">
                <a:solidFill>
                  <a:srgbClr val="CC0000"/>
                </a:solidFill>
                <a:latin typeface="Arial" charset="0"/>
              </a:rPr>
              <a:t>constraints</a:t>
            </a:r>
            <a:r>
              <a:rPr lang="en-GB" sz="1000">
                <a:latin typeface="Arial" charset="0"/>
              </a:rPr>
              <a:t> that the material must fulfil and </a:t>
            </a:r>
            <a:r>
              <a:rPr lang="en-GB" sz="1000" b="1">
                <a:solidFill>
                  <a:srgbClr val="CC0000"/>
                </a:solidFill>
                <a:latin typeface="Arial" charset="0"/>
              </a:rPr>
              <a:t>objectives </a:t>
            </a:r>
            <a:r>
              <a:rPr lang="en-GB" sz="1000">
                <a:latin typeface="Arial" charset="0"/>
              </a:rPr>
              <a:t>– criteria of excellence that will be use to rank the materials that meet the constraints.  Here the objective is to minimize the material cost, provided all the constraints are met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56D1B3-AE7C-41A3-9E9D-7EABF3141B48}" type="slidenum">
              <a:rPr lang="en-GB"/>
              <a:pPr/>
              <a:t>4</a:t>
            </a:fld>
            <a:endParaRPr lang="en-GB"/>
          </a:p>
        </p:txBody>
      </p:sp>
      <p:sp>
        <p:nvSpPr>
          <p:cNvPr id="386050" name="Rectangle 2"/>
          <p:cNvSpPr>
            <a:spLocks noChangeArrowheads="1" noTextEdit="1"/>
          </p:cNvSpPr>
          <p:nvPr>
            <p:ph type="sldImg"/>
          </p:nvPr>
        </p:nvSpPr>
        <p:spPr bwMode="auto">
          <a:xfrm>
            <a:off x="992188" y="733425"/>
            <a:ext cx="4887912" cy="3665538"/>
          </a:xfrm>
          <a:prstGeom prst="rect">
            <a:avLst/>
          </a:prstGeom>
          <a:solidFill>
            <a:srgbClr val="FFFFFF"/>
          </a:solidFill>
          <a:ln>
            <a:solidFill>
              <a:srgbClr val="000000"/>
            </a:solidFill>
            <a:miter lim="800000"/>
            <a:headEnd/>
            <a:tailEnd/>
          </a:ln>
        </p:spPr>
      </p:sp>
      <p:sp>
        <p:nvSpPr>
          <p:cNvPr id="386051" name="Rectangle 3"/>
          <p:cNvSpPr>
            <a:spLocks noChangeArrowheads="1"/>
          </p:cNvSpPr>
          <p:nvPr>
            <p:ph type="body" idx="1"/>
          </p:nvPr>
        </p:nvSpPr>
        <p:spPr bwMode="auto">
          <a:xfrm>
            <a:off x="915988" y="4643438"/>
            <a:ext cx="5038725" cy="4397375"/>
          </a:xfrm>
          <a:prstGeom prst="rect">
            <a:avLst/>
          </a:prstGeo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GB" sz="1000" b="1">
                <a:solidFill>
                  <a:srgbClr val="CC0000"/>
                </a:solidFill>
                <a:latin typeface="Arial" charset="0"/>
              </a:rPr>
              <a:t>Screening</a:t>
            </a:r>
            <a:r>
              <a:rPr lang="en-GB" sz="1000">
                <a:solidFill>
                  <a:srgbClr val="CC0000"/>
                </a:solidFill>
                <a:latin typeface="Arial" charset="0"/>
              </a:rPr>
              <a:t> </a:t>
            </a:r>
            <a:r>
              <a:rPr lang="en-GB" sz="1000">
                <a:latin typeface="Arial" charset="0"/>
              </a:rPr>
              <a:t>and </a:t>
            </a:r>
            <a:r>
              <a:rPr lang="en-GB" sz="1000" b="1">
                <a:solidFill>
                  <a:srgbClr val="CC0000"/>
                </a:solidFill>
                <a:latin typeface="Arial" charset="0"/>
              </a:rPr>
              <a:t>ranking</a:t>
            </a:r>
            <a:r>
              <a:rPr lang="en-GB" sz="1000">
                <a:latin typeface="Arial" charset="0"/>
              </a:rPr>
              <a:t> for the CD case.  The three screening steps on the left isolate (1) materials that can be injection molded (a “Tree” stage), (2) materials that are optically transparent and can be recycled (a Limit stage), and (3) materials that are tougher than polystyrene (a Graph stage).  On the left, the objective of minimising the material cost per case is modelled, assuming that the volume V of material in the case is fixed.  It leads to the index in the box.  It is plotted in a further Graph stage, using the “Advanced” option to create the product </a:t>
            </a:r>
            <a:r>
              <a:rPr lang="en-GB" sz="1000">
                <a:solidFill>
                  <a:srgbClr val="CC0000"/>
                </a:solidFill>
                <a:latin typeface="Arial" charset="0"/>
              </a:rPr>
              <a:t>(</a:t>
            </a:r>
            <a:r>
              <a:rPr lang="en-GB" sz="1000" b="1" i="1">
                <a:solidFill>
                  <a:srgbClr val="CC0000"/>
                </a:solidFill>
                <a:latin typeface="Arial" charset="0"/>
              </a:rPr>
              <a:t>Material price per kg x Density</a:t>
            </a:r>
            <a:r>
              <a:rPr lang="en-GB" sz="1000">
                <a:solidFill>
                  <a:srgbClr val="CC0000"/>
                </a:solidFill>
                <a:latin typeface="Arial" charset="0"/>
              </a:rPr>
              <a:t>).</a:t>
            </a:r>
            <a:r>
              <a:rPr lang="en-GB" sz="1000">
                <a:latin typeface="Arial" charset="0"/>
              </a:rPr>
              <a:t>  It allows the survivors of the screening stage to be ranked.  The Results window (not shown here) lists the materials that meet oll the constraints and allows the survivors to be ranked by the value of the index.</a:t>
            </a:r>
            <a:endParaRPr lang="en-GB" sz="1000">
              <a:latin typeface="Symbol" pitchFamily="18" charset="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BED213-BE80-430C-9B52-CD2BC857A580}" type="slidenum">
              <a:rPr lang="en-GB"/>
              <a:pPr/>
              <a:t>5</a:t>
            </a:fld>
            <a:endParaRPr lang="en-GB"/>
          </a:p>
        </p:txBody>
      </p:sp>
      <p:sp>
        <p:nvSpPr>
          <p:cNvPr id="388098" name="Rectangle 2"/>
          <p:cNvSpPr>
            <a:spLocks noChangeArrowheads="1" noTextEdit="1"/>
          </p:cNvSpPr>
          <p:nvPr>
            <p:ph type="sldImg"/>
          </p:nvPr>
        </p:nvSpPr>
        <p:spPr bwMode="auto">
          <a:xfrm>
            <a:off x="992188" y="733425"/>
            <a:ext cx="4887912" cy="3665538"/>
          </a:xfrm>
          <a:prstGeom prst="rect">
            <a:avLst/>
          </a:prstGeom>
          <a:solidFill>
            <a:srgbClr val="FFFFFF"/>
          </a:solidFill>
          <a:ln>
            <a:solidFill>
              <a:srgbClr val="000000"/>
            </a:solidFill>
            <a:miter lim="800000"/>
            <a:headEnd/>
            <a:tailEnd/>
          </a:ln>
        </p:spPr>
      </p:sp>
      <p:sp>
        <p:nvSpPr>
          <p:cNvPr id="388099" name="Rectangle 3"/>
          <p:cNvSpPr>
            <a:spLocks noChangeArrowheads="1"/>
          </p:cNvSpPr>
          <p:nvPr>
            <p:ph type="body" idx="1"/>
          </p:nvPr>
        </p:nvSpPr>
        <p:spPr bwMode="auto">
          <a:xfrm>
            <a:off x="915988" y="4648200"/>
            <a:ext cx="5038725" cy="4397375"/>
          </a:xfrm>
          <a:prstGeom prst="rect">
            <a:avLst/>
          </a:prstGeo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GB" sz="1000">
                <a:latin typeface="Arial" charset="0"/>
              </a:rPr>
              <a:t>This frame summarizes and extends the steps in using an objective for ranking.  They are summarize under the headings 1, 2, 3 and 4 on this frame, omitting, initially, the red box in the middle.</a:t>
            </a:r>
          </a:p>
          <a:p>
            <a:r>
              <a:rPr lang="en-GB" sz="1000">
                <a:latin typeface="Arial" charset="0"/>
              </a:rPr>
              <a:t>Now for the extension – </a:t>
            </a:r>
            <a:r>
              <a:rPr lang="en-GB" sz="1000" b="1">
                <a:solidFill>
                  <a:srgbClr val="CC0000"/>
                </a:solidFill>
                <a:latin typeface="Arial" charset="0"/>
              </a:rPr>
              <a:t>the red box</a:t>
            </a:r>
            <a:r>
              <a:rPr lang="en-GB" sz="1000">
                <a:latin typeface="Arial" charset="0"/>
              </a:rPr>
              <a:t>.  Sometimes the equation for the objective contains a free variable other than the choice of material – the next two frames give examples.  If the volume V of material in the CD case of  the last frame had </a:t>
            </a:r>
            <a:r>
              <a:rPr lang="en-GB" sz="1000" b="1">
                <a:latin typeface="Arial" charset="0"/>
              </a:rPr>
              <a:t>not </a:t>
            </a:r>
            <a:r>
              <a:rPr lang="en-GB" sz="1000">
                <a:latin typeface="Arial" charset="0"/>
              </a:rPr>
              <a:t>been defined as fixed, it would have been a </a:t>
            </a:r>
            <a:r>
              <a:rPr lang="en-GB" sz="1000" b="1">
                <a:solidFill>
                  <a:srgbClr val="CC0000"/>
                </a:solidFill>
                <a:latin typeface="Arial" charset="0"/>
              </a:rPr>
              <a:t>free variable</a:t>
            </a:r>
            <a:r>
              <a:rPr lang="en-GB" sz="1000">
                <a:latin typeface="Arial" charset="0"/>
              </a:rPr>
              <a:t>, one we could have varied to minimize the cost of the case.  But changing V has other consequences, limited by other constraint such as a requirement for adequate stiffness.  Then the constraint must be identified, setting a limit on V.  Once that is established, the method continues as before.</a:t>
            </a:r>
          </a:p>
          <a:p>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6038EB-F659-49F9-9C90-8614B2AEEBEF}" type="slidenum">
              <a:rPr lang="en-GB"/>
              <a:pPr/>
              <a:t>6</a:t>
            </a:fld>
            <a:endParaRPr lang="en-GB"/>
          </a:p>
        </p:txBody>
      </p:sp>
      <p:sp>
        <p:nvSpPr>
          <p:cNvPr id="336898" name="Rectangle 2"/>
          <p:cNvSpPr>
            <a:spLocks noChangeArrowheads="1" noTextEdit="1"/>
          </p:cNvSpPr>
          <p:nvPr>
            <p:ph type="sldImg"/>
          </p:nvPr>
        </p:nvSpPr>
        <p:spPr>
          <a:ln/>
        </p:spPr>
      </p:sp>
      <p:sp>
        <p:nvSpPr>
          <p:cNvPr id="336899" name="Rectangle 3"/>
          <p:cNvSpPr>
            <a:spLocks noGrp="1" noChangeArrowheads="1"/>
          </p:cNvSpPr>
          <p:nvPr>
            <p:ph type="body" idx="1"/>
          </p:nvPr>
        </p:nvSpPr>
        <p:spPr/>
        <p:txBody>
          <a:bodyPr/>
          <a:lstStyle/>
          <a:p>
            <a:r>
              <a:rPr lang="en-GB" sz="1000">
                <a:latin typeface="Arial" charset="0"/>
              </a:rPr>
              <a:t>This and the next frame work through examples illustrating how to derive </a:t>
            </a:r>
            <a:r>
              <a:rPr lang="en-GB" sz="1000" b="1">
                <a:solidFill>
                  <a:srgbClr val="CC0000"/>
                </a:solidFill>
                <a:latin typeface="Arial" charset="0"/>
              </a:rPr>
              <a:t>material indices </a:t>
            </a:r>
            <a:r>
              <a:rPr lang="en-GB" sz="1000">
                <a:latin typeface="Arial" charset="0"/>
              </a:rPr>
              <a:t>when there is a free variable in addition to the choice of material; many more appear in later frames.  Here we have the simplest of components – a tie rod.  Its length L is defined.  It must carry a prescribed tensile load F without failure (a constraint) and at the same time be as light a possible (an objective).  The frame shows the steps, following the method of the last frame.  Materials satisfying all the other constraints (such as operating temperature, corrosion resistance and so forth) and that have a low value of the index </a:t>
            </a:r>
            <a:r>
              <a:rPr lang="en-GB" sz="1000">
                <a:latin typeface="Arial" charset="0"/>
                <a:sym typeface="Symbol" pitchFamily="18" charset="2"/>
              </a:rPr>
              <a:t>/</a:t>
            </a:r>
            <a:r>
              <a:rPr lang="en-GB" sz="1000" baseline="-25000">
                <a:latin typeface="Arial" charset="0"/>
                <a:sym typeface="Symbol" pitchFamily="18" charset="2"/>
              </a:rPr>
              <a:t>y  </a:t>
            </a:r>
            <a:r>
              <a:rPr lang="en-GB" sz="1000">
                <a:latin typeface="Arial" charset="0"/>
                <a:sym typeface="Symbol" pitchFamily="18" charset="2"/>
              </a:rPr>
              <a:t>(or, equivalently, a high value of </a:t>
            </a:r>
            <a:r>
              <a:rPr lang="en-GB" sz="1000" baseline="-25000">
                <a:latin typeface="Arial" charset="0"/>
                <a:sym typeface="Symbol" pitchFamily="18" charset="2"/>
              </a:rPr>
              <a:t>y</a:t>
            </a:r>
            <a:r>
              <a:rPr lang="en-GB" sz="1000">
                <a:latin typeface="Arial" charset="0"/>
                <a:sym typeface="Symbol" pitchFamily="18" charset="2"/>
              </a:rPr>
              <a:t>/)   are the best choice.  If the constraint had been on stiffness rather than strength, the index becomes /E (E is Young’s modulus).</a:t>
            </a:r>
          </a:p>
          <a:p>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5AE30A-2FF5-488A-ACBD-1E6D988C9511}" type="slidenum">
              <a:rPr lang="en-GB"/>
              <a:pPr/>
              <a:t>7</a:t>
            </a:fld>
            <a:endParaRPr lang="en-GB"/>
          </a:p>
        </p:txBody>
      </p:sp>
      <p:sp>
        <p:nvSpPr>
          <p:cNvPr id="337922" name="Rectangle 2"/>
          <p:cNvSpPr>
            <a:spLocks noChangeArrowheads="1" noTextEdit="1"/>
          </p:cNvSpPr>
          <p:nvPr>
            <p:ph type="sldImg"/>
          </p:nvPr>
        </p:nvSpPr>
        <p:spPr>
          <a:ln/>
        </p:spPr>
      </p:sp>
      <p:sp>
        <p:nvSpPr>
          <p:cNvPr id="337923" name="Rectangle 3"/>
          <p:cNvSpPr>
            <a:spLocks noGrp="1" noChangeArrowheads="1"/>
          </p:cNvSpPr>
          <p:nvPr>
            <p:ph type="body" idx="1"/>
          </p:nvPr>
        </p:nvSpPr>
        <p:spPr/>
        <p:txBody>
          <a:bodyPr/>
          <a:lstStyle/>
          <a:p>
            <a:r>
              <a:rPr lang="en-US" sz="1000">
                <a:latin typeface="Arial" charset="0"/>
                <a:cs typeface="Times New Roman" pitchFamily="18" charset="0"/>
              </a:rPr>
              <a:t>The most usual mode of loading of engineering structures is bending: wing-spars of</a:t>
            </a:r>
            <a:r>
              <a:rPr lang="en-GB" sz="1000">
                <a:latin typeface="Arial" charset="0"/>
                <a:cs typeface="Times New Roman" pitchFamily="18" charset="0"/>
              </a:rPr>
              <a:t> </a:t>
            </a:r>
            <a:r>
              <a:rPr lang="en-US" sz="1000">
                <a:latin typeface="Arial" charset="0"/>
                <a:cs typeface="Times New Roman" pitchFamily="18" charset="0"/>
              </a:rPr>
              <a:t>aircraft, ceiling and floor joists of buildings, golf club shafts, oars, skis, ….all these</a:t>
            </a:r>
            <a:r>
              <a:rPr lang="en-GB" sz="1000">
                <a:latin typeface="Arial" charset="0"/>
                <a:cs typeface="Times New Roman" pitchFamily="18" charset="0"/>
              </a:rPr>
              <a:t> </a:t>
            </a:r>
            <a:r>
              <a:rPr lang="en-US" sz="1000">
                <a:latin typeface="Arial" charset="0"/>
                <a:cs typeface="Times New Roman" pitchFamily="18" charset="0"/>
              </a:rPr>
              <a:t>structures carry bending moments; they are </a:t>
            </a:r>
            <a:r>
              <a:rPr lang="en-US" sz="1000" b="1">
                <a:solidFill>
                  <a:srgbClr val="CC0000"/>
                </a:solidFill>
                <a:latin typeface="Arial" charset="0"/>
                <a:cs typeface="Times New Roman" pitchFamily="18" charset="0"/>
              </a:rPr>
              <a:t>beams</a:t>
            </a:r>
            <a:r>
              <a:rPr lang="en-US" sz="1000">
                <a:latin typeface="Arial" charset="0"/>
                <a:cs typeface="Times New Roman" pitchFamily="18" charset="0"/>
              </a:rPr>
              <a:t>. The requirement here is for a beam of</a:t>
            </a:r>
            <a:r>
              <a:rPr lang="en-GB" sz="1000">
                <a:latin typeface="Arial" charset="0"/>
                <a:cs typeface="Times New Roman" pitchFamily="18" charset="0"/>
              </a:rPr>
              <a:t> </a:t>
            </a:r>
            <a:r>
              <a:rPr lang="en-US" sz="1000">
                <a:latin typeface="Arial" charset="0"/>
                <a:cs typeface="Times New Roman" pitchFamily="18" charset="0"/>
              </a:rPr>
              <a:t>specified stiffness and minimum mass. The frame lays out the steps, leading to the index</a:t>
            </a:r>
            <a:r>
              <a:rPr lang="en-GB" sz="1000">
                <a:latin typeface="Arial" charset="0"/>
                <a:cs typeface="Times New Roman" pitchFamily="18" charset="0"/>
              </a:rPr>
              <a:t> </a:t>
            </a:r>
            <a:r>
              <a:rPr lang="en-US" sz="1000">
                <a:latin typeface="Arial" charset="0"/>
                <a:cs typeface="Times New Roman" pitchFamily="18" charset="0"/>
              </a:rPr>
              <a:t>ρ/E</a:t>
            </a:r>
            <a:r>
              <a:rPr lang="en-US" sz="1000" baseline="30000">
                <a:latin typeface="Arial" charset="0"/>
                <a:cs typeface="Times New Roman" pitchFamily="18" charset="0"/>
              </a:rPr>
              <a:t>1/2</a:t>
            </a:r>
            <a:r>
              <a:rPr lang="en-US" sz="1000">
                <a:latin typeface="Arial" charset="0"/>
                <a:cs typeface="Times New Roman" pitchFamily="18" charset="0"/>
              </a:rPr>
              <a:t> ; it differs from the index for a light stiff tie-rod because the mode of loading is</a:t>
            </a:r>
            <a:r>
              <a:rPr lang="en-GB" sz="1000">
                <a:latin typeface="Arial" charset="0"/>
                <a:cs typeface="Times New Roman" pitchFamily="18" charset="0"/>
              </a:rPr>
              <a:t> </a:t>
            </a:r>
            <a:r>
              <a:rPr lang="en-US" sz="1000">
                <a:latin typeface="Arial" charset="0"/>
                <a:cs typeface="Times New Roman" pitchFamily="18" charset="0"/>
              </a:rPr>
              <a:t>bending, not tension.</a:t>
            </a:r>
            <a:r>
              <a:rPr lang="en-GB" sz="1000">
                <a:latin typeface="Arial" charset="0"/>
                <a:cs typeface="Times New Roman" pitchFamily="18" charset="0"/>
              </a:rPr>
              <a:t>  </a:t>
            </a:r>
            <a:r>
              <a:rPr lang="en-US" sz="1000">
                <a:latin typeface="Arial" charset="0"/>
                <a:cs typeface="Times New Roman" pitchFamily="18" charset="0"/>
              </a:rPr>
              <a:t>Later frames show how these indices are used to rank materials.</a:t>
            </a:r>
          </a:p>
          <a:p>
            <a:r>
              <a:rPr lang="en-US" sz="1000">
                <a:latin typeface="TimesNewRoman" charset="0"/>
                <a:cs typeface="Times New Roman" pitchFamily="18" charset="0"/>
              </a:rPr>
              <a:t>A </a:t>
            </a:r>
            <a:r>
              <a:rPr lang="en-US" sz="1000" b="1">
                <a:solidFill>
                  <a:srgbClr val="CC0000"/>
                </a:solidFill>
                <a:latin typeface="TimesNewRoman" charset="0"/>
                <a:cs typeface="Times New Roman" pitchFamily="18" charset="0"/>
              </a:rPr>
              <a:t>panel</a:t>
            </a:r>
            <a:r>
              <a:rPr lang="en-US" sz="1000">
                <a:latin typeface="TimesNewRoman" charset="0"/>
                <a:cs typeface="Times New Roman" pitchFamily="18" charset="0"/>
              </a:rPr>
              <a:t> is a flat sheet of given length and width: a table top, for instance. It differs from a</a:t>
            </a:r>
            <a:r>
              <a:rPr lang="en-GB" sz="1000">
                <a:latin typeface="Arial" charset="0"/>
                <a:cs typeface="Times New Roman" pitchFamily="18" charset="0"/>
              </a:rPr>
              <a:t> </a:t>
            </a:r>
            <a:r>
              <a:rPr lang="en-US" sz="1000">
                <a:latin typeface="TimesNewRoman" charset="0"/>
                <a:cs typeface="Times New Roman" pitchFamily="18" charset="0"/>
              </a:rPr>
              <a:t>beam in that the width of the beam is a free variable, whereas the width of the</a:t>
            </a:r>
            <a:r>
              <a:rPr lang="en-GB" sz="1000">
                <a:latin typeface="Arial" charset="0"/>
                <a:cs typeface="Times New Roman" pitchFamily="18" charset="0"/>
              </a:rPr>
              <a:t> </a:t>
            </a:r>
            <a:r>
              <a:rPr lang="en-US" sz="1000">
                <a:latin typeface="TimesNewRoman" charset="0"/>
                <a:cs typeface="Times New Roman" pitchFamily="18" charset="0"/>
              </a:rPr>
              <a:t>panel is prescribed. Otherwise the method, given in this frame, is the same. It leads to the</a:t>
            </a:r>
            <a:r>
              <a:rPr lang="en-GB" sz="1000">
                <a:latin typeface="Arial" charset="0"/>
                <a:cs typeface="Times New Roman" pitchFamily="18" charset="0"/>
              </a:rPr>
              <a:t> </a:t>
            </a:r>
            <a:r>
              <a:rPr lang="en-US" sz="1000">
                <a:latin typeface="TimesNewRoman" charset="0"/>
                <a:cs typeface="Times New Roman" pitchFamily="18" charset="0"/>
              </a:rPr>
              <a:t>index </a:t>
            </a:r>
            <a:r>
              <a:rPr lang="en-US" sz="1000">
                <a:latin typeface="Arial" charset="0"/>
                <a:cs typeface="Times New Roman" pitchFamily="18" charset="0"/>
              </a:rPr>
              <a:t>ρ/E</a:t>
            </a:r>
            <a:r>
              <a:rPr lang="en-US" sz="1000" baseline="30000">
                <a:latin typeface="Arial" charset="0"/>
                <a:cs typeface="Times New Roman" pitchFamily="18" charset="0"/>
              </a:rPr>
              <a:t>1/3</a:t>
            </a:r>
            <a:r>
              <a:rPr lang="en-US" sz="1000">
                <a:latin typeface="Arial" charset="0"/>
                <a:cs typeface="Times New Roman" pitchFamily="18" charset="0"/>
              </a:rPr>
              <a:t>.</a:t>
            </a:r>
            <a:endParaRPr lang="en-GB" sz="1000">
              <a:latin typeface="Arial" charset="0"/>
              <a:cs typeface="Times New Roman" pitchFamily="18" charset="0"/>
            </a:endParaRPr>
          </a:p>
          <a:p>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9DBAEE-E5E5-40AB-9089-6F33DF9A3F4B}" type="slidenum">
              <a:rPr lang="en-GB"/>
              <a:pPr/>
              <a:t>8</a:t>
            </a:fld>
            <a:endParaRPr lang="en-GB"/>
          </a:p>
        </p:txBody>
      </p:sp>
      <p:sp>
        <p:nvSpPr>
          <p:cNvPr id="355330" name="Rectangle 2"/>
          <p:cNvSpPr>
            <a:spLocks noChangeArrowheads="1" noTextEdit="1"/>
          </p:cNvSpPr>
          <p:nvPr>
            <p:ph type="sldImg"/>
          </p:nvPr>
        </p:nvSpPr>
        <p:spPr bwMode="auto">
          <a:xfrm>
            <a:off x="992188" y="733425"/>
            <a:ext cx="4887912" cy="3665538"/>
          </a:xfrm>
          <a:prstGeom prst="rect">
            <a:avLst/>
          </a:prstGeom>
          <a:solidFill>
            <a:srgbClr val="FFFFFF"/>
          </a:solidFill>
          <a:ln>
            <a:solidFill>
              <a:srgbClr val="000000"/>
            </a:solidFill>
            <a:miter lim="800000"/>
            <a:headEnd/>
            <a:tailEnd/>
          </a:ln>
        </p:spPr>
      </p:sp>
      <p:sp>
        <p:nvSpPr>
          <p:cNvPr id="355331" name="Rectangle 3"/>
          <p:cNvSpPr>
            <a:spLocks noChangeArrowheads="1"/>
          </p:cNvSpPr>
          <p:nvPr>
            <p:ph type="body" idx="1"/>
          </p:nvPr>
        </p:nvSpPr>
        <p:spPr bwMode="auto">
          <a:xfrm>
            <a:off x="915988" y="4643438"/>
            <a:ext cx="5038725" cy="4397375"/>
          </a:xfrm>
          <a:prstGeom prst="rect">
            <a:avLst/>
          </a:prstGeo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sz="1000">
                <a:latin typeface="Arial" charset="0"/>
                <a:cs typeface="Times New Roman" pitchFamily="18" charset="0"/>
              </a:rPr>
              <a:t>Any combination of function, objective, constraint and free variable leads to a </a:t>
            </a:r>
            <a:r>
              <a:rPr lang="en-US" sz="1000" b="1">
                <a:solidFill>
                  <a:srgbClr val="CC0000"/>
                </a:solidFill>
                <a:latin typeface="Arial" charset="0"/>
                <a:cs typeface="Times New Roman" pitchFamily="18" charset="0"/>
              </a:rPr>
              <a:t>material index</a:t>
            </a:r>
            <a:r>
              <a:rPr lang="en-US" sz="1000">
                <a:latin typeface="Arial" charset="0"/>
                <a:cs typeface="Times New Roman" pitchFamily="18" charset="0"/>
              </a:rPr>
              <a:t>. The frame illustrates this, selecting the light stiff beam used in the previous frame.   There</a:t>
            </a:r>
            <a:r>
              <a:rPr lang="en-GB" sz="1000">
                <a:latin typeface="Arial" charset="0"/>
                <a:cs typeface="Times New Roman" pitchFamily="18" charset="0"/>
              </a:rPr>
              <a:t> </a:t>
            </a:r>
            <a:r>
              <a:rPr lang="en-US" sz="1000">
                <a:latin typeface="Arial" charset="0"/>
                <a:cs typeface="Times New Roman" pitchFamily="18" charset="0"/>
              </a:rPr>
              <a:t>are many such indices.</a:t>
            </a:r>
            <a:r>
              <a:rPr lang="en-GB" sz="1000">
                <a:latin typeface="Arial" charset="0"/>
              </a:rPr>
              <a:t>  They are listed in Appendix B of the Text “Materials Selection in Mechanical Design”  and in Resource Book 2: Material Selection Charts.</a:t>
            </a:r>
          </a:p>
          <a:p>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2F374F-DE1A-4357-BB2F-029890166F5F}" type="slidenum">
              <a:rPr lang="en-GB"/>
              <a:pPr/>
              <a:t>9</a:t>
            </a:fld>
            <a:endParaRPr lang="en-GB"/>
          </a:p>
        </p:txBody>
      </p:sp>
      <p:sp>
        <p:nvSpPr>
          <p:cNvPr id="339970" name="Rectangle 2"/>
          <p:cNvSpPr>
            <a:spLocks noChangeArrowheads="1" noTextEdit="1"/>
          </p:cNvSpPr>
          <p:nvPr>
            <p:ph type="sldImg"/>
          </p:nvPr>
        </p:nvSpPr>
        <p:spPr>
          <a:ln/>
        </p:spPr>
      </p:sp>
      <p:sp>
        <p:nvSpPr>
          <p:cNvPr id="339971" name="Rectangle 3"/>
          <p:cNvSpPr>
            <a:spLocks noGrp="1" noChangeArrowheads="1"/>
          </p:cNvSpPr>
          <p:nvPr>
            <p:ph type="body" idx="1"/>
          </p:nvPr>
        </p:nvSpPr>
        <p:spPr/>
        <p:txBody>
          <a:bodyPr/>
          <a:lstStyle/>
          <a:p>
            <a:r>
              <a:rPr lang="en-US" sz="1000">
                <a:latin typeface="Arial" charset="0"/>
                <a:cs typeface="Times New Roman" pitchFamily="18" charset="0"/>
              </a:rPr>
              <a:t>The material properties listed in handbooks – density, modulus and so on – are those that</a:t>
            </a:r>
            <a:r>
              <a:rPr lang="en-GB" sz="1000">
                <a:latin typeface="Arial" charset="0"/>
                <a:cs typeface="Times New Roman" pitchFamily="18" charset="0"/>
              </a:rPr>
              <a:t> </a:t>
            </a:r>
            <a:r>
              <a:rPr lang="en-US" sz="1000">
                <a:latin typeface="Arial" charset="0"/>
                <a:cs typeface="Times New Roman" pitchFamily="18" charset="0"/>
              </a:rPr>
              <a:t>are measured to characterize the fundamental properties of materials – the physicists’ view of materials, one might say. The</a:t>
            </a:r>
            <a:r>
              <a:rPr lang="en-GB" sz="1000">
                <a:latin typeface="Arial" charset="0"/>
                <a:cs typeface="Times New Roman" pitchFamily="18" charset="0"/>
              </a:rPr>
              <a:t> </a:t>
            </a:r>
            <a:r>
              <a:rPr lang="en-US" sz="1000">
                <a:latin typeface="Arial" charset="0"/>
                <a:cs typeface="Times New Roman" pitchFamily="18" charset="0"/>
              </a:rPr>
              <a:t>performance of an engineering component depends on the values of these, but, as the last</a:t>
            </a:r>
            <a:r>
              <a:rPr lang="en-GB" sz="1000">
                <a:latin typeface="Arial" charset="0"/>
                <a:cs typeface="Times New Roman" pitchFamily="18" charset="0"/>
              </a:rPr>
              <a:t> </a:t>
            </a:r>
            <a:r>
              <a:rPr lang="en-US" sz="1000">
                <a:latin typeface="Arial" charset="0"/>
                <a:cs typeface="Times New Roman" pitchFamily="18" charset="0"/>
              </a:rPr>
              <a:t>three Frames showed, it usually depends not on one property but on a combination of two</a:t>
            </a:r>
            <a:r>
              <a:rPr lang="en-GB" sz="1000">
                <a:latin typeface="Arial" charset="0"/>
                <a:cs typeface="Times New Roman" pitchFamily="18" charset="0"/>
              </a:rPr>
              <a:t> </a:t>
            </a:r>
            <a:r>
              <a:rPr lang="en-US" sz="1000">
                <a:latin typeface="Arial" charset="0"/>
                <a:cs typeface="Times New Roman" pitchFamily="18" charset="0"/>
              </a:rPr>
              <a:t>or more – it is these that we call </a:t>
            </a:r>
            <a:r>
              <a:rPr lang="en-US" sz="1000" b="1">
                <a:solidFill>
                  <a:srgbClr val="CC0000"/>
                </a:solidFill>
                <a:latin typeface="Arial" charset="0"/>
                <a:cs typeface="Times New Roman" pitchFamily="18" charset="0"/>
              </a:rPr>
              <a:t>material indices</a:t>
            </a:r>
            <a:r>
              <a:rPr lang="en-US" sz="1000">
                <a:latin typeface="Arial" charset="0"/>
                <a:cs typeface="Times New Roman" pitchFamily="18" charset="0"/>
              </a:rPr>
              <a:t>. They, too, are material properties; they are the</a:t>
            </a:r>
            <a:r>
              <a:rPr lang="en-GB" sz="1000">
                <a:latin typeface="Arial" charset="0"/>
                <a:cs typeface="Times New Roman" pitchFamily="18" charset="0"/>
              </a:rPr>
              <a:t> </a:t>
            </a:r>
            <a:r>
              <a:rPr lang="en-US" sz="1000">
                <a:latin typeface="Arial" charset="0"/>
                <a:cs typeface="Times New Roman" pitchFamily="18" charset="0"/>
              </a:rPr>
              <a:t>ones that characterize engineering performance – the engineers’ view of materials, so to</a:t>
            </a:r>
            <a:r>
              <a:rPr lang="en-GB" sz="1000">
                <a:latin typeface="Arial" charset="0"/>
                <a:cs typeface="Times New Roman" pitchFamily="18" charset="0"/>
              </a:rPr>
              <a:t> </a:t>
            </a:r>
            <a:r>
              <a:rPr lang="en-US" sz="1000">
                <a:latin typeface="Arial" charset="0"/>
                <a:cs typeface="Times New Roman" pitchFamily="18" charset="0"/>
              </a:rPr>
              <a:t>speak. The ones highlighted in this frame all depend on density  ρ and modulus E. They</a:t>
            </a:r>
            <a:r>
              <a:rPr lang="en-GB" sz="1000">
                <a:latin typeface="Arial" charset="0"/>
                <a:cs typeface="Times New Roman" pitchFamily="18" charset="0"/>
              </a:rPr>
              <a:t> </a:t>
            </a:r>
            <a:r>
              <a:rPr lang="en-US" sz="1000">
                <a:latin typeface="Arial" charset="0"/>
                <a:cs typeface="Times New Roman" pitchFamily="18" charset="0"/>
              </a:rPr>
              <a:t>are used in the frames that follow as examples for ranking.</a:t>
            </a:r>
            <a:endParaRPr lang="en-GB" sz="1000">
              <a:latin typeface="Arial" charset="0"/>
              <a:cs typeface="Times New Roman" pitchFamily="18" charset="0"/>
            </a:endParaRPr>
          </a:p>
          <a:p>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70D3C2-D6D3-41BC-8B02-D1BED47F555D}" type="slidenum">
              <a:rPr lang="en-GB"/>
              <a:pPr/>
              <a:t>10</a:t>
            </a:fld>
            <a:endParaRPr lang="en-GB"/>
          </a:p>
        </p:txBody>
      </p:sp>
      <p:sp>
        <p:nvSpPr>
          <p:cNvPr id="357378" name="Rectangle 2"/>
          <p:cNvSpPr>
            <a:spLocks noChangeArrowheads="1" noTextEdit="1"/>
          </p:cNvSpPr>
          <p:nvPr>
            <p:ph type="sldImg"/>
          </p:nvPr>
        </p:nvSpPr>
        <p:spPr bwMode="auto">
          <a:xfrm>
            <a:off x="992188" y="733425"/>
            <a:ext cx="4887912" cy="3665538"/>
          </a:xfrm>
          <a:prstGeom prst="rect">
            <a:avLst/>
          </a:prstGeom>
          <a:solidFill>
            <a:srgbClr val="FFFFFF"/>
          </a:solidFill>
          <a:ln>
            <a:solidFill>
              <a:srgbClr val="000000"/>
            </a:solidFill>
            <a:miter lim="800000"/>
            <a:headEnd/>
            <a:tailEnd/>
          </a:ln>
        </p:spPr>
      </p:sp>
      <p:sp>
        <p:nvSpPr>
          <p:cNvPr id="357379" name="Rectangle 3"/>
          <p:cNvSpPr>
            <a:spLocks noChangeArrowheads="1"/>
          </p:cNvSpPr>
          <p:nvPr>
            <p:ph type="body" idx="1"/>
          </p:nvPr>
        </p:nvSpPr>
        <p:spPr bwMode="auto">
          <a:xfrm>
            <a:off x="915988" y="4643438"/>
            <a:ext cx="5038725" cy="4397375"/>
          </a:xfrm>
          <a:prstGeom prst="rect">
            <a:avLst/>
          </a:prstGeo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sz="1000">
                <a:latin typeface="Arial" charset="0"/>
                <a:cs typeface="Times New Roman" pitchFamily="18" charset="0"/>
              </a:rPr>
              <a:t>We take the index M = ρ/E</a:t>
            </a:r>
            <a:r>
              <a:rPr lang="en-US" sz="1000" baseline="30000">
                <a:latin typeface="Arial" charset="0"/>
                <a:cs typeface="Times New Roman" pitchFamily="18" charset="0"/>
              </a:rPr>
              <a:t>1/2</a:t>
            </a:r>
            <a:r>
              <a:rPr lang="en-US" sz="1000">
                <a:latin typeface="Arial" charset="0"/>
                <a:cs typeface="Times New Roman" pitchFamily="18" charset="0"/>
              </a:rPr>
              <a:t> as an example (ρ is density and E is modulus).</a:t>
            </a:r>
            <a:r>
              <a:rPr lang="en-GB" sz="1000">
                <a:latin typeface="Arial" charset="0"/>
                <a:cs typeface="Times New Roman" pitchFamily="18" charset="0"/>
              </a:rPr>
              <a:t>  </a:t>
            </a:r>
            <a:r>
              <a:rPr lang="en-US" sz="1000">
                <a:latin typeface="Arial" charset="0"/>
                <a:cs typeface="Times New Roman" pitchFamily="18" charset="0"/>
              </a:rPr>
              <a:t>Rearranging and taking logs gives</a:t>
            </a:r>
            <a:endParaRPr lang="en-GB" sz="1000">
              <a:latin typeface="Arial" charset="0"/>
              <a:cs typeface="Times New Roman" pitchFamily="18" charset="0"/>
            </a:endParaRPr>
          </a:p>
          <a:p>
            <a:r>
              <a:rPr lang="en-US" sz="1000">
                <a:latin typeface="Arial" charset="0"/>
                <a:cs typeface="Times New Roman" pitchFamily="18" charset="0"/>
              </a:rPr>
              <a:t>	Log(E) = 2Log(ρ)  +  2 Log(M)</a:t>
            </a:r>
            <a:endParaRPr lang="en-GB" sz="1000">
              <a:latin typeface="Arial" charset="0"/>
              <a:cs typeface="Times New Roman" pitchFamily="18" charset="0"/>
            </a:endParaRPr>
          </a:p>
          <a:p>
            <a:r>
              <a:rPr lang="en-US" sz="1000">
                <a:latin typeface="Arial" charset="0"/>
                <a:cs typeface="Times New Roman" pitchFamily="18" charset="0"/>
              </a:rPr>
              <a:t>The schematic shows the chart used in Unit 2; its axes are Log(E) and Log(ρ). The</a:t>
            </a:r>
            <a:r>
              <a:rPr lang="en-GB" sz="1000">
                <a:latin typeface="Arial" charset="0"/>
                <a:cs typeface="Times New Roman" pitchFamily="18" charset="0"/>
              </a:rPr>
              <a:t> </a:t>
            </a:r>
            <a:r>
              <a:rPr lang="en-US" sz="1000">
                <a:latin typeface="Arial" charset="0"/>
                <a:cs typeface="Times New Roman" pitchFamily="18" charset="0"/>
              </a:rPr>
              <a:t>equation describes a </a:t>
            </a:r>
            <a:r>
              <a:rPr lang="en-US" sz="1000" b="1">
                <a:solidFill>
                  <a:srgbClr val="CC0000"/>
                </a:solidFill>
                <a:latin typeface="Arial" charset="0"/>
                <a:cs typeface="Times New Roman" pitchFamily="18" charset="0"/>
              </a:rPr>
              <a:t>family of lines of slope 2</a:t>
            </a:r>
            <a:r>
              <a:rPr lang="en-US" sz="1000">
                <a:latin typeface="Arial" charset="0"/>
                <a:cs typeface="Times New Roman" pitchFamily="18" charset="0"/>
              </a:rPr>
              <a:t>, each corresponding to a value of M. One</a:t>
            </a:r>
            <a:r>
              <a:rPr lang="en-GB" sz="1000">
                <a:latin typeface="Arial" charset="0"/>
                <a:cs typeface="Times New Roman" pitchFamily="18" charset="0"/>
              </a:rPr>
              <a:t> </a:t>
            </a:r>
            <a:r>
              <a:rPr lang="en-US" sz="1000">
                <a:latin typeface="Arial" charset="0"/>
                <a:cs typeface="Times New Roman" pitchFamily="18" charset="0"/>
              </a:rPr>
              <a:t>such line is shown. Materials above the line have lower values of M than those below it;</a:t>
            </a:r>
            <a:r>
              <a:rPr lang="en-GB" sz="1000">
                <a:latin typeface="Arial" charset="0"/>
                <a:cs typeface="Times New Roman" pitchFamily="18" charset="0"/>
              </a:rPr>
              <a:t> </a:t>
            </a:r>
            <a:r>
              <a:rPr lang="en-US" sz="1000">
                <a:latin typeface="Arial" charset="0"/>
                <a:cs typeface="Times New Roman" pitchFamily="18" charset="0"/>
              </a:rPr>
              <a:t>the ones above are the best choice. By moving the line upwards the number of materials</a:t>
            </a:r>
            <a:r>
              <a:rPr lang="en-GB" sz="1000">
                <a:latin typeface="Arial" charset="0"/>
                <a:cs typeface="Times New Roman" pitchFamily="18" charset="0"/>
              </a:rPr>
              <a:t> </a:t>
            </a:r>
            <a:r>
              <a:rPr lang="en-US" sz="1000">
                <a:latin typeface="Arial" charset="0"/>
                <a:cs typeface="Times New Roman" pitchFamily="18" charset="0"/>
              </a:rPr>
              <a:t>above it decreases, narrowing the list of those that maximize performance.</a:t>
            </a:r>
            <a:r>
              <a:rPr lang="en-GB" sz="1000">
                <a:latin typeface="Arial" charset="0"/>
                <a:cs typeface="Times New Roman" pitchFamily="18" charset="0"/>
              </a:rPr>
              <a:t> </a:t>
            </a:r>
            <a:r>
              <a:rPr lang="en-US" sz="1000">
                <a:latin typeface="Arial" charset="0"/>
                <a:cs typeface="Times New Roman" pitchFamily="18" charset="0"/>
              </a:rPr>
              <a:t>The other indices involving E and ρ can be sown on the same chart. The index M = ρ/E  appears as a line of slope 1; that for M = ρ/E</a:t>
            </a:r>
            <a:r>
              <a:rPr lang="en-US" sz="1000" baseline="30000">
                <a:latin typeface="Arial" charset="0"/>
                <a:cs typeface="Times New Roman" pitchFamily="18" charset="0"/>
              </a:rPr>
              <a:t>1/3</a:t>
            </a:r>
            <a:r>
              <a:rPr lang="en-US" sz="1000">
                <a:latin typeface="Arial" charset="0"/>
                <a:cs typeface="Times New Roman" pitchFamily="18" charset="0"/>
              </a:rPr>
              <a:t> as a line of slope 3. They are used in the</a:t>
            </a:r>
            <a:r>
              <a:rPr lang="en-GB" sz="1000">
                <a:latin typeface="Arial" charset="0"/>
                <a:cs typeface="Times New Roman" pitchFamily="18" charset="0"/>
              </a:rPr>
              <a:t> </a:t>
            </a:r>
            <a:r>
              <a:rPr lang="en-US" sz="1000">
                <a:latin typeface="Arial" charset="0"/>
                <a:cs typeface="Times New Roman" pitchFamily="18" charset="0"/>
              </a:rPr>
              <a:t>same way.</a:t>
            </a:r>
            <a:endParaRPr lang="en-GB" sz="1000">
              <a:latin typeface="Arial" charset="0"/>
              <a:cs typeface="Times New Roman" pitchFamily="18" charset="0"/>
            </a:endParaRPr>
          </a:p>
          <a:p>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FBC438-CB62-42E8-96EC-D98EA9D486DB}" type="slidenum">
              <a:rPr lang="en-GB"/>
              <a:pPr/>
              <a:t>11</a:t>
            </a:fld>
            <a:endParaRPr lang="en-GB"/>
          </a:p>
        </p:txBody>
      </p:sp>
      <p:sp>
        <p:nvSpPr>
          <p:cNvPr id="359426" name="Rectangle 2"/>
          <p:cNvSpPr>
            <a:spLocks noChangeArrowheads="1"/>
          </p:cNvSpPr>
          <p:nvPr>
            <p:ph type="sldImg"/>
          </p:nvPr>
        </p:nvSpPr>
        <p:spPr bwMode="auto">
          <a:xfrm>
            <a:off x="992188" y="733425"/>
            <a:ext cx="4887912" cy="3665538"/>
          </a:xfrm>
          <a:prstGeom prst="rect">
            <a:avLst/>
          </a:prstGeom>
          <a:solidFill>
            <a:srgbClr val="FFFFFF"/>
          </a:solidFill>
          <a:ln>
            <a:solidFill>
              <a:srgbClr val="000000"/>
            </a:solidFill>
            <a:miter lim="800000"/>
            <a:headEnd/>
            <a:tailEnd/>
          </a:ln>
        </p:spPr>
      </p:sp>
      <p:sp>
        <p:nvSpPr>
          <p:cNvPr id="359427" name="Rectangle 3"/>
          <p:cNvSpPr>
            <a:spLocks noChangeArrowheads="1"/>
          </p:cNvSpPr>
          <p:nvPr>
            <p:ph type="body" idx="1"/>
          </p:nvPr>
        </p:nvSpPr>
        <p:spPr bwMode="auto">
          <a:xfrm>
            <a:off x="915988" y="4643438"/>
            <a:ext cx="5038725" cy="4397375"/>
          </a:xfrm>
          <a:prstGeom prst="rect">
            <a:avLst/>
          </a:prstGeo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sz="1000">
                <a:latin typeface="Arial" charset="0"/>
                <a:cs typeface="Times New Roman" pitchFamily="18" charset="0"/>
              </a:rPr>
              <a:t>This frame show </a:t>
            </a:r>
            <a:r>
              <a:rPr lang="en-US" sz="1000" b="1">
                <a:solidFill>
                  <a:srgbClr val="CC0000"/>
                </a:solidFill>
                <a:latin typeface="Arial" charset="0"/>
                <a:cs typeface="Times New Roman" pitchFamily="18" charset="0"/>
              </a:rPr>
              <a:t>index-based selection</a:t>
            </a:r>
            <a:r>
              <a:rPr lang="en-US" sz="1000">
                <a:latin typeface="Arial" charset="0"/>
                <a:cs typeface="Times New Roman" pitchFamily="18" charset="0"/>
              </a:rPr>
              <a:t> on a property chart. The selection can be done using a hard copy chart, as illustrated here.  The EduPack software gives greater flexibility, allowing the</a:t>
            </a:r>
            <a:r>
              <a:rPr lang="en-GB" sz="1000">
                <a:latin typeface="Arial" charset="0"/>
                <a:cs typeface="Times New Roman" pitchFamily="18" charset="0"/>
              </a:rPr>
              <a:t> </a:t>
            </a:r>
            <a:r>
              <a:rPr lang="en-US" sz="1000">
                <a:latin typeface="Arial" charset="0"/>
                <a:cs typeface="Times New Roman" pitchFamily="18" charset="0"/>
              </a:rPr>
              <a:t>selection line to be moved and additional constraints to be applied.  It lists, in the Results window,  the materials that</a:t>
            </a:r>
            <a:r>
              <a:rPr lang="en-GB" sz="1000">
                <a:latin typeface="Arial" charset="0"/>
                <a:cs typeface="Times New Roman" pitchFamily="18" charset="0"/>
              </a:rPr>
              <a:t> </a:t>
            </a:r>
            <a:r>
              <a:rPr lang="en-US" sz="1000">
                <a:latin typeface="Arial" charset="0"/>
                <a:cs typeface="Times New Roman" pitchFamily="18" charset="0"/>
              </a:rPr>
              <a:t>meet all the selection criteria, and makes records for them immediately accessible.</a:t>
            </a:r>
            <a:r>
              <a:rPr lang="en-GB" sz="1000">
                <a:latin typeface="Arial" charset="0"/>
                <a:cs typeface="Times New Roman" pitchFamily="18" charset="0"/>
              </a:rPr>
              <a:t>  The list can be ranke by the value of any property used as a constraint or by the value of the index.  </a:t>
            </a:r>
          </a:p>
          <a:p>
            <a:r>
              <a:rPr lang="en-GB" sz="1000">
                <a:latin typeface="Arial" charset="0"/>
                <a:cs typeface="Times New Roman" pitchFamily="18" charset="0"/>
              </a:rPr>
              <a:t>   </a:t>
            </a:r>
            <a:r>
              <a:rPr lang="en-US" sz="1000">
                <a:latin typeface="Arial" charset="0"/>
                <a:cs typeface="Times New Roman" pitchFamily="18" charset="0"/>
              </a:rPr>
              <a:t>Here it is interesting to point out to students an interesting fact brought out by the method.</a:t>
            </a:r>
            <a:r>
              <a:rPr lang="en-GB" sz="1000">
                <a:latin typeface="Arial" charset="0"/>
                <a:cs typeface="Times New Roman" pitchFamily="18" charset="0"/>
              </a:rPr>
              <a:t>  </a:t>
            </a:r>
            <a:r>
              <a:rPr lang="en-US" sz="1000">
                <a:latin typeface="Arial" charset="0"/>
                <a:cs typeface="Times New Roman" pitchFamily="18" charset="0"/>
              </a:rPr>
              <a:t>Many components of aircraft are stiffness-limited – the wing spar is an example – and the</a:t>
            </a:r>
            <a:r>
              <a:rPr lang="en-GB" sz="1000">
                <a:latin typeface="Arial" charset="0"/>
                <a:cs typeface="Times New Roman" pitchFamily="18" charset="0"/>
              </a:rPr>
              <a:t> </a:t>
            </a:r>
            <a:r>
              <a:rPr lang="en-US" sz="1000">
                <a:latin typeface="Arial" charset="0"/>
                <a:cs typeface="Times New Roman" pitchFamily="18" charset="0"/>
              </a:rPr>
              <a:t>objective here is to minimize mass. Materials texts often assert that, for aerospace,</a:t>
            </a:r>
            <a:r>
              <a:rPr lang="en-GB" sz="1000">
                <a:latin typeface="Arial" charset="0"/>
                <a:cs typeface="Times New Roman" pitchFamily="18" charset="0"/>
              </a:rPr>
              <a:t> </a:t>
            </a:r>
            <a:r>
              <a:rPr lang="en-US" sz="1000">
                <a:latin typeface="Arial" charset="0"/>
                <a:cs typeface="Times New Roman" pitchFamily="18" charset="0"/>
              </a:rPr>
              <a:t>material with high specific modulus E/ρ (low ρ/E , the way we have done things here)</a:t>
            </a:r>
            <a:r>
              <a:rPr lang="en-GB" sz="1000">
                <a:latin typeface="Arial" charset="0"/>
                <a:cs typeface="Times New Roman" pitchFamily="18" charset="0"/>
              </a:rPr>
              <a:t> </a:t>
            </a:r>
            <a:r>
              <a:rPr lang="en-US" sz="1000">
                <a:latin typeface="Arial" charset="0"/>
                <a:cs typeface="Times New Roman" pitchFamily="18" charset="0"/>
              </a:rPr>
              <a:t>are the best choice when stiffness is important.  But aluminum and steel have the same</a:t>
            </a:r>
            <a:r>
              <a:rPr lang="en-GB" sz="1000">
                <a:latin typeface="Arial" charset="0"/>
                <a:cs typeface="Times New Roman" pitchFamily="18" charset="0"/>
              </a:rPr>
              <a:t> </a:t>
            </a:r>
            <a:r>
              <a:rPr lang="en-US" sz="1000">
                <a:latin typeface="Arial" charset="0"/>
                <a:cs typeface="Times New Roman" pitchFamily="18" charset="0"/>
              </a:rPr>
              <a:t>value of specific stiffness, and steel is much cheaper that aluminum – so why are wing</a:t>
            </a:r>
            <a:r>
              <a:rPr lang="en-GB" sz="1000">
                <a:latin typeface="Arial" charset="0"/>
                <a:cs typeface="Times New Roman" pitchFamily="18" charset="0"/>
              </a:rPr>
              <a:t> </a:t>
            </a:r>
            <a:r>
              <a:rPr lang="en-US" sz="1000">
                <a:latin typeface="Arial" charset="0"/>
                <a:cs typeface="Times New Roman" pitchFamily="18" charset="0"/>
              </a:rPr>
              <a:t>spars not made of steel? The answer is that they are loaded in bending, and then the</a:t>
            </a:r>
            <a:r>
              <a:rPr lang="en-GB" sz="1000">
                <a:latin typeface="Arial" charset="0"/>
                <a:cs typeface="Times New Roman" pitchFamily="18" charset="0"/>
              </a:rPr>
              <a:t> </a:t>
            </a:r>
            <a:r>
              <a:rPr lang="en-US" sz="1000">
                <a:latin typeface="Arial" charset="0"/>
                <a:cs typeface="Times New Roman" pitchFamily="18" charset="0"/>
              </a:rPr>
              <a:t>correct criterion of choice is not  ρ/E  but ρ/E</a:t>
            </a:r>
            <a:r>
              <a:rPr lang="en-US" sz="1000" baseline="30000">
                <a:latin typeface="Arial" charset="0"/>
                <a:cs typeface="Times New Roman" pitchFamily="18" charset="0"/>
              </a:rPr>
              <a:t>1/2</a:t>
            </a:r>
            <a:r>
              <a:rPr lang="en-US" sz="1000">
                <a:latin typeface="Arial" charset="0"/>
                <a:cs typeface="Times New Roman" pitchFamily="18" charset="0"/>
              </a:rPr>
              <a:t> . By that criterion aluminum is much</a:t>
            </a:r>
            <a:r>
              <a:rPr lang="en-GB" sz="1000">
                <a:latin typeface="Arial" charset="0"/>
                <a:cs typeface="Times New Roman" pitchFamily="18" charset="0"/>
              </a:rPr>
              <a:t> </a:t>
            </a:r>
            <a:r>
              <a:rPr lang="en-US" sz="1000">
                <a:latin typeface="Arial" charset="0"/>
                <a:cs typeface="Times New Roman" pitchFamily="18" charset="0"/>
              </a:rPr>
              <a:t>better than steel, as the chart shows.</a:t>
            </a:r>
            <a:endParaRPr lang="en-GB" sz="1000">
              <a:latin typeface="Arial" charset="0"/>
              <a:cs typeface="Times New Roman" pitchFamily="18" charset="0"/>
            </a:endParaRPr>
          </a:p>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0B1F9303-2FEA-477C-BFC2-30DBB58E7D34}" type="datetimeFigureOut">
              <a:rPr lang="fr-FR" smtClean="0"/>
              <a:t>18/02/2012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C2F88F6-4604-4DD8-9C2E-51E7EFC3BF9B}" type="slidenum">
              <a:rPr lang="fr-FR" smtClean="0"/>
              <a:t>‹N°›</a:t>
            </a:fld>
            <a:endParaRPr lang="fr-FR"/>
          </a:p>
        </p:txBody>
      </p:sp>
    </p:spTree>
    <p:extLst>
      <p:ext uri="{BB962C8B-B14F-4D97-AF65-F5344CB8AC3E}">
        <p14:creationId xmlns:p14="http://schemas.microsoft.com/office/powerpoint/2010/main" val="4187212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B1F9303-2FEA-477C-BFC2-30DBB58E7D34}" type="datetimeFigureOut">
              <a:rPr lang="fr-FR" smtClean="0"/>
              <a:t>18/02/2012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C2F88F6-4604-4DD8-9C2E-51E7EFC3BF9B}" type="slidenum">
              <a:rPr lang="fr-FR" smtClean="0"/>
              <a:t>‹N°›</a:t>
            </a:fld>
            <a:endParaRPr lang="fr-FR"/>
          </a:p>
        </p:txBody>
      </p:sp>
    </p:spTree>
    <p:extLst>
      <p:ext uri="{BB962C8B-B14F-4D97-AF65-F5344CB8AC3E}">
        <p14:creationId xmlns:p14="http://schemas.microsoft.com/office/powerpoint/2010/main" val="2584443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0B1F9303-2FEA-477C-BFC2-30DBB58E7D34}" type="datetimeFigureOut">
              <a:rPr lang="fr-FR" smtClean="0"/>
              <a:t>18/02/2012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C2F88F6-4604-4DD8-9C2E-51E7EFC3BF9B}" type="slidenum">
              <a:rPr lang="fr-FR" smtClean="0"/>
              <a:t>‹N°›</a:t>
            </a:fld>
            <a:endParaRPr lang="fr-FR"/>
          </a:p>
        </p:txBody>
      </p:sp>
    </p:spTree>
    <p:extLst>
      <p:ext uri="{BB962C8B-B14F-4D97-AF65-F5344CB8AC3E}">
        <p14:creationId xmlns:p14="http://schemas.microsoft.com/office/powerpoint/2010/main" val="35358835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B1F9303-2FEA-477C-BFC2-30DBB58E7D34}" type="datetimeFigureOut">
              <a:rPr lang="fr-FR" smtClean="0"/>
              <a:t>18/02/2012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C2F88F6-4604-4DD8-9C2E-51E7EFC3BF9B}" type="slidenum">
              <a:rPr lang="fr-FR" smtClean="0"/>
              <a:t>‹N°›</a:t>
            </a:fld>
            <a:endParaRPr lang="fr-FR"/>
          </a:p>
        </p:txBody>
      </p:sp>
    </p:spTree>
    <p:extLst>
      <p:ext uri="{BB962C8B-B14F-4D97-AF65-F5344CB8AC3E}">
        <p14:creationId xmlns:p14="http://schemas.microsoft.com/office/powerpoint/2010/main" val="1635994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B1F9303-2FEA-477C-BFC2-30DBB58E7D34}" type="datetimeFigureOut">
              <a:rPr lang="fr-FR" smtClean="0"/>
              <a:t>18/02/2012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6C2F88F6-4604-4DD8-9C2E-51E7EFC3BF9B}" type="slidenum">
              <a:rPr lang="fr-FR" smtClean="0"/>
              <a:t>‹N°›</a:t>
            </a:fld>
            <a:endParaRPr lang="fr-FR"/>
          </a:p>
        </p:txBody>
      </p:sp>
    </p:spTree>
    <p:extLst>
      <p:ext uri="{BB962C8B-B14F-4D97-AF65-F5344CB8AC3E}">
        <p14:creationId xmlns:p14="http://schemas.microsoft.com/office/powerpoint/2010/main" val="3836809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0B1F9303-2FEA-477C-BFC2-30DBB58E7D34}" type="datetimeFigureOut">
              <a:rPr lang="fr-FR" smtClean="0"/>
              <a:t>18/02/2012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6C2F88F6-4604-4DD8-9C2E-51E7EFC3BF9B}" type="slidenum">
              <a:rPr lang="fr-FR" smtClean="0"/>
              <a:t>‹N°›</a:t>
            </a:fld>
            <a:endParaRPr lang="fr-FR"/>
          </a:p>
        </p:txBody>
      </p:sp>
    </p:spTree>
    <p:extLst>
      <p:ext uri="{BB962C8B-B14F-4D97-AF65-F5344CB8AC3E}">
        <p14:creationId xmlns:p14="http://schemas.microsoft.com/office/powerpoint/2010/main" val="224903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B1F9303-2FEA-477C-BFC2-30DBB58E7D34}" type="datetimeFigureOut">
              <a:rPr lang="fr-FR" smtClean="0"/>
              <a:t>18/02/2012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6C2F88F6-4604-4DD8-9C2E-51E7EFC3BF9B}" type="slidenum">
              <a:rPr lang="fr-FR" smtClean="0"/>
              <a:t>‹N°›</a:t>
            </a:fld>
            <a:endParaRPr lang="fr-FR"/>
          </a:p>
        </p:txBody>
      </p:sp>
    </p:spTree>
    <p:extLst>
      <p:ext uri="{BB962C8B-B14F-4D97-AF65-F5344CB8AC3E}">
        <p14:creationId xmlns:p14="http://schemas.microsoft.com/office/powerpoint/2010/main" val="1428724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0B1F9303-2FEA-477C-BFC2-30DBB58E7D34}" type="datetimeFigureOut">
              <a:rPr lang="fr-FR" smtClean="0"/>
              <a:t>18/02/2012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C2F88F6-4604-4DD8-9C2E-51E7EFC3BF9B}" type="slidenum">
              <a:rPr lang="fr-FR" smtClean="0"/>
              <a:t>‹N°›</a:t>
            </a:fld>
            <a:endParaRPr lang="fr-FR"/>
          </a:p>
        </p:txBody>
      </p:sp>
    </p:spTree>
    <p:extLst>
      <p:ext uri="{BB962C8B-B14F-4D97-AF65-F5344CB8AC3E}">
        <p14:creationId xmlns:p14="http://schemas.microsoft.com/office/powerpoint/2010/main" val="3517335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0B1F9303-2FEA-477C-BFC2-30DBB58E7D34}" type="datetimeFigureOut">
              <a:rPr lang="fr-FR" smtClean="0"/>
              <a:t>18/02/2012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C2F88F6-4604-4DD8-9C2E-51E7EFC3BF9B}" type="slidenum">
              <a:rPr lang="fr-FR" smtClean="0"/>
              <a:t>‹N°›</a:t>
            </a:fld>
            <a:endParaRPr lang="fr-FR"/>
          </a:p>
        </p:txBody>
      </p:sp>
    </p:spTree>
    <p:extLst>
      <p:ext uri="{BB962C8B-B14F-4D97-AF65-F5344CB8AC3E}">
        <p14:creationId xmlns:p14="http://schemas.microsoft.com/office/powerpoint/2010/main" val="2425586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B1F9303-2FEA-477C-BFC2-30DBB58E7D34}" type="datetimeFigureOut">
              <a:rPr lang="fr-FR" smtClean="0"/>
              <a:t>18/02/2012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C2F88F6-4604-4DD8-9C2E-51E7EFC3BF9B}" type="slidenum">
              <a:rPr lang="fr-FR" smtClean="0"/>
              <a:t>‹N°›</a:t>
            </a:fld>
            <a:endParaRPr lang="fr-FR"/>
          </a:p>
        </p:txBody>
      </p:sp>
    </p:spTree>
    <p:extLst>
      <p:ext uri="{BB962C8B-B14F-4D97-AF65-F5344CB8AC3E}">
        <p14:creationId xmlns:p14="http://schemas.microsoft.com/office/powerpoint/2010/main" val="2048855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B1F9303-2FEA-477C-BFC2-30DBB58E7D34}" type="datetimeFigureOut">
              <a:rPr lang="fr-FR" smtClean="0"/>
              <a:t>18/02/2012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C2F88F6-4604-4DD8-9C2E-51E7EFC3BF9B}" type="slidenum">
              <a:rPr lang="fr-FR" smtClean="0"/>
              <a:t>‹N°›</a:t>
            </a:fld>
            <a:endParaRPr lang="fr-FR"/>
          </a:p>
        </p:txBody>
      </p:sp>
    </p:spTree>
    <p:extLst>
      <p:ext uri="{BB962C8B-B14F-4D97-AF65-F5344CB8AC3E}">
        <p14:creationId xmlns:p14="http://schemas.microsoft.com/office/powerpoint/2010/main" val="3707032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1F9303-2FEA-477C-BFC2-30DBB58E7D34}" type="datetimeFigureOut">
              <a:rPr lang="fr-FR" smtClean="0"/>
              <a:t>18/02/2012</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2F88F6-4604-4DD8-9C2E-51E7EFC3BF9B}" type="slidenum">
              <a:rPr lang="fr-FR" smtClean="0"/>
              <a:t>‹N°›</a:t>
            </a:fld>
            <a:endParaRPr lang="fr-FR"/>
          </a:p>
        </p:txBody>
      </p:sp>
      <p:pic>
        <p:nvPicPr>
          <p:cNvPr id="7" name="Picture 11"/>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166100" y="352425"/>
            <a:ext cx="9779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61351"/>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5.xml"/><Relationship Id="rId7" Type="http://schemas.openxmlformats.org/officeDocument/2006/relationships/image" Target="../media/image8.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10.wmf"/><Relationship Id="rId5" Type="http://schemas.openxmlformats.org/officeDocument/2006/relationships/image" Target="../media/image7.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9.w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notesSlide" Target="../notesSlides/notesSlide6.xml"/><Relationship Id="rId7" Type="http://schemas.openxmlformats.org/officeDocument/2006/relationships/image" Target="../media/image12.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6.bin"/><Relationship Id="rId5" Type="http://schemas.openxmlformats.org/officeDocument/2006/relationships/image" Target="../media/image11.wmf"/><Relationship Id="rId4" Type="http://schemas.openxmlformats.org/officeDocument/2006/relationships/oleObject" Target="../embeddings/oleObject5.bin"/><Relationship Id="rId9" Type="http://schemas.openxmlformats.org/officeDocument/2006/relationships/image" Target="../media/image13.w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15.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9.bin"/><Relationship Id="rId5" Type="http://schemas.openxmlformats.org/officeDocument/2006/relationships/image" Target="../media/image14.wmf"/><Relationship Id="rId4" Type="http://schemas.openxmlformats.org/officeDocument/2006/relationships/oleObject" Target="../embeddings/oleObject8.bin"/></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2.bin"/><Relationship Id="rId13" Type="http://schemas.openxmlformats.org/officeDocument/2006/relationships/image" Target="../media/image20.wmf"/><Relationship Id="rId18" Type="http://schemas.openxmlformats.org/officeDocument/2006/relationships/image" Target="../media/image24.wmf"/><Relationship Id="rId3" Type="http://schemas.openxmlformats.org/officeDocument/2006/relationships/notesSlide" Target="../notesSlides/notesSlide8.xml"/><Relationship Id="rId7" Type="http://schemas.openxmlformats.org/officeDocument/2006/relationships/image" Target="../media/image17.wmf"/><Relationship Id="rId12" Type="http://schemas.openxmlformats.org/officeDocument/2006/relationships/oleObject" Target="../embeddings/oleObject14.bin"/><Relationship Id="rId17" Type="http://schemas.openxmlformats.org/officeDocument/2006/relationships/image" Target="../media/image23.wmf"/><Relationship Id="rId2" Type="http://schemas.openxmlformats.org/officeDocument/2006/relationships/slideLayout" Target="../slideLayouts/slideLayout2.xml"/><Relationship Id="rId16" Type="http://schemas.openxmlformats.org/officeDocument/2006/relationships/image" Target="../media/image22.wmf"/><Relationship Id="rId1" Type="http://schemas.openxmlformats.org/officeDocument/2006/relationships/vmlDrawing" Target="../drawings/vmlDrawing4.vml"/><Relationship Id="rId6" Type="http://schemas.openxmlformats.org/officeDocument/2006/relationships/oleObject" Target="../embeddings/oleObject11.bin"/><Relationship Id="rId11" Type="http://schemas.openxmlformats.org/officeDocument/2006/relationships/image" Target="../media/image19.wmf"/><Relationship Id="rId5" Type="http://schemas.openxmlformats.org/officeDocument/2006/relationships/image" Target="../media/image16.wmf"/><Relationship Id="rId15" Type="http://schemas.openxmlformats.org/officeDocument/2006/relationships/image" Target="../media/image21.wmf"/><Relationship Id="rId10" Type="http://schemas.openxmlformats.org/officeDocument/2006/relationships/oleObject" Target="../embeddings/oleObject13.bin"/><Relationship Id="rId4" Type="http://schemas.openxmlformats.org/officeDocument/2006/relationships/oleObject" Target="../embeddings/oleObject10.bin"/><Relationship Id="rId9" Type="http://schemas.openxmlformats.org/officeDocument/2006/relationships/image" Target="../media/image18.wmf"/><Relationship Id="rId14" Type="http://schemas.openxmlformats.org/officeDocument/2006/relationships/oleObject" Target="../embeddings/oleObject15.bin"/></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18.bin"/><Relationship Id="rId3" Type="http://schemas.openxmlformats.org/officeDocument/2006/relationships/notesSlide" Target="../notesSlides/notesSlide9.xml"/><Relationship Id="rId7" Type="http://schemas.openxmlformats.org/officeDocument/2006/relationships/image" Target="../media/image26.w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17.bin"/><Relationship Id="rId5" Type="http://schemas.openxmlformats.org/officeDocument/2006/relationships/image" Target="../media/image25.wmf"/><Relationship Id="rId4" Type="http://schemas.openxmlformats.org/officeDocument/2006/relationships/oleObject" Target="../embeddings/oleObject16.bin"/><Relationship Id="rId9" Type="http://schemas.openxmlformats.org/officeDocument/2006/relationships/image" Target="../media/image27.wmf"/></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28.wmf"/><Relationship Id="rId5" Type="http://schemas.openxmlformats.org/officeDocument/2006/relationships/oleObject" Target="../embeddings/oleObject19.bin"/><Relationship Id="rId4" Type="http://schemas.openxmlformats.org/officeDocument/2006/relationships/image" Target="../media/image2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02898" cy="692696"/>
          </a:xfrm>
          <a:prstGeom prst="rect">
            <a:avLst/>
          </a:prstGeom>
        </p:spPr>
      </p:pic>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5209" y="0"/>
            <a:ext cx="2390775" cy="781050"/>
          </a:xfrm>
          <a:prstGeom prst="rect">
            <a:avLst/>
          </a:prstGeom>
        </p:spPr>
      </p:pic>
      <p:sp>
        <p:nvSpPr>
          <p:cNvPr id="6" name="ZoneTexte 5"/>
          <p:cNvSpPr txBox="1"/>
          <p:nvPr/>
        </p:nvSpPr>
        <p:spPr>
          <a:xfrm>
            <a:off x="2483768" y="122428"/>
            <a:ext cx="4176464" cy="584775"/>
          </a:xfrm>
          <a:prstGeom prst="rect">
            <a:avLst/>
          </a:prstGeom>
          <a:noFill/>
        </p:spPr>
        <p:txBody>
          <a:bodyPr wrap="square" rtlCol="0">
            <a:spAutoFit/>
          </a:bodyPr>
          <a:lstStyle/>
          <a:p>
            <a:pPr algn="ctr"/>
            <a:r>
              <a:rPr lang="fr-FR" sz="1600" dirty="0" smtClean="0">
                <a:latin typeface="Arial Black" pitchFamily="34" charset="0"/>
              </a:rPr>
              <a:t>Utilisation de CES </a:t>
            </a:r>
            <a:r>
              <a:rPr lang="fr-FR" sz="1600" dirty="0" err="1" smtClean="0">
                <a:latin typeface="Arial Black" pitchFamily="34" charset="0"/>
              </a:rPr>
              <a:t>Edupack</a:t>
            </a:r>
            <a:endParaRPr lang="fr-FR" sz="1600" dirty="0" smtClean="0">
              <a:latin typeface="Arial Black" pitchFamily="34" charset="0"/>
            </a:endParaRPr>
          </a:p>
          <a:p>
            <a:pPr algn="ctr"/>
            <a:r>
              <a:rPr lang="fr-FR" sz="1600" dirty="0" smtClean="0">
                <a:latin typeface="Arial Black" pitchFamily="34" charset="0"/>
              </a:rPr>
              <a:t>(Cambridge Engineering </a:t>
            </a:r>
            <a:r>
              <a:rPr lang="fr-FR" sz="1600" dirty="0" err="1" smtClean="0">
                <a:latin typeface="Arial Black" pitchFamily="34" charset="0"/>
              </a:rPr>
              <a:t>Selector</a:t>
            </a:r>
            <a:r>
              <a:rPr lang="fr-FR" sz="1600" dirty="0" smtClean="0">
                <a:latin typeface="Arial Black" pitchFamily="34" charset="0"/>
              </a:rPr>
              <a:t>)</a:t>
            </a:r>
          </a:p>
        </p:txBody>
      </p:sp>
      <p:sp>
        <p:nvSpPr>
          <p:cNvPr id="7" name="ZoneTexte 6"/>
          <p:cNvSpPr txBox="1"/>
          <p:nvPr/>
        </p:nvSpPr>
        <p:spPr>
          <a:xfrm>
            <a:off x="1373967" y="2982143"/>
            <a:ext cx="6396065" cy="461665"/>
          </a:xfrm>
          <a:prstGeom prst="rect">
            <a:avLst/>
          </a:prstGeom>
          <a:noFill/>
        </p:spPr>
        <p:txBody>
          <a:bodyPr wrap="square" rtlCol="0">
            <a:spAutoFit/>
          </a:bodyPr>
          <a:lstStyle/>
          <a:p>
            <a:pPr algn="ctr"/>
            <a:r>
              <a:rPr lang="fr-FR" sz="2400" dirty="0" smtClean="0">
                <a:latin typeface="Arial Black" pitchFamily="34" charset="0"/>
              </a:rPr>
              <a:t>4 Sélection d’un matériau </a:t>
            </a:r>
            <a:r>
              <a:rPr lang="fr-FR" sz="2400" dirty="0" smtClean="0">
                <a:latin typeface="Arial Black" pitchFamily="34" charset="0"/>
              </a:rPr>
              <a:t>2/2</a:t>
            </a:r>
            <a:endParaRPr lang="fr-FR" sz="2400" dirty="0" smtClean="0">
              <a:latin typeface="Arial Black" pitchFamily="34" charset="0"/>
            </a:endParaRPr>
          </a:p>
        </p:txBody>
      </p:sp>
      <p:sp>
        <p:nvSpPr>
          <p:cNvPr id="8" name="Sous-titre 2"/>
          <p:cNvSpPr txBox="1">
            <a:spLocks/>
          </p:cNvSpPr>
          <p:nvPr/>
        </p:nvSpPr>
        <p:spPr>
          <a:xfrm>
            <a:off x="7684368" y="6212121"/>
            <a:ext cx="1312168" cy="48160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endParaRPr lang="fr-FR" sz="1600" dirty="0"/>
          </a:p>
        </p:txBody>
      </p:sp>
      <p:pic>
        <p:nvPicPr>
          <p:cNvPr id="9" name="Image 8"/>
          <p:cNvPicPr/>
          <p:nvPr/>
        </p:nvPicPr>
        <p:blipFill>
          <a:blip r:embed="rId4">
            <a:extLst>
              <a:ext uri="{28A0092B-C50C-407E-A947-70E740481C1C}">
                <a14:useLocalDpi xmlns:a14="http://schemas.microsoft.com/office/drawing/2010/main" val="0"/>
              </a:ext>
            </a:extLst>
          </a:blip>
          <a:srcRect/>
          <a:stretch>
            <a:fillRect/>
          </a:stretch>
        </p:blipFill>
        <p:spPr bwMode="auto">
          <a:xfrm>
            <a:off x="8060432" y="6168054"/>
            <a:ext cx="936104" cy="533127"/>
          </a:xfrm>
          <a:prstGeom prst="rect">
            <a:avLst/>
          </a:prstGeom>
          <a:noFill/>
          <a:ln>
            <a:noFill/>
          </a:ln>
        </p:spPr>
      </p:pic>
    </p:spTree>
    <p:extLst>
      <p:ext uri="{BB962C8B-B14F-4D97-AF65-F5344CB8AC3E}">
        <p14:creationId xmlns:p14="http://schemas.microsoft.com/office/powerpoint/2010/main" val="2132058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Rectangle 2"/>
          <p:cNvSpPr>
            <a:spLocks noGrp="1" noChangeArrowheads="1"/>
          </p:cNvSpPr>
          <p:nvPr>
            <p:ph type="title"/>
          </p:nvPr>
        </p:nvSpPr>
        <p:spPr>
          <a:xfrm>
            <a:off x="0" y="0"/>
            <a:ext cx="6310314" cy="527050"/>
          </a:xfrm>
          <a:noFill/>
          <a:extLst>
            <a:ext uri="{909E8E84-426E-40DD-AFC4-6F175D3DCCD1}">
              <a14:hiddenFill xmlns:a14="http://schemas.microsoft.com/office/drawing/2010/main">
                <a:solidFill>
                  <a:srgbClr val="EAEAEA">
                    <a:alpha val="50000"/>
                  </a:srgbClr>
                </a:solidFill>
              </a14:hiddenFill>
            </a:ext>
          </a:extLst>
        </p:spPr>
        <p:txBody>
          <a:bodyPr>
            <a:normAutofit/>
          </a:bodyPr>
          <a:lstStyle/>
          <a:p>
            <a:pPr algn="l"/>
            <a:r>
              <a:rPr lang="en-GB" sz="2800" dirty="0">
                <a:latin typeface="Arial Black" pitchFamily="34" charset="0"/>
              </a:rPr>
              <a:t>Analyse du cahier des charges</a:t>
            </a:r>
          </a:p>
        </p:txBody>
      </p:sp>
      <p:sp>
        <p:nvSpPr>
          <p:cNvPr id="448515" name="Text Box 3"/>
          <p:cNvSpPr txBox="1">
            <a:spLocks noChangeArrowheads="1"/>
          </p:cNvSpPr>
          <p:nvPr/>
        </p:nvSpPr>
        <p:spPr bwMode="auto">
          <a:xfrm>
            <a:off x="323850" y="1027113"/>
            <a:ext cx="8185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fr-FR" i="1"/>
              <a:t>Exprimer les exigences de conception en termes de </a:t>
            </a:r>
            <a:r>
              <a:rPr lang="fr-FR" b="1" i="1">
                <a:solidFill>
                  <a:srgbClr val="CC0000"/>
                </a:solidFill>
              </a:rPr>
              <a:t>contraintes</a:t>
            </a:r>
            <a:r>
              <a:rPr lang="fr-FR" i="1"/>
              <a:t> et </a:t>
            </a:r>
            <a:r>
              <a:rPr lang="fr-FR" b="1" i="1">
                <a:solidFill>
                  <a:srgbClr val="CC0000"/>
                </a:solidFill>
              </a:rPr>
              <a:t>d’objectifs</a:t>
            </a:r>
            <a:endParaRPr lang="en-GB" b="1" i="1">
              <a:solidFill>
                <a:srgbClr val="CC0000"/>
              </a:solidFill>
            </a:endParaRPr>
          </a:p>
        </p:txBody>
      </p:sp>
      <p:grpSp>
        <p:nvGrpSpPr>
          <p:cNvPr id="448516" name="Group 4"/>
          <p:cNvGrpSpPr>
            <a:grpSpLocks/>
          </p:cNvGrpSpPr>
          <p:nvPr/>
        </p:nvGrpSpPr>
        <p:grpSpPr bwMode="auto">
          <a:xfrm>
            <a:off x="6437313" y="2549525"/>
            <a:ext cx="2706687" cy="1511300"/>
            <a:chOff x="3921" y="1406"/>
            <a:chExt cx="1936" cy="952"/>
          </a:xfrm>
        </p:grpSpPr>
        <p:sp>
          <p:nvSpPr>
            <p:cNvPr id="448517" name="Text Box 5"/>
            <p:cNvSpPr txBox="1">
              <a:spLocks noChangeArrowheads="1"/>
            </p:cNvSpPr>
            <p:nvPr/>
          </p:nvSpPr>
          <p:spPr bwMode="auto">
            <a:xfrm>
              <a:off x="4219" y="1406"/>
              <a:ext cx="1638" cy="95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buClr>
                  <a:schemeClr val="accent1"/>
                </a:buClr>
                <a:buSzTx/>
              </a:pPr>
              <a:r>
                <a:rPr lang="en-GB" sz="1600" b="1"/>
                <a:t>Doit être</a:t>
              </a:r>
            </a:p>
            <a:p>
              <a:pPr algn="l">
                <a:spcBef>
                  <a:spcPct val="0"/>
                </a:spcBef>
                <a:buClr>
                  <a:schemeClr val="accent1"/>
                </a:buClr>
                <a:buSzTx/>
                <a:buFont typeface="Wingdings" pitchFamily="2" charset="2"/>
                <a:buChar char="§"/>
              </a:pPr>
              <a:r>
                <a:rPr lang="en-GB" sz="1600" b="1" i="1">
                  <a:solidFill>
                    <a:schemeClr val="accent1"/>
                  </a:solidFill>
                </a:rPr>
                <a:t> S</a:t>
              </a:r>
              <a:r>
                <a:rPr lang="fr-FR" sz="1600" b="1" i="1">
                  <a:solidFill>
                    <a:schemeClr val="accent1"/>
                  </a:solidFill>
                </a:rPr>
                <a:t>uffisamment rigide</a:t>
              </a:r>
              <a:endParaRPr lang="en-GB" sz="1600" b="1" i="1">
                <a:solidFill>
                  <a:schemeClr val="accent1"/>
                </a:solidFill>
              </a:endParaRPr>
            </a:p>
            <a:p>
              <a:pPr algn="l">
                <a:spcBef>
                  <a:spcPct val="0"/>
                </a:spcBef>
                <a:buClr>
                  <a:schemeClr val="accent1"/>
                </a:buClr>
                <a:buSzTx/>
                <a:buFont typeface="Wingdings" pitchFamily="2" charset="2"/>
                <a:buChar char="§"/>
              </a:pPr>
              <a:r>
                <a:rPr lang="en-GB" sz="1600" b="1" i="1">
                  <a:solidFill>
                    <a:schemeClr val="accent1"/>
                  </a:solidFill>
                </a:rPr>
                <a:t> Résistant</a:t>
              </a:r>
            </a:p>
            <a:p>
              <a:pPr algn="l">
                <a:spcBef>
                  <a:spcPct val="0"/>
                </a:spcBef>
                <a:buClr>
                  <a:schemeClr val="accent1"/>
                </a:buClr>
                <a:buSzTx/>
                <a:buFont typeface="Wingdings" pitchFamily="2" charset="2"/>
                <a:buChar char="§"/>
              </a:pPr>
              <a:r>
                <a:rPr lang="en-GB" sz="1600" b="1" i="1">
                  <a:solidFill>
                    <a:schemeClr val="accent1"/>
                  </a:solidFill>
                </a:rPr>
                <a:t> Tenace</a:t>
              </a:r>
            </a:p>
            <a:p>
              <a:pPr algn="l">
                <a:spcBef>
                  <a:spcPct val="0"/>
                </a:spcBef>
                <a:buClr>
                  <a:schemeClr val="accent1"/>
                </a:buClr>
                <a:buSzTx/>
                <a:buFont typeface="Wingdings" pitchFamily="2" charset="2"/>
                <a:buChar char="§"/>
              </a:pPr>
              <a:r>
                <a:rPr lang="en-GB" sz="1600" b="1" i="1">
                  <a:solidFill>
                    <a:schemeClr val="accent1"/>
                  </a:solidFill>
                </a:rPr>
                <a:t> Peut être soudé</a:t>
              </a:r>
            </a:p>
          </p:txBody>
        </p:sp>
        <p:grpSp>
          <p:nvGrpSpPr>
            <p:cNvPr id="448518" name="Group 6"/>
            <p:cNvGrpSpPr>
              <a:grpSpLocks/>
            </p:cNvGrpSpPr>
            <p:nvPr/>
          </p:nvGrpSpPr>
          <p:grpSpPr bwMode="auto">
            <a:xfrm flipV="1">
              <a:off x="3921" y="1704"/>
              <a:ext cx="314" cy="528"/>
              <a:chOff x="4184" y="2632"/>
              <a:chExt cx="488" cy="648"/>
            </a:xfrm>
          </p:grpSpPr>
          <p:sp>
            <p:nvSpPr>
              <p:cNvPr id="448519" name="Line 7"/>
              <p:cNvSpPr>
                <a:spLocks noChangeShapeType="1"/>
              </p:cNvSpPr>
              <p:nvPr/>
            </p:nvSpPr>
            <p:spPr bwMode="auto">
              <a:xfrm flipV="1">
                <a:off x="4184" y="2632"/>
                <a:ext cx="416" cy="8"/>
              </a:xfrm>
              <a:prstGeom prst="line">
                <a:avLst/>
              </a:prstGeom>
              <a:noFill/>
              <a:ln w="28575">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448520" name="Line 8"/>
              <p:cNvSpPr>
                <a:spLocks noChangeShapeType="1"/>
              </p:cNvSpPr>
              <p:nvPr/>
            </p:nvSpPr>
            <p:spPr bwMode="auto">
              <a:xfrm>
                <a:off x="4184" y="2656"/>
                <a:ext cx="488" cy="624"/>
              </a:xfrm>
              <a:prstGeom prst="line">
                <a:avLst/>
              </a:prstGeom>
              <a:noFill/>
              <a:ln w="28575">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grpSp>
      </p:grpSp>
      <p:grpSp>
        <p:nvGrpSpPr>
          <p:cNvPr id="448521" name="Group 9"/>
          <p:cNvGrpSpPr>
            <a:grpSpLocks/>
          </p:cNvGrpSpPr>
          <p:nvPr/>
        </p:nvGrpSpPr>
        <p:grpSpPr bwMode="auto">
          <a:xfrm>
            <a:off x="177800" y="1838325"/>
            <a:ext cx="6683375" cy="3540125"/>
            <a:chOff x="112" y="1158"/>
            <a:chExt cx="4210" cy="2230"/>
          </a:xfrm>
        </p:grpSpPr>
        <p:grpSp>
          <p:nvGrpSpPr>
            <p:cNvPr id="448522" name="Group 10"/>
            <p:cNvGrpSpPr>
              <a:grpSpLocks/>
            </p:cNvGrpSpPr>
            <p:nvPr/>
          </p:nvGrpSpPr>
          <p:grpSpPr bwMode="auto">
            <a:xfrm>
              <a:off x="3599" y="1311"/>
              <a:ext cx="723" cy="593"/>
              <a:chOff x="3599" y="1183"/>
              <a:chExt cx="723" cy="593"/>
            </a:xfrm>
          </p:grpSpPr>
          <p:sp>
            <p:nvSpPr>
              <p:cNvPr id="448523" name="Line 11"/>
              <p:cNvSpPr>
                <a:spLocks noChangeShapeType="1"/>
              </p:cNvSpPr>
              <p:nvPr/>
            </p:nvSpPr>
            <p:spPr bwMode="auto">
              <a:xfrm flipV="1">
                <a:off x="3599" y="1448"/>
                <a:ext cx="216" cy="328"/>
              </a:xfrm>
              <a:prstGeom prst="line">
                <a:avLst/>
              </a:prstGeom>
              <a:noFill/>
              <a:ln w="28575">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448524" name="Text Box 12"/>
              <p:cNvSpPr txBox="1">
                <a:spLocks noChangeArrowheads="1"/>
              </p:cNvSpPr>
              <p:nvPr/>
            </p:nvSpPr>
            <p:spPr bwMode="auto">
              <a:xfrm>
                <a:off x="3628" y="1183"/>
                <a:ext cx="69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C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spcAft>
                    <a:spcPct val="0"/>
                  </a:spcAft>
                </a:pPr>
                <a:r>
                  <a:rPr lang="en-GB" sz="1600" b="1" i="1"/>
                  <a:t>Un label</a:t>
                </a:r>
                <a:r>
                  <a:rPr lang="en-GB" b="1" i="1">
                    <a:solidFill>
                      <a:schemeClr val="accent1"/>
                    </a:solidFill>
                  </a:rPr>
                  <a:t>  </a:t>
                </a:r>
              </a:p>
            </p:txBody>
          </p:sp>
        </p:grpSp>
        <p:grpSp>
          <p:nvGrpSpPr>
            <p:cNvPr id="448525" name="Group 13"/>
            <p:cNvGrpSpPr>
              <a:grpSpLocks/>
            </p:cNvGrpSpPr>
            <p:nvPr/>
          </p:nvGrpSpPr>
          <p:grpSpPr bwMode="auto">
            <a:xfrm>
              <a:off x="112" y="1158"/>
              <a:ext cx="1554" cy="2230"/>
              <a:chOff x="112" y="1158"/>
              <a:chExt cx="1554" cy="2230"/>
            </a:xfrm>
          </p:grpSpPr>
          <p:pic>
            <p:nvPicPr>
              <p:cNvPr id="448526"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 y="1540"/>
                <a:ext cx="1554" cy="1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8527" name="Text Box 15"/>
              <p:cNvSpPr txBox="1">
                <a:spLocks noChangeArrowheads="1"/>
              </p:cNvSpPr>
              <p:nvPr/>
            </p:nvSpPr>
            <p:spPr bwMode="auto">
              <a:xfrm>
                <a:off x="550" y="1158"/>
                <a:ext cx="95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GB" sz="1600" b="1"/>
                  <a:t>Cadre de vélo</a:t>
                </a:r>
              </a:p>
            </p:txBody>
          </p:sp>
        </p:grpSp>
      </p:grpSp>
      <p:grpSp>
        <p:nvGrpSpPr>
          <p:cNvPr id="448528" name="Group 16"/>
          <p:cNvGrpSpPr>
            <a:grpSpLocks/>
          </p:cNvGrpSpPr>
          <p:nvPr/>
        </p:nvGrpSpPr>
        <p:grpSpPr bwMode="auto">
          <a:xfrm>
            <a:off x="2801938" y="1771650"/>
            <a:ext cx="4187825" cy="4075113"/>
            <a:chOff x="1765" y="1156"/>
            <a:chExt cx="2494" cy="2528"/>
          </a:xfrm>
        </p:grpSpPr>
        <p:sp>
          <p:nvSpPr>
            <p:cNvPr id="448529" name="Rectangle 17"/>
            <p:cNvSpPr>
              <a:spLocks noChangeArrowheads="1"/>
            </p:cNvSpPr>
            <p:nvPr/>
          </p:nvSpPr>
          <p:spPr bwMode="auto">
            <a:xfrm>
              <a:off x="1810" y="1156"/>
              <a:ext cx="1433" cy="258"/>
            </a:xfrm>
            <a:prstGeom prst="rect">
              <a:avLst/>
            </a:prstGeom>
            <a:solidFill>
              <a:srgbClr val="F8F8F8"/>
            </a:solidFill>
            <a:ln w="19050">
              <a:solidFill>
                <a:srgbClr val="A5002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spcAft>
                  <a:spcPct val="0"/>
                </a:spcAft>
                <a:buClrTx/>
                <a:buSzTx/>
                <a:buFontTx/>
                <a:buNone/>
              </a:pPr>
              <a:r>
                <a:rPr lang="en-GB" sz="2000"/>
                <a:t>Cahier des charges</a:t>
              </a:r>
            </a:p>
          </p:txBody>
        </p:sp>
        <p:sp>
          <p:nvSpPr>
            <p:cNvPr id="448530" name="Line 18"/>
            <p:cNvSpPr>
              <a:spLocks noChangeShapeType="1"/>
            </p:cNvSpPr>
            <p:nvPr/>
          </p:nvSpPr>
          <p:spPr bwMode="auto">
            <a:xfrm>
              <a:off x="2596" y="1438"/>
              <a:ext cx="0" cy="240"/>
            </a:xfrm>
            <a:prstGeom prst="line">
              <a:avLst/>
            </a:prstGeom>
            <a:noFill/>
            <a:ln w="28575">
              <a:solidFill>
                <a:srgbClr val="A5002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48531" name="AutoShape 19"/>
            <p:cNvSpPr>
              <a:spLocks noChangeArrowheads="1"/>
            </p:cNvSpPr>
            <p:nvPr/>
          </p:nvSpPr>
          <p:spPr bwMode="auto">
            <a:xfrm>
              <a:off x="1836" y="2296"/>
              <a:ext cx="896" cy="259"/>
            </a:xfrm>
            <a:prstGeom prst="roundRect">
              <a:avLst>
                <a:gd name="adj" fmla="val 16667"/>
              </a:avLst>
            </a:prstGeom>
            <a:solidFill>
              <a:srgbClr val="EAEAEA"/>
            </a:solidFill>
            <a:ln w="19050">
              <a:solidFill>
                <a:srgbClr val="A50021"/>
              </a:solidFill>
              <a:round/>
              <a:headEnd/>
              <a:tailEnd/>
            </a:ln>
            <a:effectLst/>
            <a:extLst>
              <a:ext uri="{AF507438-7753-43E0-B8FC-AC1667EBCBE1}">
                <a14:hiddenEffects xmlns:a14="http://schemas.microsoft.com/office/drawing/2010/main">
                  <a:effectLst>
                    <a:outerShdw dist="53882" dir="2700000" algn="ctr" rotWithShape="0">
                      <a:schemeClr val="bg2"/>
                    </a:outerShdw>
                  </a:effectLst>
                </a14:hiddenEffects>
              </a:ext>
            </a:extLst>
          </p:spPr>
          <p:txBody>
            <a:bodyPr anchor="ctr">
              <a:spAutoFit/>
            </a:bodyPr>
            <a:lstStyle/>
            <a:p>
              <a:pPr>
                <a:spcBef>
                  <a:spcPct val="0"/>
                </a:spcBef>
                <a:spcAft>
                  <a:spcPct val="0"/>
                </a:spcAft>
                <a:buClrTx/>
                <a:buSzTx/>
                <a:buFontTx/>
                <a:buNone/>
              </a:pPr>
              <a:r>
                <a:rPr lang="en-US"/>
                <a:t>Contraintes </a:t>
              </a:r>
            </a:p>
          </p:txBody>
        </p:sp>
        <p:sp>
          <p:nvSpPr>
            <p:cNvPr id="448532" name="Text Box 20"/>
            <p:cNvSpPr txBox="1">
              <a:spLocks noChangeArrowheads="1"/>
            </p:cNvSpPr>
            <p:nvPr/>
          </p:nvSpPr>
          <p:spPr bwMode="auto">
            <a:xfrm>
              <a:off x="2716" y="2278"/>
              <a:ext cx="1543" cy="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25000"/>
                </a:spcBef>
                <a:spcAft>
                  <a:spcPct val="90000"/>
                </a:spcAft>
                <a:buClrTx/>
                <a:buSzTx/>
                <a:buFontTx/>
                <a:buNone/>
              </a:pPr>
              <a:r>
                <a:rPr lang="fr-FR" sz="1600" i="1"/>
                <a:t>Quelles conditions essentielles doit-il respecter ?</a:t>
              </a:r>
              <a:endParaRPr lang="en-GB" sz="1600" i="1"/>
            </a:p>
          </p:txBody>
        </p:sp>
        <p:sp>
          <p:nvSpPr>
            <p:cNvPr id="448533" name="AutoShape 21"/>
            <p:cNvSpPr>
              <a:spLocks noChangeArrowheads="1"/>
            </p:cNvSpPr>
            <p:nvPr/>
          </p:nvSpPr>
          <p:spPr bwMode="auto">
            <a:xfrm>
              <a:off x="1836" y="2792"/>
              <a:ext cx="884" cy="259"/>
            </a:xfrm>
            <a:prstGeom prst="roundRect">
              <a:avLst>
                <a:gd name="adj" fmla="val 16667"/>
              </a:avLst>
            </a:prstGeom>
            <a:solidFill>
              <a:srgbClr val="EAEAEA"/>
            </a:solidFill>
            <a:ln w="19050">
              <a:solidFill>
                <a:srgbClr val="A50021"/>
              </a:solidFill>
              <a:round/>
              <a:headEnd/>
              <a:tailEnd/>
            </a:ln>
            <a:effectLst/>
            <a:extLst>
              <a:ext uri="{AF507438-7753-43E0-B8FC-AC1667EBCBE1}">
                <a14:hiddenEffects xmlns:a14="http://schemas.microsoft.com/office/drawing/2010/main">
                  <a:effectLst>
                    <a:outerShdw dist="53882" dir="2700000" algn="ctr" rotWithShape="0">
                      <a:schemeClr val="bg2"/>
                    </a:outerShdw>
                  </a:effectLst>
                </a14:hiddenEffects>
              </a:ext>
            </a:extLst>
          </p:spPr>
          <p:txBody>
            <a:bodyPr anchor="ctr">
              <a:spAutoFit/>
            </a:bodyPr>
            <a:lstStyle/>
            <a:p>
              <a:pPr>
                <a:spcBef>
                  <a:spcPct val="0"/>
                </a:spcBef>
                <a:spcAft>
                  <a:spcPct val="0"/>
                </a:spcAft>
                <a:buClrTx/>
                <a:buSzTx/>
                <a:buFontTx/>
                <a:buNone/>
              </a:pPr>
              <a:r>
                <a:rPr lang="en-US"/>
                <a:t>Objectifs</a:t>
              </a:r>
            </a:p>
          </p:txBody>
        </p:sp>
        <p:sp>
          <p:nvSpPr>
            <p:cNvPr id="448534" name="Text Box 22"/>
            <p:cNvSpPr txBox="1">
              <a:spLocks noChangeArrowheads="1"/>
            </p:cNvSpPr>
            <p:nvPr/>
          </p:nvSpPr>
          <p:spPr bwMode="auto">
            <a:xfrm>
              <a:off x="2746" y="2774"/>
              <a:ext cx="1360" cy="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25000"/>
                </a:spcBef>
                <a:spcAft>
                  <a:spcPct val="90000"/>
                </a:spcAft>
                <a:buClrTx/>
                <a:buSzTx/>
                <a:buFontTx/>
                <a:buNone/>
              </a:pPr>
              <a:r>
                <a:rPr lang="en-GB" sz="1600" i="1"/>
                <a:t>Quel est le principal objectif ?</a:t>
              </a:r>
              <a:endParaRPr lang="en-GB" sz="1400" i="1"/>
            </a:p>
          </p:txBody>
        </p:sp>
        <p:sp>
          <p:nvSpPr>
            <p:cNvPr id="448535" name="AutoShape 23"/>
            <p:cNvSpPr>
              <a:spLocks noChangeArrowheads="1"/>
            </p:cNvSpPr>
            <p:nvPr/>
          </p:nvSpPr>
          <p:spPr bwMode="auto">
            <a:xfrm>
              <a:off x="1843" y="1850"/>
              <a:ext cx="848" cy="259"/>
            </a:xfrm>
            <a:prstGeom prst="roundRect">
              <a:avLst>
                <a:gd name="adj" fmla="val 16667"/>
              </a:avLst>
            </a:prstGeom>
            <a:solidFill>
              <a:srgbClr val="EAEAEA"/>
            </a:solidFill>
            <a:ln w="19050">
              <a:solidFill>
                <a:srgbClr val="A50021"/>
              </a:solidFill>
              <a:round/>
              <a:headEnd/>
              <a:tailEnd/>
            </a:ln>
            <a:effectLst/>
            <a:extLst>
              <a:ext uri="{AF507438-7753-43E0-B8FC-AC1667EBCBE1}">
                <a14:hiddenEffects xmlns:a14="http://schemas.microsoft.com/office/drawing/2010/main">
                  <a:effectLst>
                    <a:outerShdw dist="53882" dir="2700000" algn="ctr" rotWithShape="0">
                      <a:schemeClr val="bg2"/>
                    </a:outerShdw>
                  </a:effectLst>
                </a14:hiddenEffects>
              </a:ext>
            </a:extLst>
          </p:spPr>
          <p:txBody>
            <a:bodyPr anchor="ctr">
              <a:spAutoFit/>
            </a:bodyPr>
            <a:lstStyle/>
            <a:p>
              <a:pPr>
                <a:spcBef>
                  <a:spcPct val="0"/>
                </a:spcBef>
                <a:spcAft>
                  <a:spcPct val="0"/>
                </a:spcAft>
                <a:buClrTx/>
                <a:buSzTx/>
                <a:buFontTx/>
                <a:buNone/>
              </a:pPr>
              <a:r>
                <a:rPr lang="en-US"/>
                <a:t> Fonction  </a:t>
              </a:r>
            </a:p>
          </p:txBody>
        </p:sp>
        <p:sp>
          <p:nvSpPr>
            <p:cNvPr id="448536" name="Text Box 24"/>
            <p:cNvSpPr txBox="1">
              <a:spLocks noChangeArrowheads="1"/>
            </p:cNvSpPr>
            <p:nvPr/>
          </p:nvSpPr>
          <p:spPr bwMode="auto">
            <a:xfrm>
              <a:off x="2691" y="1856"/>
              <a:ext cx="1401" cy="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25000"/>
                </a:spcBef>
                <a:spcAft>
                  <a:spcPct val="90000"/>
                </a:spcAft>
                <a:buClrTx/>
                <a:buSzTx/>
                <a:buFontTx/>
                <a:buNone/>
              </a:pPr>
              <a:r>
                <a:rPr lang="fr-FR" sz="1600" i="1"/>
                <a:t>Quelle est la fonction du composant ?</a:t>
              </a:r>
              <a:endParaRPr lang="en-GB" sz="1600" i="1"/>
            </a:p>
          </p:txBody>
        </p:sp>
        <p:sp>
          <p:nvSpPr>
            <p:cNvPr id="448537" name="AutoShape 25"/>
            <p:cNvSpPr>
              <a:spLocks noChangeArrowheads="1"/>
            </p:cNvSpPr>
            <p:nvPr/>
          </p:nvSpPr>
          <p:spPr bwMode="auto">
            <a:xfrm>
              <a:off x="1765" y="1696"/>
              <a:ext cx="2450" cy="1988"/>
            </a:xfrm>
            <a:prstGeom prst="roundRect">
              <a:avLst>
                <a:gd name="adj" fmla="val 1889"/>
              </a:avLst>
            </a:prstGeom>
            <a:noFill/>
            <a:ln w="19050">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sp>
          <p:nvSpPr>
            <p:cNvPr id="448538" name="AutoShape 26"/>
            <p:cNvSpPr>
              <a:spLocks noChangeArrowheads="1"/>
            </p:cNvSpPr>
            <p:nvPr/>
          </p:nvSpPr>
          <p:spPr bwMode="auto">
            <a:xfrm>
              <a:off x="1819" y="3170"/>
              <a:ext cx="1022" cy="447"/>
            </a:xfrm>
            <a:prstGeom prst="roundRect">
              <a:avLst>
                <a:gd name="adj" fmla="val 16667"/>
              </a:avLst>
            </a:prstGeom>
            <a:solidFill>
              <a:srgbClr val="EAEAEA"/>
            </a:solidFill>
            <a:ln w="19050">
              <a:solidFill>
                <a:srgbClr val="A50021"/>
              </a:solidFill>
              <a:round/>
              <a:headEnd/>
              <a:tailEnd/>
            </a:ln>
            <a:effectLst/>
            <a:extLst>
              <a:ext uri="{AF507438-7753-43E0-B8FC-AC1667EBCBE1}">
                <a14:hiddenEffects xmlns:a14="http://schemas.microsoft.com/office/drawing/2010/main">
                  <a:effectLst>
                    <a:outerShdw dist="53882" dir="2700000" algn="ctr" rotWithShape="0">
                      <a:schemeClr val="bg2"/>
                    </a:outerShdw>
                  </a:effectLst>
                </a14:hiddenEffects>
              </a:ext>
            </a:extLst>
          </p:spPr>
          <p:txBody>
            <a:bodyPr anchor="ctr">
              <a:spAutoFit/>
            </a:bodyPr>
            <a:lstStyle/>
            <a:p>
              <a:pPr>
                <a:spcBef>
                  <a:spcPct val="0"/>
                </a:spcBef>
                <a:spcAft>
                  <a:spcPct val="0"/>
                </a:spcAft>
                <a:buClrTx/>
                <a:buSzTx/>
                <a:buFontTx/>
                <a:buNone/>
              </a:pPr>
              <a:r>
                <a:rPr lang="fr-FR"/>
                <a:t>Variables libres</a:t>
              </a:r>
              <a:endParaRPr lang="en-US"/>
            </a:p>
          </p:txBody>
        </p:sp>
        <p:sp>
          <p:nvSpPr>
            <p:cNvPr id="448539" name="Text Box 27"/>
            <p:cNvSpPr txBox="1">
              <a:spLocks noChangeArrowheads="1"/>
            </p:cNvSpPr>
            <p:nvPr/>
          </p:nvSpPr>
          <p:spPr bwMode="auto">
            <a:xfrm>
              <a:off x="2890" y="3230"/>
              <a:ext cx="1216" cy="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25000"/>
                </a:spcBef>
                <a:spcAft>
                  <a:spcPct val="0"/>
                </a:spcAft>
                <a:buClrTx/>
                <a:buSzTx/>
                <a:buFontTx/>
                <a:buNone/>
              </a:pPr>
              <a:r>
                <a:rPr lang="fr-FR" sz="1600" i="1"/>
                <a:t>Quelles sont les variables libres ?</a:t>
              </a:r>
              <a:endParaRPr lang="en-GB" sz="1400" i="1"/>
            </a:p>
          </p:txBody>
        </p:sp>
      </p:grpSp>
      <p:grpSp>
        <p:nvGrpSpPr>
          <p:cNvPr id="448540" name="Group 28"/>
          <p:cNvGrpSpPr>
            <a:grpSpLocks/>
          </p:cNvGrpSpPr>
          <p:nvPr/>
        </p:nvGrpSpPr>
        <p:grpSpPr bwMode="auto">
          <a:xfrm>
            <a:off x="6280150" y="5580063"/>
            <a:ext cx="1503363" cy="1074737"/>
            <a:chOff x="3412" y="3490"/>
            <a:chExt cx="947" cy="677"/>
          </a:xfrm>
        </p:grpSpPr>
        <p:sp>
          <p:nvSpPr>
            <p:cNvPr id="448541" name="Line 29"/>
            <p:cNvSpPr>
              <a:spLocks noChangeShapeType="1"/>
            </p:cNvSpPr>
            <p:nvPr/>
          </p:nvSpPr>
          <p:spPr bwMode="auto">
            <a:xfrm flipH="1" flipV="1">
              <a:off x="3487" y="3490"/>
              <a:ext cx="144" cy="304"/>
            </a:xfrm>
            <a:prstGeom prst="line">
              <a:avLst/>
            </a:prstGeom>
            <a:noFill/>
            <a:ln w="28575">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448542" name="Text Box 30"/>
            <p:cNvSpPr txBox="1">
              <a:spLocks noChangeArrowheads="1"/>
            </p:cNvSpPr>
            <p:nvPr/>
          </p:nvSpPr>
          <p:spPr bwMode="auto">
            <a:xfrm>
              <a:off x="3412" y="3801"/>
              <a:ext cx="947"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C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0"/>
                </a:spcBef>
                <a:spcAft>
                  <a:spcPct val="0"/>
                </a:spcAft>
              </a:pPr>
              <a:r>
                <a:rPr lang="fr-FR" sz="1600" b="1" i="1"/>
                <a:t>Choix du</a:t>
              </a:r>
            </a:p>
            <a:p>
              <a:pPr algn="l">
                <a:spcBef>
                  <a:spcPct val="0"/>
                </a:spcBef>
                <a:spcAft>
                  <a:spcPct val="0"/>
                </a:spcAft>
              </a:pPr>
              <a:r>
                <a:rPr lang="fr-FR" sz="1600" b="1" i="1"/>
                <a:t>matériau</a:t>
              </a:r>
              <a:endParaRPr lang="en-GB" sz="1600" b="1" i="1"/>
            </a:p>
          </p:txBody>
        </p:sp>
      </p:grpSp>
      <p:grpSp>
        <p:nvGrpSpPr>
          <p:cNvPr id="448543" name="Group 31"/>
          <p:cNvGrpSpPr>
            <a:grpSpLocks/>
          </p:cNvGrpSpPr>
          <p:nvPr/>
        </p:nvGrpSpPr>
        <p:grpSpPr bwMode="auto">
          <a:xfrm>
            <a:off x="2841625" y="4381500"/>
            <a:ext cx="5938838" cy="1533525"/>
            <a:chOff x="1800" y="2728"/>
            <a:chExt cx="3411" cy="966"/>
          </a:xfrm>
        </p:grpSpPr>
        <p:grpSp>
          <p:nvGrpSpPr>
            <p:cNvPr id="448544" name="Group 32"/>
            <p:cNvGrpSpPr>
              <a:grpSpLocks/>
            </p:cNvGrpSpPr>
            <p:nvPr/>
          </p:nvGrpSpPr>
          <p:grpSpPr bwMode="auto">
            <a:xfrm>
              <a:off x="3982" y="2742"/>
              <a:ext cx="1229" cy="952"/>
              <a:chOff x="4089" y="2686"/>
              <a:chExt cx="1229" cy="952"/>
            </a:xfrm>
          </p:grpSpPr>
          <p:sp>
            <p:nvSpPr>
              <p:cNvPr id="448545" name="Line 33"/>
              <p:cNvSpPr>
                <a:spLocks noChangeShapeType="1"/>
              </p:cNvSpPr>
              <p:nvPr/>
            </p:nvSpPr>
            <p:spPr bwMode="auto">
              <a:xfrm flipV="1">
                <a:off x="4089" y="2880"/>
                <a:ext cx="302" cy="8"/>
              </a:xfrm>
              <a:prstGeom prst="line">
                <a:avLst/>
              </a:prstGeom>
              <a:noFill/>
              <a:ln w="28575">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grpSp>
            <p:nvGrpSpPr>
              <p:cNvPr id="448546" name="Group 34"/>
              <p:cNvGrpSpPr>
                <a:grpSpLocks/>
              </p:cNvGrpSpPr>
              <p:nvPr/>
            </p:nvGrpSpPr>
            <p:grpSpPr bwMode="auto">
              <a:xfrm>
                <a:off x="4089" y="2686"/>
                <a:ext cx="1229" cy="952"/>
                <a:chOff x="3865" y="2446"/>
                <a:chExt cx="1229" cy="952"/>
              </a:xfrm>
            </p:grpSpPr>
            <p:sp>
              <p:nvSpPr>
                <p:cNvPr id="448547" name="Line 35"/>
                <p:cNvSpPr>
                  <a:spLocks noChangeShapeType="1"/>
                </p:cNvSpPr>
                <p:nvPr/>
              </p:nvSpPr>
              <p:spPr bwMode="auto">
                <a:xfrm>
                  <a:off x="3865" y="2656"/>
                  <a:ext cx="354" cy="624"/>
                </a:xfrm>
                <a:prstGeom prst="line">
                  <a:avLst/>
                </a:prstGeom>
                <a:noFill/>
                <a:ln w="28575">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448548" name="Text Box 36"/>
                <p:cNvSpPr txBox="1">
                  <a:spLocks noChangeArrowheads="1"/>
                </p:cNvSpPr>
                <p:nvPr/>
              </p:nvSpPr>
              <p:spPr bwMode="auto">
                <a:xfrm>
                  <a:off x="4226" y="2446"/>
                  <a:ext cx="868" cy="95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buClr>
                      <a:schemeClr val="accent1"/>
                    </a:buClr>
                    <a:buSzTx/>
                  </a:pPr>
                  <a:r>
                    <a:rPr lang="en-GB" sz="1600" b="1"/>
                    <a:t>Minimiser</a:t>
                  </a:r>
                </a:p>
                <a:p>
                  <a:pPr algn="l">
                    <a:spcBef>
                      <a:spcPct val="0"/>
                    </a:spcBef>
                    <a:buClr>
                      <a:schemeClr val="accent1"/>
                    </a:buClr>
                    <a:buSzTx/>
                    <a:buFont typeface="Wingdings" pitchFamily="2" charset="2"/>
                    <a:buChar char="§"/>
                  </a:pPr>
                  <a:r>
                    <a:rPr lang="en-GB" sz="1600" b="1" i="1">
                      <a:solidFill>
                        <a:schemeClr val="accent1"/>
                      </a:solidFill>
                    </a:rPr>
                    <a:t>  </a:t>
                  </a:r>
                  <a:r>
                    <a:rPr lang="fr-FR" sz="1600" b="1" i="1">
                      <a:solidFill>
                        <a:schemeClr val="accent1"/>
                      </a:solidFill>
                    </a:rPr>
                    <a:t>Coût</a:t>
                  </a:r>
                </a:p>
                <a:p>
                  <a:pPr algn="l">
                    <a:spcBef>
                      <a:spcPct val="0"/>
                    </a:spcBef>
                    <a:buClr>
                      <a:schemeClr val="accent1"/>
                    </a:buClr>
                    <a:buSzTx/>
                    <a:buFont typeface="Wingdings" pitchFamily="2" charset="2"/>
                    <a:buChar char="§"/>
                  </a:pPr>
                  <a:r>
                    <a:rPr lang="fr-FR" sz="1600" b="1" i="1">
                      <a:solidFill>
                        <a:schemeClr val="accent1"/>
                      </a:solidFill>
                    </a:rPr>
                    <a:t>  Poids</a:t>
                  </a:r>
                </a:p>
                <a:p>
                  <a:pPr algn="l">
                    <a:spcBef>
                      <a:spcPct val="0"/>
                    </a:spcBef>
                    <a:buClr>
                      <a:schemeClr val="accent1"/>
                    </a:buClr>
                    <a:buSzTx/>
                    <a:buFont typeface="Wingdings" pitchFamily="2" charset="2"/>
                    <a:buChar char="§"/>
                  </a:pPr>
                  <a:r>
                    <a:rPr lang="fr-FR" sz="1600" b="1" i="1">
                      <a:solidFill>
                        <a:schemeClr val="accent1"/>
                      </a:solidFill>
                    </a:rPr>
                    <a:t>  Volume</a:t>
                  </a:r>
                </a:p>
                <a:p>
                  <a:pPr algn="l">
                    <a:spcBef>
                      <a:spcPct val="0"/>
                    </a:spcBef>
                    <a:buClr>
                      <a:schemeClr val="accent1"/>
                    </a:buClr>
                    <a:buSzTx/>
                    <a:buFont typeface="Wingdings" pitchFamily="2" charset="2"/>
                    <a:buChar char="§"/>
                  </a:pPr>
                  <a:r>
                    <a:rPr lang="fr-FR" sz="1600" b="1" i="1">
                      <a:solidFill>
                        <a:schemeClr val="accent1"/>
                      </a:solidFill>
                    </a:rPr>
                    <a:t>  Impact éco.</a:t>
                  </a:r>
                </a:p>
              </p:txBody>
            </p:sp>
          </p:grpSp>
        </p:grpSp>
        <p:sp>
          <p:nvSpPr>
            <p:cNvPr id="448549" name="AutoShape 37"/>
            <p:cNvSpPr>
              <a:spLocks noChangeArrowheads="1"/>
            </p:cNvSpPr>
            <p:nvPr/>
          </p:nvSpPr>
          <p:spPr bwMode="auto">
            <a:xfrm>
              <a:off x="1800" y="2728"/>
              <a:ext cx="2168" cy="408"/>
            </a:xfrm>
            <a:prstGeom prst="roundRect">
              <a:avLst>
                <a:gd name="adj" fmla="val 10782"/>
              </a:avLst>
            </a:prstGeom>
            <a:noFill/>
            <a:ln w="28575">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48528"/>
                                        </p:tgtEl>
                                        <p:attrNameLst>
                                          <p:attrName>style.visibility</p:attrName>
                                        </p:attrNameLst>
                                      </p:cBhvr>
                                      <p:to>
                                        <p:strVal val="visible"/>
                                      </p:to>
                                    </p:set>
                                    <p:animEffect transition="in" filter="wipe(up)">
                                      <p:cBhvr>
                                        <p:cTn id="7" dur="500"/>
                                        <p:tgtEl>
                                          <p:spTgt spid="44852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48521"/>
                                        </p:tgtEl>
                                        <p:attrNameLst>
                                          <p:attrName>style.visibility</p:attrName>
                                        </p:attrNameLst>
                                      </p:cBhvr>
                                      <p:to>
                                        <p:strVal val="visible"/>
                                      </p:to>
                                    </p:set>
                                    <p:animEffect transition="in" filter="wipe(up)">
                                      <p:cBhvr>
                                        <p:cTn id="12" dur="500"/>
                                        <p:tgtEl>
                                          <p:spTgt spid="44852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48516"/>
                                        </p:tgtEl>
                                        <p:attrNameLst>
                                          <p:attrName>style.visibility</p:attrName>
                                        </p:attrNameLst>
                                      </p:cBhvr>
                                      <p:to>
                                        <p:strVal val="visible"/>
                                      </p:to>
                                    </p:set>
                                    <p:animEffect transition="in" filter="wipe(left)">
                                      <p:cBhvr>
                                        <p:cTn id="17" dur="500"/>
                                        <p:tgtEl>
                                          <p:spTgt spid="44851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448543"/>
                                        </p:tgtEl>
                                        <p:attrNameLst>
                                          <p:attrName>style.visibility</p:attrName>
                                        </p:attrNameLst>
                                      </p:cBhvr>
                                      <p:to>
                                        <p:strVal val="visible"/>
                                      </p:to>
                                    </p:set>
                                    <p:animEffect transition="in" filter="wipe(left)">
                                      <p:cBhvr>
                                        <p:cTn id="22" dur="500"/>
                                        <p:tgtEl>
                                          <p:spTgt spid="44854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448540"/>
                                        </p:tgtEl>
                                        <p:attrNameLst>
                                          <p:attrName>style.visibility</p:attrName>
                                        </p:attrNameLst>
                                      </p:cBhvr>
                                      <p:to>
                                        <p:strVal val="visible"/>
                                      </p:to>
                                    </p:set>
                                    <p:animEffect transition="in" filter="wipe(up)">
                                      <p:cBhvr>
                                        <p:cTn id="27" dur="500"/>
                                        <p:tgtEl>
                                          <p:spTgt spid="4485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Rectangle 2"/>
          <p:cNvSpPr>
            <a:spLocks noGrp="1" noChangeArrowheads="1"/>
          </p:cNvSpPr>
          <p:nvPr>
            <p:ph type="title"/>
          </p:nvPr>
        </p:nvSpPr>
        <p:spPr>
          <a:xfrm>
            <a:off x="0" y="0"/>
            <a:ext cx="5648325" cy="581025"/>
          </a:xfrm>
        </p:spPr>
        <p:txBody>
          <a:bodyPr>
            <a:normAutofit fontScale="90000"/>
          </a:bodyPr>
          <a:lstStyle/>
          <a:p>
            <a:r>
              <a:rPr lang="fr-FR" sz="2400" dirty="0">
                <a:latin typeface="Arial Black" pitchFamily="34" charset="0"/>
              </a:rPr>
              <a:t>Le boîtier de CD, avec un objectif</a:t>
            </a:r>
            <a:endParaRPr lang="en-GB" sz="2400" dirty="0">
              <a:latin typeface="Arial Black" pitchFamily="34" charset="0"/>
            </a:endParaRPr>
          </a:p>
        </p:txBody>
      </p:sp>
      <p:grpSp>
        <p:nvGrpSpPr>
          <p:cNvPr id="383008" name="Group 32"/>
          <p:cNvGrpSpPr>
            <a:grpSpLocks/>
          </p:cNvGrpSpPr>
          <p:nvPr/>
        </p:nvGrpSpPr>
        <p:grpSpPr bwMode="auto">
          <a:xfrm>
            <a:off x="4578350" y="5829300"/>
            <a:ext cx="4183063" cy="417513"/>
            <a:chOff x="3184" y="3762"/>
            <a:chExt cx="2432" cy="263"/>
          </a:xfrm>
        </p:grpSpPr>
        <p:sp>
          <p:nvSpPr>
            <p:cNvPr id="383009" name="AutoShape 33"/>
            <p:cNvSpPr>
              <a:spLocks noChangeArrowheads="1"/>
            </p:cNvSpPr>
            <p:nvPr/>
          </p:nvSpPr>
          <p:spPr bwMode="auto">
            <a:xfrm>
              <a:off x="3184" y="3762"/>
              <a:ext cx="1115" cy="263"/>
            </a:xfrm>
            <a:prstGeom prst="roundRect">
              <a:avLst>
                <a:gd name="adj" fmla="val 16667"/>
              </a:avLst>
            </a:prstGeom>
            <a:solidFill>
              <a:srgbClr val="EAEAEA"/>
            </a:solidFill>
            <a:ln w="19050">
              <a:solidFill>
                <a:srgbClr val="A50021"/>
              </a:solidFill>
              <a:round/>
              <a:headEnd/>
              <a:tailEnd/>
            </a:ln>
            <a:effectLst/>
            <a:extLst>
              <a:ext uri="{AF507438-7753-43E0-B8FC-AC1667EBCBE1}">
                <a14:hiddenEffects xmlns:a14="http://schemas.microsoft.com/office/drawing/2010/main">
                  <a:effectLst>
                    <a:outerShdw dist="53882" dir="2700000" algn="ctr" rotWithShape="0">
                      <a:schemeClr val="bg2"/>
                    </a:outerShdw>
                  </a:effectLst>
                </a14:hiddenEffects>
              </a:ext>
            </a:extLst>
          </p:spPr>
          <p:txBody>
            <a:bodyPr anchor="ctr">
              <a:spAutoFit/>
            </a:bodyPr>
            <a:lstStyle/>
            <a:p>
              <a:pPr>
                <a:spcBef>
                  <a:spcPct val="0"/>
                </a:spcBef>
                <a:spcAft>
                  <a:spcPct val="0"/>
                </a:spcAft>
                <a:buClrTx/>
                <a:buSzTx/>
                <a:buFontTx/>
                <a:buNone/>
              </a:pPr>
              <a:r>
                <a:rPr lang="fr-FR"/>
                <a:t>Variable libre</a:t>
              </a:r>
            </a:p>
          </p:txBody>
        </p:sp>
        <p:sp>
          <p:nvSpPr>
            <p:cNvPr id="383010" name="Text Box 34"/>
            <p:cNvSpPr txBox="1">
              <a:spLocks noChangeArrowheads="1"/>
            </p:cNvSpPr>
            <p:nvPr/>
          </p:nvSpPr>
          <p:spPr bwMode="auto">
            <a:xfrm>
              <a:off x="4296" y="3802"/>
              <a:ext cx="1320"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0"/>
                </a:spcBef>
                <a:spcAft>
                  <a:spcPct val="0"/>
                </a:spcAft>
                <a:buClrTx/>
                <a:buSzTx/>
                <a:buFontTx/>
                <a:buNone/>
              </a:pPr>
              <a:r>
                <a:rPr lang="fr-FR" sz="1600" b="1" i="1"/>
                <a:t> Choix du matériau</a:t>
              </a:r>
              <a:endParaRPr lang="fr-FR" sz="1400" i="1"/>
            </a:p>
          </p:txBody>
        </p:sp>
      </p:grpSp>
      <p:pic>
        <p:nvPicPr>
          <p:cNvPr id="383011" name="Picture 3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1042988"/>
            <a:ext cx="2052638" cy="207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83012" name="Group 36"/>
          <p:cNvGrpSpPr>
            <a:grpSpLocks/>
          </p:cNvGrpSpPr>
          <p:nvPr/>
        </p:nvGrpSpPr>
        <p:grpSpPr bwMode="auto">
          <a:xfrm>
            <a:off x="250825" y="3381375"/>
            <a:ext cx="3606800" cy="2751138"/>
            <a:chOff x="269" y="1978"/>
            <a:chExt cx="2032" cy="1446"/>
          </a:xfrm>
        </p:grpSpPr>
        <p:sp>
          <p:nvSpPr>
            <p:cNvPr id="383013" name="Text Box 37"/>
            <p:cNvSpPr txBox="1">
              <a:spLocks noChangeArrowheads="1"/>
            </p:cNvSpPr>
            <p:nvPr/>
          </p:nvSpPr>
          <p:spPr bwMode="auto">
            <a:xfrm>
              <a:off x="366" y="2282"/>
              <a:ext cx="1842" cy="10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70000"/>
                </a:lnSpc>
                <a:spcBef>
                  <a:spcPct val="55000"/>
                </a:spcBef>
                <a:spcAft>
                  <a:spcPct val="35000"/>
                </a:spcAft>
                <a:buClrTx/>
                <a:buSzTx/>
                <a:buFontTx/>
                <a:buChar char="•"/>
              </a:pPr>
              <a:r>
                <a:rPr lang="fr-FR" sz="1600" b="1"/>
                <a:t>Contenir et protéger le CD mieux que le PS</a:t>
              </a:r>
            </a:p>
            <a:p>
              <a:pPr algn="l">
                <a:lnSpc>
                  <a:spcPct val="70000"/>
                </a:lnSpc>
                <a:spcBef>
                  <a:spcPct val="55000"/>
                </a:spcBef>
                <a:spcAft>
                  <a:spcPct val="35000"/>
                </a:spcAft>
                <a:buClrTx/>
                <a:buSzTx/>
                <a:buFontTx/>
                <a:buChar char="•"/>
              </a:pPr>
              <a:r>
                <a:rPr lang="fr-FR" sz="1600" b="1"/>
                <a:t>Transparent </a:t>
              </a:r>
            </a:p>
            <a:p>
              <a:pPr algn="l">
                <a:lnSpc>
                  <a:spcPct val="70000"/>
                </a:lnSpc>
                <a:spcBef>
                  <a:spcPct val="55000"/>
                </a:spcBef>
                <a:spcAft>
                  <a:spcPct val="35000"/>
                </a:spcAft>
                <a:buClrTx/>
                <a:buSzTx/>
                <a:buFontTx/>
                <a:buChar char="•"/>
              </a:pPr>
              <a:r>
                <a:rPr lang="fr-FR" sz="1600" b="1"/>
                <a:t>Moulable par injection </a:t>
              </a:r>
            </a:p>
            <a:p>
              <a:pPr algn="l">
                <a:lnSpc>
                  <a:spcPct val="70000"/>
                </a:lnSpc>
                <a:spcBef>
                  <a:spcPct val="55000"/>
                </a:spcBef>
                <a:spcAft>
                  <a:spcPct val="35000"/>
                </a:spcAft>
                <a:buClrTx/>
                <a:buSzTx/>
                <a:buFontTx/>
                <a:buChar char="•"/>
              </a:pPr>
              <a:r>
                <a:rPr lang="fr-FR" sz="1600" b="1"/>
                <a:t>Recyclable </a:t>
              </a:r>
            </a:p>
            <a:p>
              <a:pPr algn="l">
                <a:lnSpc>
                  <a:spcPct val="70000"/>
                </a:lnSpc>
                <a:spcBef>
                  <a:spcPct val="55000"/>
                </a:spcBef>
                <a:spcAft>
                  <a:spcPct val="35000"/>
                </a:spcAft>
                <a:buClrTx/>
                <a:buSzTx/>
                <a:buFontTx/>
                <a:buChar char="•"/>
              </a:pPr>
              <a:r>
                <a:rPr lang="fr-FR" sz="1600" b="1" i="1">
                  <a:solidFill>
                    <a:schemeClr val="accent1"/>
                  </a:solidFill>
                </a:rPr>
                <a:t>Aussi peu cher que possible</a:t>
              </a:r>
            </a:p>
          </p:txBody>
        </p:sp>
        <p:sp>
          <p:nvSpPr>
            <p:cNvPr id="383014" name="AutoShape 38"/>
            <p:cNvSpPr>
              <a:spLocks noChangeArrowheads="1"/>
            </p:cNvSpPr>
            <p:nvPr/>
          </p:nvSpPr>
          <p:spPr bwMode="auto">
            <a:xfrm>
              <a:off x="269" y="2216"/>
              <a:ext cx="1976" cy="1208"/>
            </a:xfrm>
            <a:prstGeom prst="roundRect">
              <a:avLst>
                <a:gd name="adj" fmla="val 7370"/>
              </a:avLst>
            </a:prstGeom>
            <a:noFill/>
            <a:ln w="2857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sp>
          <p:nvSpPr>
            <p:cNvPr id="383015" name="Text Box 39"/>
            <p:cNvSpPr txBox="1">
              <a:spLocks noChangeArrowheads="1"/>
            </p:cNvSpPr>
            <p:nvPr/>
          </p:nvSpPr>
          <p:spPr bwMode="auto">
            <a:xfrm>
              <a:off x="416" y="1978"/>
              <a:ext cx="1885" cy="193"/>
            </a:xfrm>
            <a:prstGeom prst="rect">
              <a:avLst/>
            </a:prstGeom>
            <a:noFill/>
            <a:ln>
              <a:noFill/>
            </a:ln>
            <a:effectLst/>
            <a:extLst>
              <a:ext uri="{909E8E84-426E-40DD-AFC4-6F175D3DCCD1}">
                <a14:hiddenFill xmlns:a14="http://schemas.microsoft.com/office/drawing/2010/main">
                  <a:solidFill>
                    <a:srgbClr val="EAEAEA"/>
                  </a:solidFill>
                </a14:hiddenFill>
              </a:ext>
              <a:ext uri="{91240B29-F687-4F45-9708-019B960494DF}">
                <a14:hiddenLine xmlns:a14="http://schemas.microsoft.com/office/drawing/2010/main" w="9525">
                  <a:solidFill>
                    <a:srgbClr val="CC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0"/>
                </a:spcBef>
                <a:spcAft>
                  <a:spcPct val="0"/>
                </a:spcAft>
                <a:buClrTx/>
                <a:buSzTx/>
                <a:buFontTx/>
                <a:buNone/>
              </a:pPr>
              <a:r>
                <a:rPr lang="fr-FR" b="1" i="1">
                  <a:solidFill>
                    <a:schemeClr val="accent1"/>
                  </a:solidFill>
                </a:rPr>
                <a:t>Cahier des Charges</a:t>
              </a:r>
              <a:endParaRPr lang="fr-FR" b="1">
                <a:solidFill>
                  <a:schemeClr val="accent1"/>
                </a:solidFill>
                <a:latin typeface="Bookshelf Symbol 1" pitchFamily="34" charset="0"/>
              </a:endParaRPr>
            </a:p>
          </p:txBody>
        </p:sp>
      </p:grpSp>
      <p:grpSp>
        <p:nvGrpSpPr>
          <p:cNvPr id="383028" name="Group 52"/>
          <p:cNvGrpSpPr>
            <a:grpSpLocks/>
          </p:cNvGrpSpPr>
          <p:nvPr/>
        </p:nvGrpSpPr>
        <p:grpSpPr bwMode="auto">
          <a:xfrm>
            <a:off x="4414838" y="2473325"/>
            <a:ext cx="4729162" cy="3889375"/>
            <a:chOff x="2781" y="1558"/>
            <a:chExt cx="2979" cy="2450"/>
          </a:xfrm>
        </p:grpSpPr>
        <p:sp>
          <p:nvSpPr>
            <p:cNvPr id="383016" name="AutoShape 40"/>
            <p:cNvSpPr>
              <a:spLocks noChangeArrowheads="1"/>
            </p:cNvSpPr>
            <p:nvPr/>
          </p:nvSpPr>
          <p:spPr bwMode="auto">
            <a:xfrm>
              <a:off x="2781" y="1840"/>
              <a:ext cx="2979" cy="2168"/>
            </a:xfrm>
            <a:prstGeom prst="roundRect">
              <a:avLst>
                <a:gd name="adj" fmla="val 3111"/>
              </a:avLst>
            </a:prstGeom>
            <a:noFill/>
            <a:ln w="2857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sp>
          <p:nvSpPr>
            <p:cNvPr id="383017" name="Text Box 41"/>
            <p:cNvSpPr txBox="1">
              <a:spLocks noChangeArrowheads="1"/>
            </p:cNvSpPr>
            <p:nvPr/>
          </p:nvSpPr>
          <p:spPr bwMode="auto">
            <a:xfrm>
              <a:off x="3084" y="2213"/>
              <a:ext cx="2549" cy="1099"/>
            </a:xfrm>
            <a:prstGeom prst="rect">
              <a:avLst/>
            </a:prstGeom>
            <a:noFill/>
            <a:ln>
              <a:noFill/>
            </a:ln>
            <a:effectLst/>
            <a:extLst>
              <a:ext uri="{909E8E84-426E-40DD-AFC4-6F175D3DCCD1}">
                <a14:hiddenFill xmlns:a14="http://schemas.microsoft.com/office/drawing/2010/main">
                  <a:solidFill>
                    <a:srgbClr val="F8F8F8"/>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a:spcBef>
                  <a:spcPct val="0"/>
                </a:spcBef>
                <a:spcAft>
                  <a:spcPct val="0"/>
                </a:spcAft>
                <a:defRPr sz="2400">
                  <a:solidFill>
                    <a:schemeClr val="tx1"/>
                  </a:solidFill>
                  <a:latin typeface="Times New Roman" pitchFamily="18" charset="0"/>
                </a:defRPr>
              </a:lvl1pPr>
              <a:lvl2pPr marL="914400" indent="-457200" algn="l">
                <a:spcBef>
                  <a:spcPct val="0"/>
                </a:spcBef>
                <a:spcAft>
                  <a:spcPct val="0"/>
                </a:spcAft>
                <a:defRPr sz="2400">
                  <a:solidFill>
                    <a:schemeClr val="tx1"/>
                  </a:solidFill>
                  <a:latin typeface="Times New Roman" pitchFamily="18" charset="0"/>
                </a:defRPr>
              </a:lvl2pPr>
              <a:lvl3pPr marL="1371600" indent="-457200" algn="l">
                <a:spcBef>
                  <a:spcPct val="0"/>
                </a:spcBef>
                <a:spcAft>
                  <a:spcPct val="0"/>
                </a:spcAft>
                <a:defRPr sz="2400">
                  <a:solidFill>
                    <a:schemeClr val="tx1"/>
                  </a:solidFill>
                  <a:latin typeface="Times New Roman" pitchFamily="18" charset="0"/>
                </a:defRPr>
              </a:lvl3pPr>
              <a:lvl4pPr marL="1828800" indent="-457200" algn="l">
                <a:spcBef>
                  <a:spcPct val="0"/>
                </a:spcBef>
                <a:spcAft>
                  <a:spcPct val="0"/>
                </a:spcAft>
                <a:defRPr sz="2400">
                  <a:solidFill>
                    <a:schemeClr val="tx1"/>
                  </a:solidFill>
                  <a:latin typeface="Times New Roman" pitchFamily="18" charset="0"/>
                </a:defRPr>
              </a:lvl4pPr>
              <a:lvl5pPr marL="2286000" indent="-457200" algn="l">
                <a:spcBef>
                  <a:spcPct val="0"/>
                </a:spcBef>
                <a:spcAft>
                  <a:spcPct val="0"/>
                </a:spcAft>
                <a:defRPr sz="2400">
                  <a:solidFill>
                    <a:schemeClr val="tx1"/>
                  </a:solidFill>
                  <a:latin typeface="Times New Roman" pitchFamily="18" charset="0"/>
                </a:defRPr>
              </a:lvl5pPr>
              <a:lvl6pPr marL="2743200" indent="-457200" eaLnBrk="0" fontAlgn="base" hangingPunct="0">
                <a:spcBef>
                  <a:spcPct val="0"/>
                </a:spcBef>
                <a:spcAft>
                  <a:spcPct val="0"/>
                </a:spcAft>
                <a:defRPr sz="2400">
                  <a:solidFill>
                    <a:schemeClr val="tx1"/>
                  </a:solidFill>
                  <a:latin typeface="Times New Roman" pitchFamily="18" charset="0"/>
                </a:defRPr>
              </a:lvl6pPr>
              <a:lvl7pPr marL="3200400" indent="-457200" eaLnBrk="0" fontAlgn="base" hangingPunct="0">
                <a:spcBef>
                  <a:spcPct val="0"/>
                </a:spcBef>
                <a:spcAft>
                  <a:spcPct val="0"/>
                </a:spcAft>
                <a:defRPr sz="2400">
                  <a:solidFill>
                    <a:schemeClr val="tx1"/>
                  </a:solidFill>
                  <a:latin typeface="Times New Roman" pitchFamily="18" charset="0"/>
                </a:defRPr>
              </a:lvl7pPr>
              <a:lvl8pPr marL="3657600" indent="-457200" eaLnBrk="0" fontAlgn="base" hangingPunct="0">
                <a:spcBef>
                  <a:spcPct val="0"/>
                </a:spcBef>
                <a:spcAft>
                  <a:spcPct val="0"/>
                </a:spcAft>
                <a:defRPr sz="2400">
                  <a:solidFill>
                    <a:schemeClr val="tx1"/>
                  </a:solidFill>
                  <a:latin typeface="Times New Roman" pitchFamily="18" charset="0"/>
                </a:defRPr>
              </a:lvl8pPr>
              <a:lvl9pPr marL="4114800" indent="-457200" eaLnBrk="0" fontAlgn="base" hangingPunct="0">
                <a:spcBef>
                  <a:spcPct val="0"/>
                </a:spcBef>
                <a:spcAft>
                  <a:spcPct val="0"/>
                </a:spcAft>
                <a:defRPr sz="2400">
                  <a:solidFill>
                    <a:schemeClr val="tx1"/>
                  </a:solidFill>
                  <a:latin typeface="Times New Roman" pitchFamily="18" charset="0"/>
                </a:defRPr>
              </a:lvl9pPr>
            </a:lstStyle>
            <a:p>
              <a:pPr>
                <a:spcBef>
                  <a:spcPct val="35000"/>
                </a:spcBef>
                <a:spcAft>
                  <a:spcPct val="35000"/>
                </a:spcAft>
                <a:buClrTx/>
                <a:buSzTx/>
                <a:buFontTx/>
                <a:buNone/>
              </a:pPr>
              <a:endParaRPr lang="fr-FR" sz="1600">
                <a:latin typeface="Arial" charset="0"/>
              </a:endParaRPr>
            </a:p>
            <a:p>
              <a:pPr lvl="1">
                <a:spcBef>
                  <a:spcPct val="20000"/>
                </a:spcBef>
                <a:spcAft>
                  <a:spcPct val="20000"/>
                </a:spcAft>
                <a:buClrTx/>
                <a:buSzTx/>
                <a:buFontTx/>
                <a:buNone/>
              </a:pPr>
              <a:r>
                <a:rPr lang="fr-FR" sz="1600" b="1">
                  <a:latin typeface="Arial" charset="0"/>
                </a:rPr>
                <a:t>1.</a:t>
              </a:r>
              <a:r>
                <a:rPr lang="fr-FR" sz="1600">
                  <a:latin typeface="Arial" charset="0"/>
                </a:rPr>
                <a:t> </a:t>
              </a:r>
              <a:r>
                <a:rPr lang="fr-FR" sz="1600" b="1">
                  <a:latin typeface="Arial" charset="0"/>
                </a:rPr>
                <a:t>Peut être moulé/injection</a:t>
              </a:r>
            </a:p>
            <a:p>
              <a:pPr lvl="1">
                <a:spcBef>
                  <a:spcPct val="20000"/>
                </a:spcBef>
                <a:spcAft>
                  <a:spcPct val="20000"/>
                </a:spcAft>
                <a:buClrTx/>
                <a:buSzTx/>
                <a:buFontTx/>
                <a:buNone/>
              </a:pPr>
              <a:r>
                <a:rPr lang="fr-FR" sz="1600" b="1">
                  <a:latin typeface="Arial" charset="0"/>
                </a:rPr>
                <a:t>2. Ténacité K</a:t>
              </a:r>
              <a:r>
                <a:rPr lang="fr-FR" sz="1600" b="1" baseline="-25000">
                  <a:latin typeface="Arial" charset="0"/>
                </a:rPr>
                <a:t>1c</a:t>
              </a:r>
              <a:r>
                <a:rPr lang="fr-FR" sz="1600" b="1">
                  <a:latin typeface="Arial" charset="0"/>
                </a:rPr>
                <a:t>  &gt; celle du PS </a:t>
              </a:r>
            </a:p>
            <a:p>
              <a:pPr lvl="1">
                <a:spcBef>
                  <a:spcPct val="20000"/>
                </a:spcBef>
                <a:spcAft>
                  <a:spcPct val="20000"/>
                </a:spcAft>
                <a:buClrTx/>
                <a:buSzTx/>
                <a:buFontTx/>
                <a:buNone/>
              </a:pPr>
              <a:r>
                <a:rPr lang="fr-FR" sz="1600" b="1">
                  <a:latin typeface="Arial" charset="0"/>
                </a:rPr>
                <a:t>3. Clair</a:t>
              </a:r>
            </a:p>
            <a:p>
              <a:pPr lvl="1">
                <a:spcBef>
                  <a:spcPct val="20000"/>
                </a:spcBef>
                <a:spcAft>
                  <a:spcPct val="20000"/>
                </a:spcAft>
                <a:buClrTx/>
                <a:buSzTx/>
                <a:buFontTx/>
                <a:buNone/>
              </a:pPr>
              <a:r>
                <a:rPr lang="fr-FR" sz="1600" b="1">
                  <a:latin typeface="Arial" charset="0"/>
                </a:rPr>
                <a:t>4. Peut être recyclé</a:t>
              </a:r>
            </a:p>
          </p:txBody>
        </p:sp>
        <p:grpSp>
          <p:nvGrpSpPr>
            <p:cNvPr id="383018" name="Group 42"/>
            <p:cNvGrpSpPr>
              <a:grpSpLocks/>
            </p:cNvGrpSpPr>
            <p:nvPr/>
          </p:nvGrpSpPr>
          <p:grpSpPr bwMode="auto">
            <a:xfrm>
              <a:off x="2877" y="1888"/>
              <a:ext cx="2331" cy="263"/>
              <a:chOff x="2648" y="1398"/>
              <a:chExt cx="2152" cy="263"/>
            </a:xfrm>
          </p:grpSpPr>
          <p:sp>
            <p:nvSpPr>
              <p:cNvPr id="383019" name="AutoShape 43"/>
              <p:cNvSpPr>
                <a:spLocks noChangeArrowheads="1"/>
              </p:cNvSpPr>
              <p:nvPr/>
            </p:nvSpPr>
            <p:spPr bwMode="auto">
              <a:xfrm>
                <a:off x="2648" y="1398"/>
                <a:ext cx="957" cy="263"/>
              </a:xfrm>
              <a:prstGeom prst="roundRect">
                <a:avLst>
                  <a:gd name="adj" fmla="val 16667"/>
                </a:avLst>
              </a:prstGeom>
              <a:solidFill>
                <a:srgbClr val="EAEAEA"/>
              </a:solidFill>
              <a:ln w="19050">
                <a:solidFill>
                  <a:srgbClr val="A50021"/>
                </a:solidFill>
                <a:round/>
                <a:headEnd/>
                <a:tailEnd/>
              </a:ln>
              <a:effectLst/>
              <a:extLst>
                <a:ext uri="{AF507438-7753-43E0-B8FC-AC1667EBCBE1}">
                  <a14:hiddenEffects xmlns:a14="http://schemas.microsoft.com/office/drawing/2010/main">
                    <a:effectLst>
                      <a:outerShdw dist="53882" dir="2700000" algn="ctr" rotWithShape="0">
                        <a:schemeClr val="bg2"/>
                      </a:outerShdw>
                    </a:effectLst>
                  </a14:hiddenEffects>
                </a:ext>
              </a:extLst>
            </p:spPr>
            <p:txBody>
              <a:bodyPr anchor="ctr">
                <a:spAutoFit/>
              </a:bodyPr>
              <a:lstStyle/>
              <a:p>
                <a:pPr>
                  <a:spcBef>
                    <a:spcPct val="0"/>
                  </a:spcBef>
                  <a:spcAft>
                    <a:spcPct val="0"/>
                  </a:spcAft>
                  <a:buClrTx/>
                  <a:buSzTx/>
                  <a:buFontTx/>
                  <a:buNone/>
                </a:pPr>
                <a:r>
                  <a:rPr lang="fr-FR"/>
                  <a:t> Fonction  </a:t>
                </a:r>
              </a:p>
            </p:txBody>
          </p:sp>
          <p:sp>
            <p:nvSpPr>
              <p:cNvPr id="383020" name="Text Box 44"/>
              <p:cNvSpPr txBox="1">
                <a:spLocks noChangeArrowheads="1"/>
              </p:cNvSpPr>
              <p:nvPr/>
            </p:nvSpPr>
            <p:spPr bwMode="auto">
              <a:xfrm>
                <a:off x="3666" y="1430"/>
                <a:ext cx="113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25000"/>
                  </a:spcBef>
                  <a:spcAft>
                    <a:spcPct val="90000"/>
                  </a:spcAft>
                  <a:buClrTx/>
                  <a:buSzTx/>
                  <a:buFontTx/>
                  <a:buNone/>
                </a:pPr>
                <a:r>
                  <a:rPr lang="fr-FR" sz="1600" b="1" i="1"/>
                  <a:t>Boîtier de CD</a:t>
                </a:r>
                <a:endParaRPr lang="fr-FR" b="1"/>
              </a:p>
            </p:txBody>
          </p:sp>
        </p:grpSp>
        <p:sp>
          <p:nvSpPr>
            <p:cNvPr id="383021" name="AutoShape 45"/>
            <p:cNvSpPr>
              <a:spLocks noChangeArrowheads="1"/>
            </p:cNvSpPr>
            <p:nvPr/>
          </p:nvSpPr>
          <p:spPr bwMode="auto">
            <a:xfrm>
              <a:off x="2898" y="2191"/>
              <a:ext cx="1038" cy="263"/>
            </a:xfrm>
            <a:prstGeom prst="roundRect">
              <a:avLst>
                <a:gd name="adj" fmla="val 16667"/>
              </a:avLst>
            </a:prstGeom>
            <a:solidFill>
              <a:srgbClr val="EAEAEA"/>
            </a:solidFill>
            <a:ln w="19050">
              <a:solidFill>
                <a:srgbClr val="A50021"/>
              </a:solidFill>
              <a:round/>
              <a:headEnd/>
              <a:tailEnd/>
            </a:ln>
            <a:effectLst/>
            <a:extLst>
              <a:ext uri="{AF507438-7753-43E0-B8FC-AC1667EBCBE1}">
                <a14:hiddenEffects xmlns:a14="http://schemas.microsoft.com/office/drawing/2010/main">
                  <a:effectLst>
                    <a:outerShdw dist="53882" dir="2700000" algn="ctr" rotWithShape="0">
                      <a:schemeClr val="bg2"/>
                    </a:outerShdw>
                  </a:effectLst>
                </a14:hiddenEffects>
              </a:ext>
            </a:extLst>
          </p:spPr>
          <p:txBody>
            <a:bodyPr anchor="ctr">
              <a:spAutoFit/>
            </a:bodyPr>
            <a:lstStyle/>
            <a:p>
              <a:pPr>
                <a:spcBef>
                  <a:spcPct val="0"/>
                </a:spcBef>
                <a:spcAft>
                  <a:spcPct val="0"/>
                </a:spcAft>
                <a:buClrTx/>
                <a:buSzTx/>
                <a:buFontTx/>
                <a:buNone/>
              </a:pPr>
              <a:r>
                <a:rPr lang="fr-FR"/>
                <a:t> Contraintes</a:t>
              </a:r>
            </a:p>
          </p:txBody>
        </p:sp>
        <p:sp>
          <p:nvSpPr>
            <p:cNvPr id="383022" name="Text Box 46"/>
            <p:cNvSpPr txBox="1">
              <a:spLocks noChangeArrowheads="1"/>
            </p:cNvSpPr>
            <p:nvPr/>
          </p:nvSpPr>
          <p:spPr bwMode="auto">
            <a:xfrm>
              <a:off x="3485" y="1558"/>
              <a:ext cx="992" cy="231"/>
            </a:xfrm>
            <a:prstGeom prst="rect">
              <a:avLst/>
            </a:prstGeom>
            <a:noFill/>
            <a:ln>
              <a:noFill/>
            </a:ln>
            <a:effectLst/>
            <a:extLst>
              <a:ext uri="{909E8E84-426E-40DD-AFC4-6F175D3DCCD1}">
                <a14:hiddenFill xmlns:a14="http://schemas.microsoft.com/office/drawing/2010/main">
                  <a:solidFill>
                    <a:srgbClr val="EAEAEA"/>
                  </a:solidFill>
                </a14:hiddenFill>
              </a:ext>
              <a:ext uri="{91240B29-F687-4F45-9708-019B960494DF}">
                <a14:hiddenLine xmlns:a14="http://schemas.microsoft.com/office/drawing/2010/main" w="9525">
                  <a:solidFill>
                    <a:srgbClr val="CC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0"/>
                </a:spcBef>
                <a:spcAft>
                  <a:spcPct val="0"/>
                </a:spcAft>
                <a:buClrTx/>
                <a:buSzTx/>
                <a:buFontTx/>
                <a:buNone/>
              </a:pPr>
              <a:r>
                <a:rPr lang="fr-FR" b="1" i="1">
                  <a:solidFill>
                    <a:schemeClr val="accent1"/>
                  </a:solidFill>
                </a:rPr>
                <a:t>Traduction</a:t>
              </a:r>
              <a:endParaRPr lang="fr-FR" b="1">
                <a:solidFill>
                  <a:schemeClr val="accent1"/>
                </a:solidFill>
                <a:latin typeface="Bookshelf Symbol 1" pitchFamily="34" charset="0"/>
              </a:endParaRPr>
            </a:p>
          </p:txBody>
        </p:sp>
      </p:grpSp>
      <p:grpSp>
        <p:nvGrpSpPr>
          <p:cNvPr id="383023" name="Group 47"/>
          <p:cNvGrpSpPr>
            <a:grpSpLocks/>
          </p:cNvGrpSpPr>
          <p:nvPr/>
        </p:nvGrpSpPr>
        <p:grpSpPr bwMode="auto">
          <a:xfrm>
            <a:off x="4602163" y="5286375"/>
            <a:ext cx="4481512" cy="615950"/>
            <a:chOff x="2672" y="2932"/>
            <a:chExt cx="2640" cy="388"/>
          </a:xfrm>
        </p:grpSpPr>
        <p:sp>
          <p:nvSpPr>
            <p:cNvPr id="383024" name="AutoShape 48"/>
            <p:cNvSpPr>
              <a:spLocks noChangeArrowheads="1"/>
            </p:cNvSpPr>
            <p:nvPr/>
          </p:nvSpPr>
          <p:spPr bwMode="auto">
            <a:xfrm>
              <a:off x="2672" y="2932"/>
              <a:ext cx="1115" cy="275"/>
            </a:xfrm>
            <a:prstGeom prst="roundRect">
              <a:avLst>
                <a:gd name="adj" fmla="val 16667"/>
              </a:avLst>
            </a:prstGeom>
            <a:solidFill>
              <a:srgbClr val="EAEAEA"/>
            </a:solidFill>
            <a:ln w="38100">
              <a:solidFill>
                <a:srgbClr val="A50021"/>
              </a:solidFill>
              <a:round/>
              <a:headEnd/>
              <a:tailEnd/>
            </a:ln>
            <a:effectLst/>
            <a:extLst>
              <a:ext uri="{AF507438-7753-43E0-B8FC-AC1667EBCBE1}">
                <a14:hiddenEffects xmlns:a14="http://schemas.microsoft.com/office/drawing/2010/main">
                  <a:effectLst>
                    <a:outerShdw dist="53882" dir="2700000" algn="ctr" rotWithShape="0">
                      <a:schemeClr val="bg2"/>
                    </a:outerShdw>
                  </a:effectLst>
                </a14:hiddenEffects>
              </a:ext>
            </a:extLst>
          </p:spPr>
          <p:txBody>
            <a:bodyPr anchor="ctr">
              <a:spAutoFit/>
            </a:bodyPr>
            <a:lstStyle/>
            <a:p>
              <a:pPr>
                <a:spcBef>
                  <a:spcPct val="0"/>
                </a:spcBef>
                <a:spcAft>
                  <a:spcPct val="0"/>
                </a:spcAft>
                <a:buClrTx/>
                <a:buSzTx/>
                <a:buFontTx/>
                <a:buNone/>
              </a:pPr>
              <a:r>
                <a:rPr lang="fr-FR"/>
                <a:t>OBJECTIF</a:t>
              </a:r>
            </a:p>
          </p:txBody>
        </p:sp>
        <p:sp>
          <p:nvSpPr>
            <p:cNvPr id="383025" name="Text Box 49"/>
            <p:cNvSpPr txBox="1">
              <a:spLocks noChangeArrowheads="1"/>
            </p:cNvSpPr>
            <p:nvPr/>
          </p:nvSpPr>
          <p:spPr bwMode="auto">
            <a:xfrm>
              <a:off x="3776" y="2954"/>
              <a:ext cx="1536"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0"/>
                </a:spcBef>
                <a:spcAft>
                  <a:spcPct val="0"/>
                </a:spcAft>
                <a:buClrTx/>
                <a:buSzTx/>
                <a:buFontTx/>
                <a:buNone/>
              </a:pPr>
              <a:r>
                <a:rPr lang="fr-FR" sz="1600" b="1" i="1"/>
                <a:t> </a:t>
              </a:r>
              <a:r>
                <a:rPr lang="fr-FR" sz="1600" b="1" i="1">
                  <a:solidFill>
                    <a:schemeClr val="accent1"/>
                  </a:solidFill>
                </a:rPr>
                <a:t>Minimiser le prix du matériau</a:t>
              </a:r>
              <a:endParaRPr lang="fr-FR" sz="1400" b="1" i="1">
                <a:solidFill>
                  <a:schemeClr val="accent1"/>
                </a:solidFill>
              </a:endParaRPr>
            </a:p>
          </p:txBody>
        </p:sp>
      </p:grpSp>
      <p:grpSp>
        <p:nvGrpSpPr>
          <p:cNvPr id="383029" name="Group 53"/>
          <p:cNvGrpSpPr>
            <a:grpSpLocks/>
          </p:cNvGrpSpPr>
          <p:nvPr/>
        </p:nvGrpSpPr>
        <p:grpSpPr bwMode="auto">
          <a:xfrm>
            <a:off x="431800" y="5549900"/>
            <a:ext cx="4102100" cy="482600"/>
            <a:chOff x="272" y="3496"/>
            <a:chExt cx="2584" cy="304"/>
          </a:xfrm>
        </p:grpSpPr>
        <p:sp>
          <p:nvSpPr>
            <p:cNvPr id="383005" name="AutoShape 29"/>
            <p:cNvSpPr>
              <a:spLocks noChangeArrowheads="1"/>
            </p:cNvSpPr>
            <p:nvPr/>
          </p:nvSpPr>
          <p:spPr bwMode="auto">
            <a:xfrm>
              <a:off x="272" y="3518"/>
              <a:ext cx="1967" cy="282"/>
            </a:xfrm>
            <a:prstGeom prst="roundRect">
              <a:avLst>
                <a:gd name="adj" fmla="val 9315"/>
              </a:avLst>
            </a:prstGeom>
            <a:noFill/>
            <a:ln w="28575">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sp>
          <p:nvSpPr>
            <p:cNvPr id="383027" name="Line 51"/>
            <p:cNvSpPr>
              <a:spLocks noChangeShapeType="1"/>
            </p:cNvSpPr>
            <p:nvPr/>
          </p:nvSpPr>
          <p:spPr bwMode="auto">
            <a:xfrm flipV="1">
              <a:off x="2256" y="3496"/>
              <a:ext cx="600" cy="144"/>
            </a:xfrm>
            <a:prstGeom prst="line">
              <a:avLst/>
            </a:prstGeom>
            <a:noFill/>
            <a:ln w="28575">
              <a:solidFill>
                <a:srgbClr val="CC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83012"/>
                                        </p:tgtEl>
                                        <p:attrNameLst>
                                          <p:attrName>style.visibility</p:attrName>
                                        </p:attrNameLst>
                                      </p:cBhvr>
                                      <p:to>
                                        <p:strVal val="visible"/>
                                      </p:to>
                                    </p:set>
                                    <p:animEffect transition="in" filter="wipe(up)">
                                      <p:cBhvr>
                                        <p:cTn id="7" dur="500"/>
                                        <p:tgtEl>
                                          <p:spTgt spid="3830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83028"/>
                                        </p:tgtEl>
                                        <p:attrNameLst>
                                          <p:attrName>style.visibility</p:attrName>
                                        </p:attrNameLst>
                                      </p:cBhvr>
                                      <p:to>
                                        <p:strVal val="visible"/>
                                      </p:to>
                                    </p:set>
                                    <p:animEffect transition="in" filter="wipe(up)">
                                      <p:cBhvr>
                                        <p:cTn id="12" dur="500"/>
                                        <p:tgtEl>
                                          <p:spTgt spid="38302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83029"/>
                                        </p:tgtEl>
                                        <p:attrNameLst>
                                          <p:attrName>style.visibility</p:attrName>
                                        </p:attrNameLst>
                                      </p:cBhvr>
                                      <p:to>
                                        <p:strVal val="visible"/>
                                      </p:to>
                                    </p:set>
                                    <p:animEffect transition="in" filter="wipe(left)">
                                      <p:cBhvr>
                                        <p:cTn id="17" dur="500"/>
                                        <p:tgtEl>
                                          <p:spTgt spid="383029"/>
                                        </p:tgtEl>
                                      </p:cBhvr>
                                    </p:animEffect>
                                  </p:childTnLst>
                                </p:cTn>
                              </p:par>
                            </p:childTnLst>
                          </p:cTn>
                        </p:par>
                        <p:par>
                          <p:cTn id="18" fill="hold" nodeType="afterGroup">
                            <p:stCondLst>
                              <p:cond delay="500"/>
                            </p:stCondLst>
                            <p:childTnLst>
                              <p:par>
                                <p:cTn id="19" presetID="22" presetClass="entr" presetSubtype="8" fill="hold" nodeType="afterEffect">
                                  <p:stCondLst>
                                    <p:cond delay="0"/>
                                  </p:stCondLst>
                                  <p:childTnLst>
                                    <p:set>
                                      <p:cBhvr>
                                        <p:cTn id="20" dur="1" fill="hold">
                                          <p:stCondLst>
                                            <p:cond delay="0"/>
                                          </p:stCondLst>
                                        </p:cTn>
                                        <p:tgtEl>
                                          <p:spTgt spid="383023"/>
                                        </p:tgtEl>
                                        <p:attrNameLst>
                                          <p:attrName>style.visibility</p:attrName>
                                        </p:attrNameLst>
                                      </p:cBhvr>
                                      <p:to>
                                        <p:strVal val="visible"/>
                                      </p:to>
                                    </p:set>
                                    <p:animEffect transition="in" filter="wipe(left)">
                                      <p:cBhvr>
                                        <p:cTn id="21" dur="500"/>
                                        <p:tgtEl>
                                          <p:spTgt spid="383023"/>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383008"/>
                                        </p:tgtEl>
                                        <p:attrNameLst>
                                          <p:attrName>style.visibility</p:attrName>
                                        </p:attrNameLst>
                                      </p:cBhvr>
                                      <p:to>
                                        <p:strVal val="visible"/>
                                      </p:to>
                                    </p:set>
                                    <p:animEffect transition="in" filter="wipe(left)">
                                      <p:cBhvr>
                                        <p:cTn id="26" dur="500"/>
                                        <p:tgtEl>
                                          <p:spTgt spid="3830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40" name="Rectangle 16"/>
          <p:cNvSpPr>
            <a:spLocks noGrp="1" noChangeArrowheads="1"/>
          </p:cNvSpPr>
          <p:nvPr>
            <p:ph type="title"/>
          </p:nvPr>
        </p:nvSpPr>
        <p:spPr>
          <a:xfrm>
            <a:off x="-10022" y="0"/>
            <a:ext cx="7145480" cy="485775"/>
          </a:xfrm>
        </p:spPr>
        <p:txBody>
          <a:bodyPr>
            <a:normAutofit/>
          </a:bodyPr>
          <a:lstStyle/>
          <a:p>
            <a:r>
              <a:rPr lang="fr-FR" sz="2400" dirty="0">
                <a:latin typeface="Arial Black" pitchFamily="34" charset="0"/>
              </a:rPr>
              <a:t>Boîtier de CD : Sélection et classement</a:t>
            </a:r>
            <a:endParaRPr lang="en-GB" sz="2400" dirty="0">
              <a:latin typeface="Arial Black" pitchFamily="34" charset="0"/>
            </a:endParaRPr>
          </a:p>
        </p:txBody>
      </p:sp>
      <p:grpSp>
        <p:nvGrpSpPr>
          <p:cNvPr id="385117" name="Group 93"/>
          <p:cNvGrpSpPr>
            <a:grpSpLocks/>
          </p:cNvGrpSpPr>
          <p:nvPr/>
        </p:nvGrpSpPr>
        <p:grpSpPr bwMode="auto">
          <a:xfrm>
            <a:off x="207963" y="4200525"/>
            <a:ext cx="3729037" cy="2505075"/>
            <a:chOff x="136" y="2630"/>
            <a:chExt cx="2168" cy="1578"/>
          </a:xfrm>
        </p:grpSpPr>
        <p:grpSp>
          <p:nvGrpSpPr>
            <p:cNvPr id="385118" name="Group 94"/>
            <p:cNvGrpSpPr>
              <a:grpSpLocks/>
            </p:cNvGrpSpPr>
            <p:nvPr/>
          </p:nvGrpSpPr>
          <p:grpSpPr bwMode="auto">
            <a:xfrm>
              <a:off x="350" y="2630"/>
              <a:ext cx="1954" cy="1578"/>
              <a:chOff x="270" y="710"/>
              <a:chExt cx="1954" cy="1578"/>
            </a:xfrm>
          </p:grpSpPr>
          <p:grpSp>
            <p:nvGrpSpPr>
              <p:cNvPr id="385119" name="Group 95"/>
              <p:cNvGrpSpPr>
                <a:grpSpLocks/>
              </p:cNvGrpSpPr>
              <p:nvPr/>
            </p:nvGrpSpPr>
            <p:grpSpPr bwMode="auto">
              <a:xfrm>
                <a:off x="270" y="710"/>
                <a:ext cx="1954" cy="1538"/>
                <a:chOff x="270" y="710"/>
                <a:chExt cx="1954" cy="1538"/>
              </a:xfrm>
            </p:grpSpPr>
            <p:sp>
              <p:nvSpPr>
                <p:cNvPr id="385120" name="Rectangle 96"/>
                <p:cNvSpPr>
                  <a:spLocks noChangeArrowheads="1"/>
                </p:cNvSpPr>
                <p:nvPr/>
              </p:nvSpPr>
              <p:spPr bwMode="auto">
                <a:xfrm>
                  <a:off x="296" y="1856"/>
                  <a:ext cx="1920" cy="192"/>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sp>
              <p:nvSpPr>
                <p:cNvPr id="385121" name="Rectangle 97"/>
                <p:cNvSpPr>
                  <a:spLocks noChangeArrowheads="1"/>
                </p:cNvSpPr>
                <p:nvPr/>
              </p:nvSpPr>
              <p:spPr bwMode="auto">
                <a:xfrm>
                  <a:off x="304" y="720"/>
                  <a:ext cx="1920" cy="192"/>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sp>
              <p:nvSpPr>
                <p:cNvPr id="385122" name="Text Box 98"/>
                <p:cNvSpPr txBox="1">
                  <a:spLocks noChangeArrowheads="1"/>
                </p:cNvSpPr>
                <p:nvPr/>
              </p:nvSpPr>
              <p:spPr bwMode="auto">
                <a:xfrm>
                  <a:off x="270" y="710"/>
                  <a:ext cx="1801" cy="1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fr-FR" sz="1600" b="1"/>
                    <a:t>Propriétés Optiques </a:t>
                  </a:r>
                </a:p>
                <a:p>
                  <a:pPr algn="l"/>
                  <a:endParaRPr lang="fr-FR" b="1"/>
                </a:p>
                <a:p>
                  <a:pPr algn="l"/>
                  <a:r>
                    <a:rPr lang="fr-FR" sz="1400" b="1"/>
                    <a:t>Transparence</a:t>
                  </a:r>
                </a:p>
                <a:p>
                  <a:pPr algn="l"/>
                  <a:endParaRPr lang="fr-FR" sz="1400" b="1"/>
                </a:p>
                <a:p>
                  <a:pPr algn="l"/>
                  <a:endParaRPr lang="fr-FR" sz="1400" b="1"/>
                </a:p>
                <a:p>
                  <a:pPr algn="l"/>
                  <a:endParaRPr lang="fr-FR" sz="800" b="1"/>
                </a:p>
                <a:p>
                  <a:pPr algn="l"/>
                  <a:r>
                    <a:rPr lang="fr-FR" sz="1600" b="1"/>
                    <a:t>Propriétés environnementales</a:t>
                  </a:r>
                </a:p>
                <a:p>
                  <a:pPr algn="l"/>
                  <a:r>
                    <a:rPr lang="fr-FR" sz="1400" b="1"/>
                    <a:t>Recyclable</a:t>
                  </a:r>
                </a:p>
              </p:txBody>
            </p:sp>
            <p:sp>
              <p:nvSpPr>
                <p:cNvPr id="385123" name="Rectangle 99"/>
                <p:cNvSpPr>
                  <a:spLocks noChangeArrowheads="1"/>
                </p:cNvSpPr>
                <p:nvPr/>
              </p:nvSpPr>
              <p:spPr bwMode="auto">
                <a:xfrm>
                  <a:off x="1288" y="944"/>
                  <a:ext cx="176" cy="17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p>
              </p:txBody>
            </p:sp>
            <p:sp>
              <p:nvSpPr>
                <p:cNvPr id="385124" name="Rectangle 100"/>
                <p:cNvSpPr>
                  <a:spLocks noChangeArrowheads="1"/>
                </p:cNvSpPr>
                <p:nvPr/>
              </p:nvSpPr>
              <p:spPr bwMode="auto">
                <a:xfrm>
                  <a:off x="1288" y="1168"/>
                  <a:ext cx="176" cy="17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p>
              </p:txBody>
            </p:sp>
            <p:sp>
              <p:nvSpPr>
                <p:cNvPr id="385125" name="Rectangle 101"/>
                <p:cNvSpPr>
                  <a:spLocks noChangeArrowheads="1"/>
                </p:cNvSpPr>
                <p:nvPr/>
              </p:nvSpPr>
              <p:spPr bwMode="auto">
                <a:xfrm>
                  <a:off x="1288" y="1392"/>
                  <a:ext cx="176" cy="17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p>
              </p:txBody>
            </p:sp>
            <p:sp>
              <p:nvSpPr>
                <p:cNvPr id="385126" name="Rectangle 102"/>
                <p:cNvSpPr>
                  <a:spLocks noChangeArrowheads="1"/>
                </p:cNvSpPr>
                <p:nvPr/>
              </p:nvSpPr>
              <p:spPr bwMode="auto">
                <a:xfrm>
                  <a:off x="1288" y="1616"/>
                  <a:ext cx="176" cy="17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p>
              </p:txBody>
            </p:sp>
            <p:sp>
              <p:nvSpPr>
                <p:cNvPr id="385127" name="Text Box 103"/>
                <p:cNvSpPr txBox="1">
                  <a:spLocks noChangeArrowheads="1"/>
                </p:cNvSpPr>
                <p:nvPr/>
              </p:nvSpPr>
              <p:spPr bwMode="auto">
                <a:xfrm>
                  <a:off x="1454" y="933"/>
                  <a:ext cx="769" cy="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spcAft>
                      <a:spcPct val="40000"/>
                    </a:spcAft>
                  </a:pPr>
                  <a:r>
                    <a:rPr lang="fr-FR" sz="1200" b="1" i="1"/>
                    <a:t>Qualité Optique</a:t>
                  </a:r>
                </a:p>
                <a:p>
                  <a:pPr algn="l">
                    <a:spcBef>
                      <a:spcPct val="50000"/>
                    </a:spcBef>
                    <a:spcAft>
                      <a:spcPct val="40000"/>
                    </a:spcAft>
                  </a:pPr>
                  <a:r>
                    <a:rPr lang="fr-FR" sz="1200" b="1" i="1"/>
                    <a:t>Transparent</a:t>
                  </a:r>
                </a:p>
                <a:p>
                  <a:pPr algn="l">
                    <a:spcBef>
                      <a:spcPct val="50000"/>
                    </a:spcBef>
                    <a:spcAft>
                      <a:spcPct val="40000"/>
                    </a:spcAft>
                  </a:pPr>
                  <a:r>
                    <a:rPr lang="fr-FR" sz="1200" b="1" i="1"/>
                    <a:t>Translucide</a:t>
                  </a:r>
                </a:p>
                <a:p>
                  <a:pPr algn="l">
                    <a:spcBef>
                      <a:spcPct val="50000"/>
                    </a:spcBef>
                    <a:spcAft>
                      <a:spcPct val="40000"/>
                    </a:spcAft>
                  </a:pPr>
                  <a:r>
                    <a:rPr lang="fr-FR" sz="1200" b="1" i="1"/>
                    <a:t>Opaque</a:t>
                  </a:r>
                </a:p>
              </p:txBody>
            </p:sp>
            <p:sp>
              <p:nvSpPr>
                <p:cNvPr id="385128" name="Rectangle 104"/>
                <p:cNvSpPr>
                  <a:spLocks noChangeArrowheads="1"/>
                </p:cNvSpPr>
                <p:nvPr/>
              </p:nvSpPr>
              <p:spPr bwMode="auto">
                <a:xfrm>
                  <a:off x="1288" y="2072"/>
                  <a:ext cx="176" cy="17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p>
              </p:txBody>
            </p:sp>
          </p:grpSp>
          <p:sp>
            <p:nvSpPr>
              <p:cNvPr id="385129" name="Rectangle 105"/>
              <p:cNvSpPr>
                <a:spLocks noChangeArrowheads="1"/>
              </p:cNvSpPr>
              <p:nvPr/>
            </p:nvSpPr>
            <p:spPr bwMode="auto">
              <a:xfrm>
                <a:off x="288" y="712"/>
                <a:ext cx="1928" cy="1576"/>
              </a:xfrm>
              <a:prstGeom prst="rect">
                <a:avLst/>
              </a:prstGeom>
              <a:noFill/>
              <a:ln w="9525">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p>
            </p:txBody>
          </p:sp>
        </p:grpSp>
        <p:sp>
          <p:nvSpPr>
            <p:cNvPr id="385130" name="Text Box 106"/>
            <p:cNvSpPr txBox="1">
              <a:spLocks noChangeArrowheads="1"/>
            </p:cNvSpPr>
            <p:nvPr/>
          </p:nvSpPr>
          <p:spPr bwMode="auto">
            <a:xfrm>
              <a:off x="136" y="3256"/>
              <a:ext cx="19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FR" b="1"/>
                <a:t>3</a:t>
              </a:r>
            </a:p>
          </p:txBody>
        </p:sp>
      </p:grpSp>
      <p:sp>
        <p:nvSpPr>
          <p:cNvPr id="385131" name="Text Box 107"/>
          <p:cNvSpPr txBox="1">
            <a:spLocks noChangeArrowheads="1"/>
          </p:cNvSpPr>
          <p:nvPr/>
        </p:nvSpPr>
        <p:spPr bwMode="auto">
          <a:xfrm>
            <a:off x="2322513" y="4506913"/>
            <a:ext cx="336550" cy="216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fr-FR" b="1" dirty="0">
                <a:solidFill>
                  <a:schemeClr val="accent1"/>
                </a:solidFill>
              </a:rPr>
              <a:t>X</a:t>
            </a:r>
          </a:p>
          <a:p>
            <a:pPr algn="l"/>
            <a:endParaRPr lang="fr-FR" b="1" dirty="0">
              <a:solidFill>
                <a:schemeClr val="accent1"/>
              </a:solidFill>
            </a:endParaRPr>
          </a:p>
          <a:p>
            <a:pPr algn="l"/>
            <a:endParaRPr lang="fr-FR" b="1" dirty="0">
              <a:solidFill>
                <a:schemeClr val="accent1"/>
              </a:solidFill>
            </a:endParaRPr>
          </a:p>
          <a:p>
            <a:pPr algn="l"/>
            <a:endParaRPr lang="fr-FR" b="1" dirty="0">
              <a:solidFill>
                <a:schemeClr val="accent1"/>
              </a:solidFill>
            </a:endParaRPr>
          </a:p>
          <a:p>
            <a:pPr algn="l"/>
            <a:endParaRPr lang="fr-FR" sz="1200" b="1" dirty="0">
              <a:solidFill>
                <a:schemeClr val="accent1"/>
              </a:solidFill>
            </a:endParaRPr>
          </a:p>
          <a:p>
            <a:pPr algn="l"/>
            <a:r>
              <a:rPr lang="fr-FR" b="1" dirty="0">
                <a:solidFill>
                  <a:schemeClr val="accent1"/>
                </a:solidFill>
              </a:rPr>
              <a:t>X</a:t>
            </a:r>
          </a:p>
        </p:txBody>
      </p:sp>
      <p:grpSp>
        <p:nvGrpSpPr>
          <p:cNvPr id="385132" name="Group 108"/>
          <p:cNvGrpSpPr>
            <a:grpSpLocks/>
          </p:cNvGrpSpPr>
          <p:nvPr/>
        </p:nvGrpSpPr>
        <p:grpSpPr bwMode="auto">
          <a:xfrm>
            <a:off x="4370388" y="3676650"/>
            <a:ext cx="4554537" cy="2746375"/>
            <a:chOff x="2518" y="1654"/>
            <a:chExt cx="2648" cy="1730"/>
          </a:xfrm>
        </p:grpSpPr>
        <p:grpSp>
          <p:nvGrpSpPr>
            <p:cNvPr id="385133" name="Group 109"/>
            <p:cNvGrpSpPr>
              <a:grpSpLocks/>
            </p:cNvGrpSpPr>
            <p:nvPr/>
          </p:nvGrpSpPr>
          <p:grpSpPr bwMode="auto">
            <a:xfrm>
              <a:off x="2888" y="2223"/>
              <a:ext cx="1134" cy="915"/>
              <a:chOff x="2888" y="2223"/>
              <a:chExt cx="1134" cy="915"/>
            </a:xfrm>
          </p:grpSpPr>
          <p:sp>
            <p:nvSpPr>
              <p:cNvPr id="385134" name="Text Box 110"/>
              <p:cNvSpPr txBox="1">
                <a:spLocks noChangeArrowheads="1"/>
              </p:cNvSpPr>
              <p:nvPr/>
            </p:nvSpPr>
            <p:spPr bwMode="auto">
              <a:xfrm>
                <a:off x="2888" y="2926"/>
                <a:ext cx="750"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fr-FR" sz="1600" b="1"/>
                  <a:t>classement</a:t>
                </a:r>
              </a:p>
            </p:txBody>
          </p:sp>
          <p:sp>
            <p:nvSpPr>
              <p:cNvPr id="385135" name="Text Box 111"/>
              <p:cNvSpPr txBox="1">
                <a:spLocks noChangeArrowheads="1"/>
              </p:cNvSpPr>
              <p:nvPr/>
            </p:nvSpPr>
            <p:spPr bwMode="auto">
              <a:xfrm>
                <a:off x="3448" y="2519"/>
                <a:ext cx="18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fr-FR" b="1">
                    <a:solidFill>
                      <a:schemeClr val="accent1"/>
                    </a:solidFill>
                  </a:rPr>
                  <a:t>2</a:t>
                </a:r>
              </a:p>
            </p:txBody>
          </p:sp>
          <p:sp>
            <p:nvSpPr>
              <p:cNvPr id="385136" name="Text Box 112"/>
              <p:cNvSpPr txBox="1">
                <a:spLocks noChangeArrowheads="1"/>
              </p:cNvSpPr>
              <p:nvPr/>
            </p:nvSpPr>
            <p:spPr bwMode="auto">
              <a:xfrm>
                <a:off x="3841" y="2719"/>
                <a:ext cx="18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fr-FR" b="1">
                    <a:solidFill>
                      <a:schemeClr val="accent1"/>
                    </a:solidFill>
                  </a:rPr>
                  <a:t>1</a:t>
                </a:r>
              </a:p>
            </p:txBody>
          </p:sp>
          <p:sp>
            <p:nvSpPr>
              <p:cNvPr id="385137" name="Text Box 113"/>
              <p:cNvSpPr txBox="1">
                <a:spLocks noChangeArrowheads="1"/>
              </p:cNvSpPr>
              <p:nvPr/>
            </p:nvSpPr>
            <p:spPr bwMode="auto">
              <a:xfrm>
                <a:off x="3112" y="2223"/>
                <a:ext cx="18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fr-FR" b="1">
                    <a:solidFill>
                      <a:schemeClr val="accent1"/>
                    </a:solidFill>
                  </a:rPr>
                  <a:t>3</a:t>
                </a:r>
              </a:p>
            </p:txBody>
          </p:sp>
          <p:sp>
            <p:nvSpPr>
              <p:cNvPr id="385138" name="Line 114"/>
              <p:cNvSpPr>
                <a:spLocks noChangeShapeType="1"/>
              </p:cNvSpPr>
              <p:nvPr/>
            </p:nvSpPr>
            <p:spPr bwMode="auto">
              <a:xfrm flipV="1">
                <a:off x="3514" y="2880"/>
                <a:ext cx="352" cy="104"/>
              </a:xfrm>
              <a:prstGeom prst="line">
                <a:avLst/>
              </a:prstGeom>
              <a:noFill/>
              <a:ln w="28575">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385139" name="Line 115"/>
              <p:cNvSpPr>
                <a:spLocks noChangeShapeType="1"/>
              </p:cNvSpPr>
              <p:nvPr/>
            </p:nvSpPr>
            <p:spPr bwMode="auto">
              <a:xfrm flipV="1">
                <a:off x="3418" y="2720"/>
                <a:ext cx="96" cy="184"/>
              </a:xfrm>
              <a:prstGeom prst="line">
                <a:avLst/>
              </a:prstGeom>
              <a:noFill/>
              <a:ln w="28575">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385140" name="Line 116"/>
              <p:cNvSpPr>
                <a:spLocks noChangeShapeType="1"/>
              </p:cNvSpPr>
              <p:nvPr/>
            </p:nvSpPr>
            <p:spPr bwMode="auto">
              <a:xfrm flipH="1" flipV="1">
                <a:off x="3226" y="2440"/>
                <a:ext cx="24" cy="440"/>
              </a:xfrm>
              <a:prstGeom prst="line">
                <a:avLst/>
              </a:prstGeom>
              <a:noFill/>
              <a:ln w="28575">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grpSp>
        <p:grpSp>
          <p:nvGrpSpPr>
            <p:cNvPr id="385141" name="Group 117"/>
            <p:cNvGrpSpPr>
              <a:grpSpLocks/>
            </p:cNvGrpSpPr>
            <p:nvPr/>
          </p:nvGrpSpPr>
          <p:grpSpPr bwMode="auto">
            <a:xfrm>
              <a:off x="2518" y="1654"/>
              <a:ext cx="2648" cy="1730"/>
              <a:chOff x="2537" y="2230"/>
              <a:chExt cx="2647" cy="1730"/>
            </a:xfrm>
          </p:grpSpPr>
          <p:grpSp>
            <p:nvGrpSpPr>
              <p:cNvPr id="385142" name="Group 118"/>
              <p:cNvGrpSpPr>
                <a:grpSpLocks/>
              </p:cNvGrpSpPr>
              <p:nvPr/>
            </p:nvGrpSpPr>
            <p:grpSpPr bwMode="auto">
              <a:xfrm>
                <a:off x="2537" y="2240"/>
                <a:ext cx="2647" cy="1720"/>
                <a:chOff x="2537" y="2240"/>
                <a:chExt cx="2647" cy="1720"/>
              </a:xfrm>
            </p:grpSpPr>
            <p:sp>
              <p:nvSpPr>
                <p:cNvPr id="385143" name="Rectangle 119"/>
                <p:cNvSpPr>
                  <a:spLocks noChangeArrowheads="1"/>
                </p:cNvSpPr>
                <p:nvPr/>
              </p:nvSpPr>
              <p:spPr bwMode="auto">
                <a:xfrm>
                  <a:off x="2800" y="2240"/>
                  <a:ext cx="2384" cy="1720"/>
                </a:xfrm>
                <a:prstGeom prst="rect">
                  <a:avLst/>
                </a:prstGeom>
                <a:noFill/>
                <a:ln w="190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sp>
              <p:nvSpPr>
                <p:cNvPr id="385144" name="Text Box 120"/>
                <p:cNvSpPr txBox="1">
                  <a:spLocks noChangeArrowheads="1"/>
                </p:cNvSpPr>
                <p:nvPr/>
              </p:nvSpPr>
              <p:spPr bwMode="auto">
                <a:xfrm rot="-5400000">
                  <a:off x="1942" y="2955"/>
                  <a:ext cx="1403"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fr-FR"/>
                    <a:t>Prix volumique C</a:t>
                  </a:r>
                  <a:r>
                    <a:rPr lang="fr-FR" baseline="-25000"/>
                    <a:t>m</a:t>
                  </a:r>
                  <a:r>
                    <a:rPr lang="fr-FR"/>
                    <a:t> </a:t>
                  </a:r>
                  <a:r>
                    <a:rPr lang="fr-FR">
                      <a:sym typeface="Symbol" pitchFamily="18" charset="2"/>
                    </a:rPr>
                    <a:t></a:t>
                  </a:r>
                </a:p>
              </p:txBody>
            </p:sp>
            <p:grpSp>
              <p:nvGrpSpPr>
                <p:cNvPr id="385145" name="Group 121"/>
                <p:cNvGrpSpPr>
                  <a:grpSpLocks/>
                </p:cNvGrpSpPr>
                <p:nvPr/>
              </p:nvGrpSpPr>
              <p:grpSpPr bwMode="auto">
                <a:xfrm>
                  <a:off x="3238" y="2413"/>
                  <a:ext cx="717" cy="411"/>
                  <a:chOff x="3190" y="2413"/>
                  <a:chExt cx="717" cy="411"/>
                </a:xfrm>
              </p:grpSpPr>
              <p:sp>
                <p:nvSpPr>
                  <p:cNvPr id="385146" name="Line 122"/>
                  <p:cNvSpPr>
                    <a:spLocks noChangeShapeType="1"/>
                  </p:cNvSpPr>
                  <p:nvPr/>
                </p:nvSpPr>
                <p:spPr bwMode="auto">
                  <a:xfrm>
                    <a:off x="3200" y="2520"/>
                    <a:ext cx="0" cy="304"/>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385147" name="Text Box 123"/>
                  <p:cNvSpPr txBox="1">
                    <a:spLocks noChangeArrowheads="1"/>
                  </p:cNvSpPr>
                  <p:nvPr/>
                </p:nvSpPr>
                <p:spPr bwMode="auto">
                  <a:xfrm>
                    <a:off x="3190" y="2413"/>
                    <a:ext cx="717"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fr-FR" sz="1200" b="1" i="1"/>
                      <a:t>Polycarbonate</a:t>
                    </a:r>
                  </a:p>
                </p:txBody>
              </p:sp>
            </p:grpSp>
            <p:grpSp>
              <p:nvGrpSpPr>
                <p:cNvPr id="385148" name="Group 124"/>
                <p:cNvGrpSpPr>
                  <a:grpSpLocks/>
                </p:cNvGrpSpPr>
                <p:nvPr/>
              </p:nvGrpSpPr>
              <p:grpSpPr bwMode="auto">
                <a:xfrm>
                  <a:off x="3574" y="2701"/>
                  <a:ext cx="1140" cy="411"/>
                  <a:chOff x="3454" y="2677"/>
                  <a:chExt cx="1140" cy="411"/>
                </a:xfrm>
              </p:grpSpPr>
              <p:sp>
                <p:nvSpPr>
                  <p:cNvPr id="385149" name="Line 125"/>
                  <p:cNvSpPr>
                    <a:spLocks noChangeShapeType="1"/>
                  </p:cNvSpPr>
                  <p:nvPr/>
                </p:nvSpPr>
                <p:spPr bwMode="auto">
                  <a:xfrm>
                    <a:off x="3464" y="2784"/>
                    <a:ext cx="0" cy="304"/>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385150" name="Text Box 126"/>
                  <p:cNvSpPr txBox="1">
                    <a:spLocks noChangeArrowheads="1"/>
                  </p:cNvSpPr>
                  <p:nvPr/>
                </p:nvSpPr>
                <p:spPr bwMode="auto">
                  <a:xfrm>
                    <a:off x="3454" y="2677"/>
                    <a:ext cx="114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fr-FR" sz="1200" b="1" i="1"/>
                      <a:t>Polymères cellulosiques</a:t>
                    </a:r>
                  </a:p>
                </p:txBody>
              </p:sp>
            </p:grpSp>
            <p:grpSp>
              <p:nvGrpSpPr>
                <p:cNvPr id="385151" name="Group 127"/>
                <p:cNvGrpSpPr>
                  <a:grpSpLocks/>
                </p:cNvGrpSpPr>
                <p:nvPr/>
              </p:nvGrpSpPr>
              <p:grpSpPr bwMode="auto">
                <a:xfrm>
                  <a:off x="3957" y="2917"/>
                  <a:ext cx="378" cy="411"/>
                  <a:chOff x="3605" y="2893"/>
                  <a:chExt cx="378" cy="411"/>
                </a:xfrm>
              </p:grpSpPr>
              <p:sp>
                <p:nvSpPr>
                  <p:cNvPr id="385152" name="Line 128"/>
                  <p:cNvSpPr>
                    <a:spLocks noChangeShapeType="1"/>
                  </p:cNvSpPr>
                  <p:nvPr/>
                </p:nvSpPr>
                <p:spPr bwMode="auto">
                  <a:xfrm>
                    <a:off x="3616" y="3000"/>
                    <a:ext cx="0" cy="304"/>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385153" name="Text Box 129"/>
                  <p:cNvSpPr txBox="1">
                    <a:spLocks noChangeArrowheads="1"/>
                  </p:cNvSpPr>
                  <p:nvPr/>
                </p:nvSpPr>
                <p:spPr bwMode="auto">
                  <a:xfrm>
                    <a:off x="3605" y="2893"/>
                    <a:ext cx="37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fr-FR" sz="1200" b="1" i="1"/>
                      <a:t>PMMA</a:t>
                    </a:r>
                  </a:p>
                </p:txBody>
              </p:sp>
            </p:grpSp>
            <p:grpSp>
              <p:nvGrpSpPr>
                <p:cNvPr id="385154" name="Group 130"/>
                <p:cNvGrpSpPr>
                  <a:grpSpLocks/>
                </p:cNvGrpSpPr>
                <p:nvPr/>
              </p:nvGrpSpPr>
              <p:grpSpPr bwMode="auto">
                <a:xfrm>
                  <a:off x="4382" y="3277"/>
                  <a:ext cx="608" cy="411"/>
                  <a:chOff x="3814" y="3101"/>
                  <a:chExt cx="608" cy="411"/>
                </a:xfrm>
              </p:grpSpPr>
              <p:sp>
                <p:nvSpPr>
                  <p:cNvPr id="385155" name="Line 131"/>
                  <p:cNvSpPr>
                    <a:spLocks noChangeShapeType="1"/>
                  </p:cNvSpPr>
                  <p:nvPr/>
                </p:nvSpPr>
                <p:spPr bwMode="auto">
                  <a:xfrm>
                    <a:off x="3824" y="3208"/>
                    <a:ext cx="0" cy="304"/>
                  </a:xfrm>
                  <a:prstGeom prst="line">
                    <a:avLst/>
                  </a:prstGeom>
                  <a:noFill/>
                  <a:ln w="571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385156" name="Text Box 132"/>
                  <p:cNvSpPr txBox="1">
                    <a:spLocks noChangeArrowheads="1"/>
                  </p:cNvSpPr>
                  <p:nvPr/>
                </p:nvSpPr>
                <p:spPr bwMode="auto">
                  <a:xfrm>
                    <a:off x="3814" y="3101"/>
                    <a:ext cx="60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fr-FR" sz="1200" b="1" i="1">
                        <a:solidFill>
                          <a:schemeClr val="accent1"/>
                        </a:solidFill>
                      </a:rPr>
                      <a:t>Polystyrène</a:t>
                    </a:r>
                  </a:p>
                </p:txBody>
              </p:sp>
            </p:grpSp>
          </p:grpSp>
          <p:sp>
            <p:nvSpPr>
              <p:cNvPr id="385157" name="Text Box 133"/>
              <p:cNvSpPr txBox="1">
                <a:spLocks noChangeArrowheads="1"/>
              </p:cNvSpPr>
              <p:nvPr/>
            </p:nvSpPr>
            <p:spPr bwMode="auto">
              <a:xfrm>
                <a:off x="3918" y="2230"/>
                <a:ext cx="115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fr-FR" sz="1600" b="1">
                    <a:solidFill>
                      <a:schemeClr val="accent1"/>
                    </a:solidFill>
                  </a:rPr>
                  <a:t>Matériaux restants</a:t>
                </a:r>
              </a:p>
            </p:txBody>
          </p:sp>
        </p:grpSp>
      </p:grpSp>
      <p:grpSp>
        <p:nvGrpSpPr>
          <p:cNvPr id="385158" name="Group 134"/>
          <p:cNvGrpSpPr>
            <a:grpSpLocks/>
          </p:cNvGrpSpPr>
          <p:nvPr/>
        </p:nvGrpSpPr>
        <p:grpSpPr bwMode="auto">
          <a:xfrm>
            <a:off x="615950" y="1411288"/>
            <a:ext cx="3844925" cy="508000"/>
            <a:chOff x="366" y="640"/>
            <a:chExt cx="1922" cy="296"/>
          </a:xfrm>
        </p:grpSpPr>
        <p:sp>
          <p:nvSpPr>
            <p:cNvPr id="385159" name="Rectangle 135"/>
            <p:cNvSpPr>
              <a:spLocks noChangeArrowheads="1"/>
            </p:cNvSpPr>
            <p:nvPr/>
          </p:nvSpPr>
          <p:spPr bwMode="auto">
            <a:xfrm>
              <a:off x="368" y="640"/>
              <a:ext cx="1920" cy="296"/>
            </a:xfrm>
            <a:prstGeom prst="rect">
              <a:avLst/>
            </a:prstGeom>
            <a:noFill/>
            <a:ln w="190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p>
          </p:txBody>
        </p:sp>
        <p:sp>
          <p:nvSpPr>
            <p:cNvPr id="385160" name="Text Box 136"/>
            <p:cNvSpPr txBox="1">
              <a:spLocks noChangeArrowheads="1"/>
            </p:cNvSpPr>
            <p:nvPr/>
          </p:nvSpPr>
          <p:spPr bwMode="auto">
            <a:xfrm>
              <a:off x="366" y="671"/>
              <a:ext cx="1914"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fr-FR" b="1"/>
                <a:t>Tree stage: </a:t>
              </a:r>
              <a:r>
                <a:rPr lang="fr-FR" b="1" i="1">
                  <a:solidFill>
                    <a:schemeClr val="accent1"/>
                  </a:solidFill>
                </a:rPr>
                <a:t>moulage par injection</a:t>
              </a:r>
            </a:p>
          </p:txBody>
        </p:sp>
      </p:grpSp>
      <p:sp>
        <p:nvSpPr>
          <p:cNvPr id="385161" name="Text Box 137"/>
          <p:cNvSpPr txBox="1">
            <a:spLocks noChangeArrowheads="1"/>
          </p:cNvSpPr>
          <p:nvPr/>
        </p:nvSpPr>
        <p:spPr bwMode="auto">
          <a:xfrm>
            <a:off x="176213" y="1449388"/>
            <a:ext cx="3302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FR" b="1"/>
              <a:t>1</a:t>
            </a:r>
          </a:p>
        </p:txBody>
      </p:sp>
      <p:sp>
        <p:nvSpPr>
          <p:cNvPr id="385162" name="Text Box 138"/>
          <p:cNvSpPr txBox="1">
            <a:spLocks noChangeArrowheads="1"/>
          </p:cNvSpPr>
          <p:nvPr/>
        </p:nvSpPr>
        <p:spPr bwMode="auto">
          <a:xfrm>
            <a:off x="4464050" y="1638300"/>
            <a:ext cx="445135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fr-FR" dirty="0"/>
              <a:t>Volume du matériau pour le boîtier, V, fixé</a:t>
            </a:r>
          </a:p>
          <a:p>
            <a:pPr algn="l"/>
            <a:r>
              <a:rPr lang="fr-FR" dirty="0"/>
              <a:t>Masse volumique </a:t>
            </a:r>
            <a:r>
              <a:rPr lang="fr-FR" b="1" dirty="0">
                <a:sym typeface="Symbol" pitchFamily="18" charset="2"/>
              </a:rPr>
              <a:t></a:t>
            </a:r>
            <a:endParaRPr lang="fr-FR" dirty="0"/>
          </a:p>
          <a:p>
            <a:pPr algn="l"/>
            <a:r>
              <a:rPr lang="fr-FR" dirty="0"/>
              <a:t>Prix par unité de masse  C</a:t>
            </a:r>
            <a:r>
              <a:rPr lang="fr-FR" baseline="-25000" dirty="0"/>
              <a:t>m</a:t>
            </a:r>
          </a:p>
          <a:p>
            <a:pPr algn="l"/>
            <a:r>
              <a:rPr lang="fr-FR" dirty="0"/>
              <a:t>Coût du matériau/boîtier     C = V  C</a:t>
            </a:r>
            <a:r>
              <a:rPr lang="fr-FR" baseline="-25000" dirty="0"/>
              <a:t>m</a:t>
            </a:r>
            <a:r>
              <a:rPr lang="fr-FR" dirty="0"/>
              <a:t> </a:t>
            </a:r>
            <a:r>
              <a:rPr lang="fr-FR" b="1" dirty="0">
                <a:sym typeface="Symbol" pitchFamily="18" charset="2"/>
              </a:rPr>
              <a:t></a:t>
            </a:r>
          </a:p>
        </p:txBody>
      </p:sp>
      <p:grpSp>
        <p:nvGrpSpPr>
          <p:cNvPr id="385195" name="Group 171"/>
          <p:cNvGrpSpPr>
            <a:grpSpLocks/>
          </p:cNvGrpSpPr>
          <p:nvPr/>
        </p:nvGrpSpPr>
        <p:grpSpPr bwMode="auto">
          <a:xfrm>
            <a:off x="4514850" y="2784475"/>
            <a:ext cx="4071938" cy="793750"/>
            <a:chOff x="2844" y="1754"/>
            <a:chExt cx="2565" cy="500"/>
          </a:xfrm>
        </p:grpSpPr>
        <p:sp>
          <p:nvSpPr>
            <p:cNvPr id="385163" name="Rectangle 139"/>
            <p:cNvSpPr>
              <a:spLocks noChangeArrowheads="1"/>
            </p:cNvSpPr>
            <p:nvPr/>
          </p:nvSpPr>
          <p:spPr bwMode="auto">
            <a:xfrm>
              <a:off x="5025" y="1754"/>
              <a:ext cx="384" cy="256"/>
            </a:xfrm>
            <a:prstGeom prst="rect">
              <a:avLst/>
            </a:prstGeom>
            <a:noFill/>
            <a:ln w="28575">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sp>
          <p:nvSpPr>
            <p:cNvPr id="385164" name="Text Box 140"/>
            <p:cNvSpPr txBox="1">
              <a:spLocks noChangeArrowheads="1"/>
            </p:cNvSpPr>
            <p:nvPr/>
          </p:nvSpPr>
          <p:spPr bwMode="auto">
            <a:xfrm>
              <a:off x="2844" y="2023"/>
              <a:ext cx="202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fr-FR">
                  <a:sym typeface="Symbol" pitchFamily="18" charset="2"/>
                </a:rPr>
                <a:t>Classement suivant cet indice</a:t>
              </a:r>
              <a:endParaRPr lang="fr-FR" b="1"/>
            </a:p>
          </p:txBody>
        </p:sp>
        <p:sp>
          <p:nvSpPr>
            <p:cNvPr id="385165" name="Line 141"/>
            <p:cNvSpPr>
              <a:spLocks noChangeShapeType="1"/>
            </p:cNvSpPr>
            <p:nvPr/>
          </p:nvSpPr>
          <p:spPr bwMode="auto">
            <a:xfrm flipV="1">
              <a:off x="4817" y="1962"/>
              <a:ext cx="200" cy="128"/>
            </a:xfrm>
            <a:prstGeom prst="line">
              <a:avLst/>
            </a:prstGeom>
            <a:noFill/>
            <a:ln w="28575">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grpSp>
      <p:grpSp>
        <p:nvGrpSpPr>
          <p:cNvPr id="385166" name="Group 142"/>
          <p:cNvGrpSpPr>
            <a:grpSpLocks/>
          </p:cNvGrpSpPr>
          <p:nvPr/>
        </p:nvGrpSpPr>
        <p:grpSpPr bwMode="auto">
          <a:xfrm>
            <a:off x="638175" y="863600"/>
            <a:ext cx="3654425" cy="469900"/>
            <a:chOff x="366" y="640"/>
            <a:chExt cx="1922" cy="296"/>
          </a:xfrm>
        </p:grpSpPr>
        <p:sp>
          <p:nvSpPr>
            <p:cNvPr id="385167" name="Rectangle 143"/>
            <p:cNvSpPr>
              <a:spLocks noChangeArrowheads="1"/>
            </p:cNvSpPr>
            <p:nvPr/>
          </p:nvSpPr>
          <p:spPr bwMode="auto">
            <a:xfrm>
              <a:off x="368" y="640"/>
              <a:ext cx="1920" cy="296"/>
            </a:xfrm>
            <a:prstGeom prst="rect">
              <a:avLst/>
            </a:prstGeom>
            <a:noFill/>
            <a:ln w="190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p>
          </p:txBody>
        </p:sp>
        <p:sp>
          <p:nvSpPr>
            <p:cNvPr id="385168" name="Text Box 144"/>
            <p:cNvSpPr txBox="1">
              <a:spLocks noChangeArrowheads="1"/>
            </p:cNvSpPr>
            <p:nvPr/>
          </p:nvSpPr>
          <p:spPr bwMode="auto">
            <a:xfrm>
              <a:off x="366" y="671"/>
              <a:ext cx="189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fr-FR" b="1"/>
                <a:t>Sélection du niveau 2: </a:t>
              </a:r>
              <a:r>
                <a:rPr lang="fr-FR" b="1" i="1">
                  <a:solidFill>
                    <a:schemeClr val="accent1"/>
                  </a:solidFill>
                </a:rPr>
                <a:t>Matériau</a:t>
              </a:r>
            </a:p>
          </p:txBody>
        </p:sp>
      </p:grpSp>
      <p:grpSp>
        <p:nvGrpSpPr>
          <p:cNvPr id="385169" name="Group 145"/>
          <p:cNvGrpSpPr>
            <a:grpSpLocks/>
          </p:cNvGrpSpPr>
          <p:nvPr/>
        </p:nvGrpSpPr>
        <p:grpSpPr bwMode="auto">
          <a:xfrm>
            <a:off x="0" y="2005013"/>
            <a:ext cx="3948113" cy="2105025"/>
            <a:chOff x="0" y="1264"/>
            <a:chExt cx="2296" cy="1326"/>
          </a:xfrm>
        </p:grpSpPr>
        <p:grpSp>
          <p:nvGrpSpPr>
            <p:cNvPr id="385170" name="Group 146"/>
            <p:cNvGrpSpPr>
              <a:grpSpLocks/>
            </p:cNvGrpSpPr>
            <p:nvPr/>
          </p:nvGrpSpPr>
          <p:grpSpPr bwMode="auto">
            <a:xfrm>
              <a:off x="113" y="1264"/>
              <a:ext cx="2183" cy="1326"/>
              <a:chOff x="121" y="2776"/>
              <a:chExt cx="2183" cy="1326"/>
            </a:xfrm>
          </p:grpSpPr>
          <p:sp>
            <p:nvSpPr>
              <p:cNvPr id="385171" name="Rectangle 147"/>
              <p:cNvSpPr>
                <a:spLocks noChangeArrowheads="1"/>
              </p:cNvSpPr>
              <p:nvPr/>
            </p:nvSpPr>
            <p:spPr bwMode="auto">
              <a:xfrm>
                <a:off x="368" y="3552"/>
                <a:ext cx="1936" cy="536"/>
              </a:xfrm>
              <a:prstGeom prst="rect">
                <a:avLst/>
              </a:prstGeom>
              <a:solidFill>
                <a:srgbClr val="EAEAEA"/>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sp>
            <p:nvSpPr>
              <p:cNvPr id="385172" name="Rectangle 148"/>
              <p:cNvSpPr>
                <a:spLocks noChangeArrowheads="1"/>
              </p:cNvSpPr>
              <p:nvPr/>
            </p:nvSpPr>
            <p:spPr bwMode="auto">
              <a:xfrm>
                <a:off x="368" y="2776"/>
                <a:ext cx="1936" cy="1312"/>
              </a:xfrm>
              <a:prstGeom prst="rect">
                <a:avLst/>
              </a:prstGeom>
              <a:noFill/>
              <a:ln w="9525">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sp>
            <p:nvSpPr>
              <p:cNvPr id="385173" name="Text Box 149"/>
              <p:cNvSpPr txBox="1">
                <a:spLocks noChangeArrowheads="1"/>
              </p:cNvSpPr>
              <p:nvPr/>
            </p:nvSpPr>
            <p:spPr bwMode="auto">
              <a:xfrm rot="-5400000">
                <a:off x="-106" y="3661"/>
                <a:ext cx="668"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fr-FR"/>
                  <a:t>Ténacité</a:t>
                </a:r>
              </a:p>
            </p:txBody>
          </p:sp>
          <p:sp>
            <p:nvSpPr>
              <p:cNvPr id="385174" name="Line 150"/>
              <p:cNvSpPr>
                <a:spLocks noChangeShapeType="1"/>
              </p:cNvSpPr>
              <p:nvPr/>
            </p:nvSpPr>
            <p:spPr bwMode="auto">
              <a:xfrm>
                <a:off x="564" y="2872"/>
                <a:ext cx="0" cy="22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385175" name="Line 151"/>
              <p:cNvSpPr>
                <a:spLocks noChangeShapeType="1"/>
              </p:cNvSpPr>
              <p:nvPr/>
            </p:nvSpPr>
            <p:spPr bwMode="auto">
              <a:xfrm>
                <a:off x="808" y="3000"/>
                <a:ext cx="0" cy="22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385176" name="Line 152"/>
              <p:cNvSpPr>
                <a:spLocks noChangeShapeType="1"/>
              </p:cNvSpPr>
              <p:nvPr/>
            </p:nvSpPr>
            <p:spPr bwMode="auto">
              <a:xfrm>
                <a:off x="2168" y="3840"/>
                <a:ext cx="0" cy="22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385177" name="Line 153"/>
              <p:cNvSpPr>
                <a:spLocks noChangeShapeType="1"/>
              </p:cNvSpPr>
              <p:nvPr/>
            </p:nvSpPr>
            <p:spPr bwMode="auto">
              <a:xfrm>
                <a:off x="1040" y="3168"/>
                <a:ext cx="0" cy="22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385178" name="Line 154"/>
              <p:cNvSpPr>
                <a:spLocks noChangeShapeType="1"/>
              </p:cNvSpPr>
              <p:nvPr/>
            </p:nvSpPr>
            <p:spPr bwMode="auto">
              <a:xfrm>
                <a:off x="1144" y="3216"/>
                <a:ext cx="0" cy="22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385179" name="Line 155"/>
              <p:cNvSpPr>
                <a:spLocks noChangeShapeType="1"/>
              </p:cNvSpPr>
              <p:nvPr/>
            </p:nvSpPr>
            <p:spPr bwMode="auto">
              <a:xfrm>
                <a:off x="1264" y="3304"/>
                <a:ext cx="0" cy="22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385180" name="Line 156"/>
              <p:cNvSpPr>
                <a:spLocks noChangeShapeType="1"/>
              </p:cNvSpPr>
              <p:nvPr/>
            </p:nvSpPr>
            <p:spPr bwMode="auto">
              <a:xfrm>
                <a:off x="1384" y="3512"/>
                <a:ext cx="0" cy="224"/>
              </a:xfrm>
              <a:prstGeom prst="line">
                <a:avLst/>
              </a:prstGeom>
              <a:noFill/>
              <a:ln w="381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385181" name="Line 157"/>
              <p:cNvSpPr>
                <a:spLocks noChangeShapeType="1"/>
              </p:cNvSpPr>
              <p:nvPr/>
            </p:nvSpPr>
            <p:spPr bwMode="auto">
              <a:xfrm>
                <a:off x="1520" y="3592"/>
                <a:ext cx="0" cy="22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385182" name="Line 158"/>
              <p:cNvSpPr>
                <a:spLocks noChangeShapeType="1"/>
              </p:cNvSpPr>
              <p:nvPr/>
            </p:nvSpPr>
            <p:spPr bwMode="auto">
              <a:xfrm>
                <a:off x="1640" y="3696"/>
                <a:ext cx="0" cy="22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385183" name="Line 159"/>
              <p:cNvSpPr>
                <a:spLocks noChangeShapeType="1"/>
              </p:cNvSpPr>
              <p:nvPr/>
            </p:nvSpPr>
            <p:spPr bwMode="auto">
              <a:xfrm>
                <a:off x="1784" y="3744"/>
                <a:ext cx="0" cy="22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385184" name="Line 160"/>
              <p:cNvSpPr>
                <a:spLocks noChangeShapeType="1"/>
              </p:cNvSpPr>
              <p:nvPr/>
            </p:nvSpPr>
            <p:spPr bwMode="auto">
              <a:xfrm>
                <a:off x="1904" y="3776"/>
                <a:ext cx="0" cy="22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385185" name="Line 161"/>
              <p:cNvSpPr>
                <a:spLocks noChangeShapeType="1"/>
              </p:cNvSpPr>
              <p:nvPr/>
            </p:nvSpPr>
            <p:spPr bwMode="auto">
              <a:xfrm>
                <a:off x="2048" y="3832"/>
                <a:ext cx="0" cy="22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385186" name="Line 162"/>
              <p:cNvSpPr>
                <a:spLocks noChangeShapeType="1"/>
              </p:cNvSpPr>
              <p:nvPr/>
            </p:nvSpPr>
            <p:spPr bwMode="auto">
              <a:xfrm>
                <a:off x="694" y="2920"/>
                <a:ext cx="0" cy="22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385187" name="Line 163"/>
              <p:cNvSpPr>
                <a:spLocks noChangeShapeType="1"/>
              </p:cNvSpPr>
              <p:nvPr/>
            </p:nvSpPr>
            <p:spPr bwMode="auto">
              <a:xfrm>
                <a:off x="920" y="3024"/>
                <a:ext cx="0" cy="22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385188" name="Line 164"/>
              <p:cNvSpPr>
                <a:spLocks noChangeShapeType="1"/>
              </p:cNvSpPr>
              <p:nvPr/>
            </p:nvSpPr>
            <p:spPr bwMode="auto">
              <a:xfrm flipH="1">
                <a:off x="1400" y="3248"/>
                <a:ext cx="224" cy="288"/>
              </a:xfrm>
              <a:prstGeom prst="line">
                <a:avLst/>
              </a:prstGeom>
              <a:noFill/>
              <a:ln w="28575">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385189" name="Text Box 165"/>
              <p:cNvSpPr txBox="1">
                <a:spLocks noChangeArrowheads="1"/>
              </p:cNvSpPr>
              <p:nvPr/>
            </p:nvSpPr>
            <p:spPr bwMode="auto">
              <a:xfrm>
                <a:off x="1517" y="3063"/>
                <a:ext cx="692"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fr-FR" sz="1400" b="1" i="1"/>
                  <a:t>Polystyrène</a:t>
                </a:r>
              </a:p>
            </p:txBody>
          </p:sp>
          <p:sp>
            <p:nvSpPr>
              <p:cNvPr id="385190" name="Text Box 166"/>
              <p:cNvSpPr txBox="1">
                <a:spLocks noChangeArrowheads="1"/>
              </p:cNvSpPr>
              <p:nvPr/>
            </p:nvSpPr>
            <p:spPr bwMode="auto">
              <a:xfrm>
                <a:off x="1109" y="2807"/>
                <a:ext cx="999" cy="237"/>
              </a:xfrm>
              <a:prstGeom prst="rect">
                <a:avLst/>
              </a:prstGeom>
              <a:noFill/>
              <a:ln w="9525">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fr-FR" b="1">
                    <a:solidFill>
                      <a:schemeClr val="accent1"/>
                    </a:solidFill>
                  </a:rPr>
                  <a:t>On les garde !</a:t>
                </a:r>
              </a:p>
            </p:txBody>
          </p:sp>
        </p:grpSp>
        <p:sp>
          <p:nvSpPr>
            <p:cNvPr id="385191" name="Text Box 167"/>
            <p:cNvSpPr txBox="1">
              <a:spLocks noChangeArrowheads="1"/>
            </p:cNvSpPr>
            <p:nvPr/>
          </p:nvSpPr>
          <p:spPr bwMode="auto">
            <a:xfrm>
              <a:off x="0" y="1744"/>
              <a:ext cx="20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FR" b="1"/>
                <a:t>2</a:t>
              </a:r>
            </a:p>
          </p:txBody>
        </p:sp>
      </p:grpSp>
      <p:grpSp>
        <p:nvGrpSpPr>
          <p:cNvPr id="385192" name="Group 168"/>
          <p:cNvGrpSpPr>
            <a:grpSpLocks/>
          </p:cNvGrpSpPr>
          <p:nvPr/>
        </p:nvGrpSpPr>
        <p:grpSpPr bwMode="auto">
          <a:xfrm>
            <a:off x="4445000" y="1035050"/>
            <a:ext cx="4699000" cy="615950"/>
            <a:chOff x="2624" y="676"/>
            <a:chExt cx="2960" cy="388"/>
          </a:xfrm>
        </p:grpSpPr>
        <p:sp>
          <p:nvSpPr>
            <p:cNvPr id="385193" name="AutoShape 169"/>
            <p:cNvSpPr>
              <a:spLocks noChangeArrowheads="1"/>
            </p:cNvSpPr>
            <p:nvPr/>
          </p:nvSpPr>
          <p:spPr bwMode="auto">
            <a:xfrm>
              <a:off x="2624" y="676"/>
              <a:ext cx="1249" cy="275"/>
            </a:xfrm>
            <a:prstGeom prst="roundRect">
              <a:avLst>
                <a:gd name="adj" fmla="val 16667"/>
              </a:avLst>
            </a:prstGeom>
            <a:solidFill>
              <a:srgbClr val="EAEAEA"/>
            </a:solidFill>
            <a:ln w="38100">
              <a:solidFill>
                <a:srgbClr val="A50021"/>
              </a:solidFill>
              <a:round/>
              <a:headEnd/>
              <a:tailEnd/>
            </a:ln>
            <a:effectLst/>
            <a:extLst>
              <a:ext uri="{AF507438-7753-43E0-B8FC-AC1667EBCBE1}">
                <a14:hiddenEffects xmlns:a14="http://schemas.microsoft.com/office/drawing/2010/main">
                  <a:effectLst>
                    <a:outerShdw dist="53882" dir="2700000" algn="ctr" rotWithShape="0">
                      <a:schemeClr val="bg2"/>
                    </a:outerShdw>
                  </a:effectLst>
                </a14:hiddenEffects>
              </a:ext>
            </a:extLst>
          </p:spPr>
          <p:txBody>
            <a:bodyPr anchor="ctr">
              <a:spAutoFit/>
            </a:bodyPr>
            <a:lstStyle/>
            <a:p>
              <a:pPr>
                <a:spcBef>
                  <a:spcPct val="0"/>
                </a:spcBef>
                <a:spcAft>
                  <a:spcPct val="0"/>
                </a:spcAft>
                <a:buClrTx/>
                <a:buSzTx/>
                <a:buFontTx/>
                <a:buNone/>
              </a:pPr>
              <a:r>
                <a:rPr lang="fr-FR"/>
                <a:t>OBJECTIF</a:t>
              </a:r>
            </a:p>
          </p:txBody>
        </p:sp>
        <p:sp>
          <p:nvSpPr>
            <p:cNvPr id="385194" name="Text Box 170"/>
            <p:cNvSpPr txBox="1">
              <a:spLocks noChangeArrowheads="1"/>
            </p:cNvSpPr>
            <p:nvPr/>
          </p:nvSpPr>
          <p:spPr bwMode="auto">
            <a:xfrm>
              <a:off x="3864" y="698"/>
              <a:ext cx="1720"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0"/>
                </a:spcBef>
                <a:spcAft>
                  <a:spcPct val="0"/>
                </a:spcAft>
                <a:buClrTx/>
                <a:buSzTx/>
                <a:buFontTx/>
                <a:buNone/>
              </a:pPr>
              <a:r>
                <a:rPr lang="fr-FR" sz="1600" b="1" i="1"/>
                <a:t> </a:t>
              </a:r>
              <a:r>
                <a:rPr lang="fr-FR" sz="1600" b="1" i="1">
                  <a:solidFill>
                    <a:schemeClr val="accent1"/>
                  </a:solidFill>
                </a:rPr>
                <a:t>Minimiser le coût du matériau par boîtier C</a:t>
              </a:r>
              <a:endParaRPr lang="fr-FR" sz="1400" b="1" i="1">
                <a:solidFill>
                  <a:schemeClr val="accent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85169"/>
                                        </p:tgtEl>
                                        <p:attrNameLst>
                                          <p:attrName>style.visibility</p:attrName>
                                        </p:attrNameLst>
                                      </p:cBhvr>
                                      <p:to>
                                        <p:strVal val="visible"/>
                                      </p:to>
                                    </p:set>
                                    <p:animEffect transition="in" filter="wipe(left)">
                                      <p:cBhvr>
                                        <p:cTn id="7" dur="500"/>
                                        <p:tgtEl>
                                          <p:spTgt spid="38516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85117"/>
                                        </p:tgtEl>
                                        <p:attrNameLst>
                                          <p:attrName>style.visibility</p:attrName>
                                        </p:attrNameLst>
                                      </p:cBhvr>
                                      <p:to>
                                        <p:strVal val="visible"/>
                                      </p:to>
                                    </p:set>
                                    <p:animEffect transition="in" filter="wipe(left)">
                                      <p:cBhvr>
                                        <p:cTn id="12" dur="500"/>
                                        <p:tgtEl>
                                          <p:spTgt spid="38511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85131"/>
                                        </p:tgtEl>
                                        <p:attrNameLst>
                                          <p:attrName>style.visibility</p:attrName>
                                        </p:attrNameLst>
                                      </p:cBhvr>
                                      <p:to>
                                        <p:strVal val="visible"/>
                                      </p:to>
                                    </p:set>
                                    <p:animEffect transition="in" filter="wipe(up)">
                                      <p:cBhvr>
                                        <p:cTn id="17" dur="500"/>
                                        <p:tgtEl>
                                          <p:spTgt spid="38513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85192"/>
                                        </p:tgtEl>
                                        <p:attrNameLst>
                                          <p:attrName>style.visibility</p:attrName>
                                        </p:attrNameLst>
                                      </p:cBhvr>
                                      <p:to>
                                        <p:strVal val="visible"/>
                                      </p:to>
                                    </p:set>
                                    <p:animEffect transition="in" filter="wipe(left)">
                                      <p:cBhvr>
                                        <p:cTn id="22" dur="500"/>
                                        <p:tgtEl>
                                          <p:spTgt spid="38519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85162"/>
                                        </p:tgtEl>
                                        <p:attrNameLst>
                                          <p:attrName>style.visibility</p:attrName>
                                        </p:attrNameLst>
                                      </p:cBhvr>
                                      <p:to>
                                        <p:strVal val="visible"/>
                                      </p:to>
                                    </p:set>
                                    <p:animEffect transition="in" filter="wipe(left)">
                                      <p:cBhvr>
                                        <p:cTn id="27" dur="500"/>
                                        <p:tgtEl>
                                          <p:spTgt spid="38516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385195"/>
                                        </p:tgtEl>
                                        <p:attrNameLst>
                                          <p:attrName>style.visibility</p:attrName>
                                        </p:attrNameLst>
                                      </p:cBhvr>
                                      <p:to>
                                        <p:strVal val="visible"/>
                                      </p:to>
                                    </p:set>
                                    <p:animEffect transition="in" filter="wipe(up)">
                                      <p:cBhvr>
                                        <p:cTn id="32" dur="500"/>
                                        <p:tgtEl>
                                          <p:spTgt spid="38519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nodeType="clickEffect">
                                  <p:stCondLst>
                                    <p:cond delay="0"/>
                                  </p:stCondLst>
                                  <p:childTnLst>
                                    <p:set>
                                      <p:cBhvr>
                                        <p:cTn id="36" dur="1" fill="hold">
                                          <p:stCondLst>
                                            <p:cond delay="0"/>
                                          </p:stCondLst>
                                        </p:cTn>
                                        <p:tgtEl>
                                          <p:spTgt spid="385132"/>
                                        </p:tgtEl>
                                        <p:attrNameLst>
                                          <p:attrName>style.visibility</p:attrName>
                                        </p:attrNameLst>
                                      </p:cBhvr>
                                      <p:to>
                                        <p:strVal val="visible"/>
                                      </p:to>
                                    </p:set>
                                    <p:animEffect transition="in" filter="wipe(up)">
                                      <p:cBhvr>
                                        <p:cTn id="37" dur="500"/>
                                        <p:tgtEl>
                                          <p:spTgt spid="385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5131" grpId="0" autoUpdateAnimBg="0"/>
      <p:bldP spid="385162"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Rectangle 2"/>
          <p:cNvSpPr>
            <a:spLocks noGrp="1" noChangeArrowheads="1"/>
          </p:cNvSpPr>
          <p:nvPr>
            <p:ph type="title"/>
          </p:nvPr>
        </p:nvSpPr>
        <p:spPr>
          <a:xfrm>
            <a:off x="-1" y="0"/>
            <a:ext cx="8302625" cy="561975"/>
          </a:xfrm>
        </p:spPr>
        <p:txBody>
          <a:bodyPr>
            <a:normAutofit fontScale="90000"/>
          </a:bodyPr>
          <a:lstStyle/>
          <a:p>
            <a:r>
              <a:rPr lang="fr-FR" sz="2400" dirty="0">
                <a:latin typeface="Arial Black" pitchFamily="34" charset="0"/>
              </a:rPr>
              <a:t>Classement avancé </a:t>
            </a:r>
            <a:r>
              <a:rPr lang="fr-FR" sz="2400" dirty="0" smtClean="0">
                <a:latin typeface="Arial Black" pitchFamily="34" charset="0"/>
              </a:rPr>
              <a:t>: modélisation </a:t>
            </a:r>
            <a:r>
              <a:rPr lang="fr-FR" sz="2400" dirty="0">
                <a:latin typeface="Arial Black" pitchFamily="34" charset="0"/>
              </a:rPr>
              <a:t>des performances</a:t>
            </a:r>
            <a:endParaRPr lang="en-GB" sz="2400" dirty="0">
              <a:latin typeface="Arial Black" pitchFamily="34" charset="0"/>
            </a:endParaRPr>
          </a:p>
        </p:txBody>
      </p:sp>
      <p:sp>
        <p:nvSpPr>
          <p:cNvPr id="387094" name="Text Box 22"/>
          <p:cNvSpPr txBox="1">
            <a:spLocks noChangeArrowheads="1"/>
          </p:cNvSpPr>
          <p:nvPr/>
        </p:nvSpPr>
        <p:spPr bwMode="auto">
          <a:xfrm>
            <a:off x="885825" y="4387850"/>
            <a:ext cx="71501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65000"/>
              </a:spcBef>
              <a:spcAft>
                <a:spcPct val="60000"/>
              </a:spcAft>
              <a:buClr>
                <a:schemeClr val="tx1"/>
              </a:buClr>
              <a:buSzPct val="50000"/>
            </a:pPr>
            <a:r>
              <a:rPr lang="fr-FR" b="1"/>
              <a:t>3. Isoler la combinaison de propriétés liées au matériau qui maximise la performance -- </a:t>
            </a:r>
            <a:r>
              <a:rPr lang="fr-FR" b="1">
                <a:solidFill>
                  <a:schemeClr val="accent1"/>
                </a:solidFill>
              </a:rPr>
              <a:t>l’indice de performance</a:t>
            </a:r>
            <a:endParaRPr lang="fr-FR" b="1"/>
          </a:p>
        </p:txBody>
      </p:sp>
      <p:sp>
        <p:nvSpPr>
          <p:cNvPr id="387095" name="Text Box 23"/>
          <p:cNvSpPr txBox="1">
            <a:spLocks noChangeArrowheads="1"/>
          </p:cNvSpPr>
          <p:nvPr/>
        </p:nvSpPr>
        <p:spPr bwMode="auto">
          <a:xfrm>
            <a:off x="1104900" y="2751138"/>
            <a:ext cx="7461250" cy="1539875"/>
          </a:xfrm>
          <a:prstGeom prst="rect">
            <a:avLst/>
          </a:prstGeom>
          <a:solidFill>
            <a:srgbClr val="F8F8F8"/>
          </a:solidFill>
          <a:ln w="1905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30000"/>
              </a:spcBef>
              <a:spcAft>
                <a:spcPct val="30000"/>
              </a:spcAft>
              <a:buClr>
                <a:schemeClr val="tx1"/>
              </a:buClr>
              <a:buSzPct val="50000"/>
            </a:pPr>
            <a:r>
              <a:rPr lang="fr-FR" b="1"/>
              <a:t>  </a:t>
            </a:r>
            <a:r>
              <a:rPr lang="fr-FR"/>
              <a:t>Si équation de performance inclue une</a:t>
            </a:r>
            <a:r>
              <a:rPr lang="fr-FR">
                <a:solidFill>
                  <a:schemeClr val="accent1"/>
                </a:solidFill>
              </a:rPr>
              <a:t> variable libre</a:t>
            </a:r>
            <a:r>
              <a:rPr lang="fr-FR" b="1"/>
              <a:t> </a:t>
            </a:r>
            <a:r>
              <a:rPr lang="fr-FR"/>
              <a:t>(autre que le matériau):</a:t>
            </a:r>
          </a:p>
          <a:p>
            <a:pPr algn="l">
              <a:spcBef>
                <a:spcPct val="30000"/>
              </a:spcBef>
              <a:spcAft>
                <a:spcPct val="30000"/>
              </a:spcAft>
              <a:buClr>
                <a:schemeClr val="tx1"/>
              </a:buClr>
              <a:buSzPct val="50000"/>
              <a:buFont typeface="Wingdings" pitchFamily="2" charset="2"/>
              <a:buChar char="l"/>
            </a:pPr>
            <a:r>
              <a:rPr lang="fr-FR"/>
              <a:t>  Identifier la </a:t>
            </a:r>
            <a:r>
              <a:rPr lang="fr-FR">
                <a:solidFill>
                  <a:schemeClr val="accent1"/>
                </a:solidFill>
              </a:rPr>
              <a:t>contrainte</a:t>
            </a:r>
            <a:r>
              <a:rPr lang="fr-FR"/>
              <a:t> qui la limite.</a:t>
            </a:r>
          </a:p>
          <a:p>
            <a:pPr algn="l">
              <a:spcBef>
                <a:spcPct val="30000"/>
              </a:spcBef>
              <a:spcAft>
                <a:spcPct val="30000"/>
              </a:spcAft>
              <a:buClr>
                <a:schemeClr val="tx1"/>
              </a:buClr>
              <a:buSzPct val="50000"/>
              <a:buFont typeface="Wingdings" pitchFamily="2" charset="2"/>
              <a:buChar char="l"/>
            </a:pPr>
            <a:r>
              <a:rPr lang="fr-FR"/>
              <a:t>  L’utiliser pour </a:t>
            </a:r>
            <a:r>
              <a:rPr lang="fr-FR">
                <a:solidFill>
                  <a:schemeClr val="accent1"/>
                </a:solidFill>
              </a:rPr>
              <a:t>éliminer la variable libre</a:t>
            </a:r>
            <a:r>
              <a:rPr lang="fr-FR"/>
              <a:t> de l’équation de performance.</a:t>
            </a:r>
          </a:p>
        </p:txBody>
      </p:sp>
      <p:sp>
        <p:nvSpPr>
          <p:cNvPr id="387096" name="Text Box 24"/>
          <p:cNvSpPr txBox="1">
            <a:spLocks noChangeArrowheads="1"/>
          </p:cNvSpPr>
          <p:nvPr/>
        </p:nvSpPr>
        <p:spPr bwMode="auto">
          <a:xfrm>
            <a:off x="885825" y="1476375"/>
            <a:ext cx="76866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65000"/>
              </a:spcBef>
              <a:spcAft>
                <a:spcPct val="60000"/>
              </a:spcAft>
            </a:pPr>
            <a:r>
              <a:rPr lang="fr-FR" b="1"/>
              <a:t>1.   Identifier les </a:t>
            </a:r>
            <a:r>
              <a:rPr lang="fr-FR" b="1">
                <a:solidFill>
                  <a:schemeClr val="accent1"/>
                </a:solidFill>
              </a:rPr>
              <a:t>fonction</a:t>
            </a:r>
            <a:r>
              <a:rPr lang="fr-FR" b="1"/>
              <a:t>, </a:t>
            </a:r>
            <a:r>
              <a:rPr lang="fr-FR" b="1">
                <a:solidFill>
                  <a:schemeClr val="accent1"/>
                </a:solidFill>
              </a:rPr>
              <a:t>contraintes</a:t>
            </a:r>
            <a:r>
              <a:rPr lang="fr-FR" b="1"/>
              <a:t>, </a:t>
            </a:r>
            <a:r>
              <a:rPr lang="fr-FR" b="1">
                <a:solidFill>
                  <a:schemeClr val="accent1"/>
                </a:solidFill>
              </a:rPr>
              <a:t>objectifs</a:t>
            </a:r>
            <a:r>
              <a:rPr lang="fr-FR" b="1"/>
              <a:t> et</a:t>
            </a:r>
            <a:r>
              <a:rPr lang="fr-FR" b="1">
                <a:solidFill>
                  <a:schemeClr val="accent1"/>
                </a:solidFill>
              </a:rPr>
              <a:t> variables libres</a:t>
            </a:r>
            <a:br>
              <a:rPr lang="fr-FR" b="1">
                <a:solidFill>
                  <a:schemeClr val="accent1"/>
                </a:solidFill>
              </a:rPr>
            </a:br>
            <a:r>
              <a:rPr lang="fr-FR" b="1">
                <a:solidFill>
                  <a:schemeClr val="accent1"/>
                </a:solidFill>
              </a:rPr>
              <a:t>    </a:t>
            </a:r>
            <a:r>
              <a:rPr lang="fr-FR"/>
              <a:t>  (lister les contraintes pour la sélection).</a:t>
            </a:r>
          </a:p>
        </p:txBody>
      </p:sp>
      <p:sp>
        <p:nvSpPr>
          <p:cNvPr id="387097" name="Text Box 25"/>
          <p:cNvSpPr txBox="1">
            <a:spLocks noChangeArrowheads="1"/>
          </p:cNvSpPr>
          <p:nvPr/>
        </p:nvSpPr>
        <p:spPr bwMode="auto">
          <a:xfrm>
            <a:off x="942975" y="2282825"/>
            <a:ext cx="7359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FR" b="1"/>
              <a:t>2. Écrire l’équation de</a:t>
            </a:r>
            <a:r>
              <a:rPr lang="fr-FR"/>
              <a:t> </a:t>
            </a:r>
            <a:r>
              <a:rPr lang="fr-FR" b="1">
                <a:solidFill>
                  <a:schemeClr val="accent1"/>
                </a:solidFill>
              </a:rPr>
              <a:t>l’objectif</a:t>
            </a:r>
            <a:r>
              <a:rPr lang="fr-FR"/>
              <a:t> – “l’équation de performance”.</a:t>
            </a:r>
            <a:r>
              <a:rPr lang="fr-FR" b="1"/>
              <a:t> </a:t>
            </a:r>
          </a:p>
        </p:txBody>
      </p:sp>
      <p:sp>
        <p:nvSpPr>
          <p:cNvPr id="387098" name="Text Box 26"/>
          <p:cNvSpPr txBox="1">
            <a:spLocks noChangeArrowheads="1"/>
          </p:cNvSpPr>
          <p:nvPr/>
        </p:nvSpPr>
        <p:spPr bwMode="auto">
          <a:xfrm>
            <a:off x="885825" y="5280025"/>
            <a:ext cx="61245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FR" b="1"/>
              <a:t>4.  L’utiliser pour le </a:t>
            </a:r>
            <a:r>
              <a:rPr lang="fr-FR" b="1">
                <a:solidFill>
                  <a:schemeClr val="accent1"/>
                </a:solidFill>
              </a:rPr>
              <a:t>classement</a:t>
            </a:r>
          </a:p>
        </p:txBody>
      </p:sp>
      <p:sp>
        <p:nvSpPr>
          <p:cNvPr id="387099" name="Text Box 27"/>
          <p:cNvSpPr txBox="1">
            <a:spLocks noChangeArrowheads="1"/>
          </p:cNvSpPr>
          <p:nvPr/>
        </p:nvSpPr>
        <p:spPr bwMode="auto">
          <a:xfrm>
            <a:off x="419100" y="981075"/>
            <a:ext cx="17113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FR" b="1"/>
              <a:t>La méthode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87096"/>
                                        </p:tgtEl>
                                        <p:attrNameLst>
                                          <p:attrName>style.visibility</p:attrName>
                                        </p:attrNameLst>
                                      </p:cBhvr>
                                      <p:to>
                                        <p:strVal val="visible"/>
                                      </p:to>
                                    </p:set>
                                    <p:animEffect transition="in" filter="wipe(left)">
                                      <p:cBhvr>
                                        <p:cTn id="7" dur="500"/>
                                        <p:tgtEl>
                                          <p:spTgt spid="38709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87097"/>
                                        </p:tgtEl>
                                        <p:attrNameLst>
                                          <p:attrName>style.visibility</p:attrName>
                                        </p:attrNameLst>
                                      </p:cBhvr>
                                      <p:to>
                                        <p:strVal val="visible"/>
                                      </p:to>
                                    </p:set>
                                    <p:animEffect transition="in" filter="wipe(left)">
                                      <p:cBhvr>
                                        <p:cTn id="12" dur="500"/>
                                        <p:tgtEl>
                                          <p:spTgt spid="38709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87095"/>
                                        </p:tgtEl>
                                        <p:attrNameLst>
                                          <p:attrName>style.visibility</p:attrName>
                                        </p:attrNameLst>
                                      </p:cBhvr>
                                      <p:to>
                                        <p:strVal val="visible"/>
                                      </p:to>
                                    </p:set>
                                    <p:animEffect transition="in" filter="wipe(left)">
                                      <p:cBhvr>
                                        <p:cTn id="17" dur="500"/>
                                        <p:tgtEl>
                                          <p:spTgt spid="38709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87094"/>
                                        </p:tgtEl>
                                        <p:attrNameLst>
                                          <p:attrName>style.visibility</p:attrName>
                                        </p:attrNameLst>
                                      </p:cBhvr>
                                      <p:to>
                                        <p:strVal val="visible"/>
                                      </p:to>
                                    </p:set>
                                    <p:animEffect transition="in" filter="wipe(left)">
                                      <p:cBhvr>
                                        <p:cTn id="22" dur="500"/>
                                        <p:tgtEl>
                                          <p:spTgt spid="38709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87098"/>
                                        </p:tgtEl>
                                        <p:attrNameLst>
                                          <p:attrName>style.visibility</p:attrName>
                                        </p:attrNameLst>
                                      </p:cBhvr>
                                      <p:to>
                                        <p:strVal val="visible"/>
                                      </p:to>
                                    </p:set>
                                    <p:animEffect transition="in" filter="wipe(left)">
                                      <p:cBhvr>
                                        <p:cTn id="27" dur="500"/>
                                        <p:tgtEl>
                                          <p:spTgt spid="387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7094" grpId="0" autoUpdateAnimBg="0"/>
      <p:bldP spid="387095" grpId="0" animBg="1" autoUpdateAnimBg="0"/>
      <p:bldP spid="387096" grpId="0" autoUpdateAnimBg="0"/>
      <p:bldP spid="387097" grpId="0" autoUpdateAnimBg="0"/>
      <p:bldP spid="387098"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a:xfrm>
            <a:off x="-57092" y="0"/>
            <a:ext cx="6562725" cy="506412"/>
          </a:xfrm>
        </p:spPr>
        <p:txBody>
          <a:bodyPr>
            <a:normAutofit/>
          </a:bodyPr>
          <a:lstStyle/>
          <a:p>
            <a:r>
              <a:rPr lang="fr-FR" sz="2400" dirty="0">
                <a:latin typeface="Arial Black" pitchFamily="34" charset="0"/>
              </a:rPr>
              <a:t>Exemple 1 : Barre légère et résistante</a:t>
            </a:r>
            <a:endParaRPr lang="en-GB" sz="2400" dirty="0">
              <a:latin typeface="Arial Black" pitchFamily="34" charset="0"/>
            </a:endParaRPr>
          </a:p>
        </p:txBody>
      </p:sp>
      <p:grpSp>
        <p:nvGrpSpPr>
          <p:cNvPr id="274518" name="Group 86"/>
          <p:cNvGrpSpPr>
            <a:grpSpLocks/>
          </p:cNvGrpSpPr>
          <p:nvPr/>
        </p:nvGrpSpPr>
        <p:grpSpPr bwMode="auto">
          <a:xfrm>
            <a:off x="9525" y="3743325"/>
            <a:ext cx="5456238" cy="641350"/>
            <a:chOff x="192" y="1488"/>
            <a:chExt cx="3173" cy="404"/>
          </a:xfrm>
        </p:grpSpPr>
        <p:sp>
          <p:nvSpPr>
            <p:cNvPr id="274519" name="Text Box 87"/>
            <p:cNvSpPr txBox="1">
              <a:spLocks noChangeArrowheads="1"/>
            </p:cNvSpPr>
            <p:nvPr/>
          </p:nvSpPr>
          <p:spPr bwMode="auto">
            <a:xfrm>
              <a:off x="1344" y="1488"/>
              <a:ext cx="2021" cy="40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53882" dir="2700000" algn="ctr" rotWithShape="0">
                      <a:schemeClr val="accent2"/>
                    </a:outerShdw>
                  </a:effectLst>
                </a14:hiddenEffects>
              </a:ext>
            </a:extLst>
          </p:spPr>
          <p:txBody>
            <a:bodyPr wrap="none" lIns="90000" tIns="46800" rIns="90000" bIns="46800" anchor="ctr">
              <a:spAutoFit/>
            </a:bodyPr>
            <a:lstStyle/>
            <a:p>
              <a:pPr algn="l">
                <a:spcBef>
                  <a:spcPct val="0"/>
                </a:spcBef>
                <a:spcAft>
                  <a:spcPct val="0"/>
                </a:spcAft>
                <a:buClrTx/>
                <a:buSzTx/>
                <a:buFontTx/>
                <a:buNone/>
              </a:pPr>
              <a:r>
                <a:rPr lang="fr-FR" i="1"/>
                <a:t>Minimiser la masse m:</a:t>
              </a:r>
              <a:endParaRPr lang="fr-FR">
                <a:sym typeface="Symbol" pitchFamily="18" charset="2"/>
              </a:endParaRPr>
            </a:p>
            <a:p>
              <a:pPr algn="l">
                <a:spcBef>
                  <a:spcPct val="0"/>
                </a:spcBef>
                <a:spcAft>
                  <a:spcPct val="0"/>
                </a:spcAft>
                <a:buClrTx/>
                <a:buSzTx/>
                <a:buFontTx/>
                <a:buNone/>
              </a:pPr>
              <a:r>
                <a:rPr lang="fr-FR"/>
                <a:t>               m  =  A L </a:t>
              </a:r>
              <a:r>
                <a:rPr lang="fr-FR" b="1">
                  <a:sym typeface="Symbol" pitchFamily="18" charset="2"/>
                </a:rPr>
                <a:t>               </a:t>
              </a:r>
              <a:r>
                <a:rPr lang="fr-FR">
                  <a:sym typeface="Symbol" pitchFamily="18" charset="2"/>
                </a:rPr>
                <a:t>(2)</a:t>
              </a:r>
            </a:p>
          </p:txBody>
        </p:sp>
        <p:sp>
          <p:nvSpPr>
            <p:cNvPr id="274520" name="AutoShape 88"/>
            <p:cNvSpPr>
              <a:spLocks noChangeArrowheads="1"/>
            </p:cNvSpPr>
            <p:nvPr/>
          </p:nvSpPr>
          <p:spPr bwMode="auto">
            <a:xfrm>
              <a:off x="192" y="1488"/>
              <a:ext cx="1104" cy="263"/>
            </a:xfrm>
            <a:prstGeom prst="roundRect">
              <a:avLst>
                <a:gd name="adj" fmla="val 16667"/>
              </a:avLst>
            </a:prstGeom>
            <a:solidFill>
              <a:srgbClr val="EAEAEA"/>
            </a:solidFill>
            <a:ln w="19050">
              <a:solidFill>
                <a:srgbClr val="A50021"/>
              </a:solidFill>
              <a:round/>
              <a:headEnd/>
              <a:tailEnd/>
            </a:ln>
            <a:effectLst/>
            <a:extLst>
              <a:ext uri="{AF507438-7753-43E0-B8FC-AC1667EBCBE1}">
                <a14:hiddenEffects xmlns:a14="http://schemas.microsoft.com/office/drawing/2010/main">
                  <a:effectLst>
                    <a:outerShdw dist="53882" dir="2700000" algn="ctr" rotWithShape="0">
                      <a:schemeClr val="bg2"/>
                    </a:outerShdw>
                  </a:effectLst>
                </a14:hiddenEffects>
              </a:ext>
            </a:extLst>
          </p:spPr>
          <p:txBody>
            <a:bodyPr anchor="ctr">
              <a:spAutoFit/>
            </a:bodyPr>
            <a:lstStyle/>
            <a:p>
              <a:pPr>
                <a:spcBef>
                  <a:spcPct val="0"/>
                </a:spcBef>
                <a:spcAft>
                  <a:spcPct val="0"/>
                </a:spcAft>
                <a:buClrTx/>
                <a:buSzTx/>
                <a:buFontTx/>
                <a:buNone/>
              </a:pPr>
              <a:r>
                <a:rPr lang="fr-FR"/>
                <a:t> Objectif </a:t>
              </a:r>
            </a:p>
          </p:txBody>
        </p:sp>
      </p:grpSp>
      <p:grpSp>
        <p:nvGrpSpPr>
          <p:cNvPr id="274521" name="Group 89"/>
          <p:cNvGrpSpPr>
            <a:grpSpLocks/>
          </p:cNvGrpSpPr>
          <p:nvPr/>
        </p:nvGrpSpPr>
        <p:grpSpPr bwMode="auto">
          <a:xfrm>
            <a:off x="9525" y="2425700"/>
            <a:ext cx="5649913" cy="641350"/>
            <a:chOff x="192" y="2025"/>
            <a:chExt cx="3285" cy="404"/>
          </a:xfrm>
        </p:grpSpPr>
        <p:sp>
          <p:nvSpPr>
            <p:cNvPr id="274522" name="Text Box 90"/>
            <p:cNvSpPr txBox="1">
              <a:spLocks noChangeArrowheads="1"/>
            </p:cNvSpPr>
            <p:nvPr/>
          </p:nvSpPr>
          <p:spPr bwMode="auto">
            <a:xfrm>
              <a:off x="1350" y="2025"/>
              <a:ext cx="2127" cy="40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53882" dir="2700000" algn="ctr" rotWithShape="0">
                      <a:schemeClr val="accent2"/>
                    </a:outerShdw>
                  </a:effectLst>
                </a14:hiddenEffects>
              </a:ext>
            </a:extLst>
          </p:spPr>
          <p:txBody>
            <a:bodyPr lIns="90000" tIns="46800" rIns="90000" bIns="46800" anchor="ctr">
              <a:spAutoFit/>
            </a:bodyPr>
            <a:lstStyle/>
            <a:p>
              <a:pPr algn="l">
                <a:spcBef>
                  <a:spcPct val="0"/>
                </a:spcBef>
                <a:spcAft>
                  <a:spcPct val="0"/>
                </a:spcAft>
                <a:buClrTx/>
                <a:buSzTx/>
                <a:buFontTx/>
                <a:buChar char="•"/>
              </a:pPr>
              <a:r>
                <a:rPr lang="fr-FR" i="1"/>
                <a:t> Longueur L est spécifiée</a:t>
              </a:r>
            </a:p>
            <a:p>
              <a:pPr algn="l">
                <a:spcBef>
                  <a:spcPct val="0"/>
                </a:spcBef>
                <a:spcAft>
                  <a:spcPct val="0"/>
                </a:spcAft>
                <a:buClrTx/>
                <a:buSzTx/>
                <a:buFontTx/>
                <a:buChar char="•"/>
              </a:pPr>
              <a:r>
                <a:rPr lang="fr-FR" i="1"/>
                <a:t> Doit supporter une charge F</a:t>
              </a:r>
              <a:endParaRPr lang="fr-FR" sz="2000"/>
            </a:p>
          </p:txBody>
        </p:sp>
        <p:sp>
          <p:nvSpPr>
            <p:cNvPr id="274523" name="AutoShape 91"/>
            <p:cNvSpPr>
              <a:spLocks noChangeArrowheads="1"/>
            </p:cNvSpPr>
            <p:nvPr/>
          </p:nvSpPr>
          <p:spPr bwMode="auto">
            <a:xfrm>
              <a:off x="192" y="2034"/>
              <a:ext cx="1104" cy="263"/>
            </a:xfrm>
            <a:prstGeom prst="roundRect">
              <a:avLst>
                <a:gd name="adj" fmla="val 16667"/>
              </a:avLst>
            </a:prstGeom>
            <a:solidFill>
              <a:srgbClr val="EAEAEA"/>
            </a:solidFill>
            <a:ln w="19050">
              <a:solidFill>
                <a:srgbClr val="A50021"/>
              </a:solidFill>
              <a:round/>
              <a:headEnd/>
              <a:tailEnd/>
            </a:ln>
            <a:effectLst/>
            <a:extLst>
              <a:ext uri="{AF507438-7753-43E0-B8FC-AC1667EBCBE1}">
                <a14:hiddenEffects xmlns:a14="http://schemas.microsoft.com/office/drawing/2010/main">
                  <a:effectLst>
                    <a:outerShdw dist="53882" dir="2700000" algn="ctr" rotWithShape="0">
                      <a:schemeClr val="bg2"/>
                    </a:outerShdw>
                  </a:effectLst>
                </a14:hiddenEffects>
              </a:ext>
            </a:extLst>
          </p:spPr>
          <p:txBody>
            <a:bodyPr anchor="ctr">
              <a:spAutoFit/>
            </a:bodyPr>
            <a:lstStyle/>
            <a:p>
              <a:pPr>
                <a:spcBef>
                  <a:spcPct val="0"/>
                </a:spcBef>
                <a:spcAft>
                  <a:spcPct val="0"/>
                </a:spcAft>
                <a:buClrTx/>
                <a:buSzTx/>
                <a:buFontTx/>
                <a:buNone/>
              </a:pPr>
              <a:r>
                <a:rPr lang="fr-FR"/>
                <a:t> Contraintes</a:t>
              </a:r>
            </a:p>
          </p:txBody>
        </p:sp>
      </p:grpSp>
      <p:grpSp>
        <p:nvGrpSpPr>
          <p:cNvPr id="274524" name="Group 92"/>
          <p:cNvGrpSpPr>
            <a:grpSpLocks/>
          </p:cNvGrpSpPr>
          <p:nvPr/>
        </p:nvGrpSpPr>
        <p:grpSpPr bwMode="auto">
          <a:xfrm>
            <a:off x="0" y="4562475"/>
            <a:ext cx="4305300" cy="641350"/>
            <a:chOff x="192" y="3072"/>
            <a:chExt cx="2504" cy="404"/>
          </a:xfrm>
        </p:grpSpPr>
        <p:sp>
          <p:nvSpPr>
            <p:cNvPr id="274525" name="Text Box 93"/>
            <p:cNvSpPr txBox="1">
              <a:spLocks noChangeArrowheads="1"/>
            </p:cNvSpPr>
            <p:nvPr/>
          </p:nvSpPr>
          <p:spPr bwMode="auto">
            <a:xfrm>
              <a:off x="1392" y="3072"/>
              <a:ext cx="1304" cy="40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53882" dir="2700000" algn="ctr" rotWithShape="0">
                      <a:schemeClr val="accent2"/>
                    </a:outerShdw>
                  </a:effectLst>
                </a14:hiddenEffects>
              </a:ext>
            </a:extLst>
          </p:spPr>
          <p:txBody>
            <a:bodyPr wrap="none" lIns="90000" tIns="46800" rIns="90000" bIns="46800" anchor="ctr">
              <a:spAutoFit/>
            </a:bodyPr>
            <a:lstStyle/>
            <a:p>
              <a:pPr algn="l">
                <a:spcBef>
                  <a:spcPct val="0"/>
                </a:spcBef>
                <a:spcAft>
                  <a:spcPct val="0"/>
                </a:spcAft>
                <a:buClrTx/>
                <a:buSzTx/>
                <a:buFontTx/>
                <a:buChar char="•"/>
              </a:pPr>
              <a:r>
                <a:rPr lang="fr-FR" i="1"/>
                <a:t> Choix du matériau</a:t>
              </a:r>
            </a:p>
            <a:p>
              <a:pPr algn="l">
                <a:spcBef>
                  <a:spcPct val="0"/>
                </a:spcBef>
                <a:spcAft>
                  <a:spcPct val="0"/>
                </a:spcAft>
                <a:buClrTx/>
                <a:buSzTx/>
                <a:buFontTx/>
                <a:buChar char="•"/>
              </a:pPr>
              <a:r>
                <a:rPr lang="fr-FR" i="1"/>
                <a:t> Aire de section A.  </a:t>
              </a:r>
            </a:p>
          </p:txBody>
        </p:sp>
        <p:sp>
          <p:nvSpPr>
            <p:cNvPr id="274526" name="AutoShape 94"/>
            <p:cNvSpPr>
              <a:spLocks noChangeArrowheads="1"/>
            </p:cNvSpPr>
            <p:nvPr/>
          </p:nvSpPr>
          <p:spPr bwMode="auto">
            <a:xfrm>
              <a:off x="192" y="3072"/>
              <a:ext cx="1102" cy="263"/>
            </a:xfrm>
            <a:prstGeom prst="roundRect">
              <a:avLst>
                <a:gd name="adj" fmla="val 16667"/>
              </a:avLst>
            </a:prstGeom>
            <a:solidFill>
              <a:srgbClr val="EAEAEA"/>
            </a:solidFill>
            <a:ln w="19050">
              <a:solidFill>
                <a:srgbClr val="A50021"/>
              </a:solidFill>
              <a:round/>
              <a:headEnd/>
              <a:tailEnd/>
            </a:ln>
            <a:effectLst/>
            <a:extLst>
              <a:ext uri="{AF507438-7753-43E0-B8FC-AC1667EBCBE1}">
                <a14:hiddenEffects xmlns:a14="http://schemas.microsoft.com/office/drawing/2010/main">
                  <a:effectLst>
                    <a:outerShdw dist="53882" dir="2700000" algn="ctr" rotWithShape="0">
                      <a:schemeClr val="bg2"/>
                    </a:outerShdw>
                  </a:effectLst>
                </a14:hiddenEffects>
              </a:ext>
            </a:extLst>
          </p:spPr>
          <p:txBody>
            <a:bodyPr anchor="ctr">
              <a:spAutoFit/>
            </a:bodyPr>
            <a:lstStyle/>
            <a:p>
              <a:pPr>
                <a:spcBef>
                  <a:spcPct val="0"/>
                </a:spcBef>
                <a:spcAft>
                  <a:spcPct val="0"/>
                </a:spcAft>
                <a:buClrTx/>
                <a:buSzTx/>
                <a:buFontTx/>
                <a:buNone/>
              </a:pPr>
              <a:r>
                <a:rPr lang="fr-FR"/>
                <a:t>Variables libres</a:t>
              </a:r>
            </a:p>
          </p:txBody>
        </p:sp>
      </p:grpSp>
      <p:sp>
        <p:nvSpPr>
          <p:cNvPr id="274527" name="Text Box 95"/>
          <p:cNvSpPr txBox="1">
            <a:spLocks noChangeArrowheads="1"/>
          </p:cNvSpPr>
          <p:nvPr/>
        </p:nvSpPr>
        <p:spPr bwMode="auto">
          <a:xfrm>
            <a:off x="2146300" y="3028950"/>
            <a:ext cx="3632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0"/>
              </a:spcBef>
              <a:spcAft>
                <a:spcPct val="0"/>
              </a:spcAft>
            </a:pPr>
            <a:r>
              <a:rPr lang="fr-FR">
                <a:sym typeface="Symbol" pitchFamily="18" charset="2"/>
              </a:rPr>
              <a:t>Équation pour la contrainte en A: </a:t>
            </a:r>
          </a:p>
          <a:p>
            <a:pPr algn="l">
              <a:spcBef>
                <a:spcPct val="0"/>
              </a:spcBef>
              <a:spcAft>
                <a:spcPct val="0"/>
              </a:spcAft>
            </a:pPr>
            <a:r>
              <a:rPr lang="fr-FR">
                <a:sym typeface="Symbol" pitchFamily="18" charset="2"/>
              </a:rPr>
              <a:t>              F/A  &lt;  </a:t>
            </a:r>
            <a:r>
              <a:rPr lang="fr-FR" b="1">
                <a:sym typeface="Symbol" pitchFamily="18" charset="2"/>
              </a:rPr>
              <a:t></a:t>
            </a:r>
            <a:r>
              <a:rPr lang="fr-FR" baseline="-25000">
                <a:sym typeface="Symbol" pitchFamily="18" charset="2"/>
              </a:rPr>
              <a:t>y                        </a:t>
            </a:r>
            <a:r>
              <a:rPr lang="fr-FR">
                <a:sym typeface="Symbol" pitchFamily="18" charset="2"/>
              </a:rPr>
              <a:t>(1)</a:t>
            </a:r>
          </a:p>
        </p:txBody>
      </p:sp>
      <p:grpSp>
        <p:nvGrpSpPr>
          <p:cNvPr id="274528" name="Group 96"/>
          <p:cNvGrpSpPr>
            <a:grpSpLocks/>
          </p:cNvGrpSpPr>
          <p:nvPr/>
        </p:nvGrpSpPr>
        <p:grpSpPr bwMode="auto">
          <a:xfrm>
            <a:off x="0" y="885825"/>
            <a:ext cx="9155113" cy="1408113"/>
            <a:chOff x="174" y="624"/>
            <a:chExt cx="5493" cy="887"/>
          </a:xfrm>
        </p:grpSpPr>
        <p:grpSp>
          <p:nvGrpSpPr>
            <p:cNvPr id="274529" name="Group 97"/>
            <p:cNvGrpSpPr>
              <a:grpSpLocks/>
            </p:cNvGrpSpPr>
            <p:nvPr/>
          </p:nvGrpSpPr>
          <p:grpSpPr bwMode="auto">
            <a:xfrm>
              <a:off x="2304" y="624"/>
              <a:ext cx="3363" cy="887"/>
              <a:chOff x="2160" y="720"/>
              <a:chExt cx="3363" cy="887"/>
            </a:xfrm>
          </p:grpSpPr>
          <p:grpSp>
            <p:nvGrpSpPr>
              <p:cNvPr id="274530" name="Group 98"/>
              <p:cNvGrpSpPr>
                <a:grpSpLocks/>
              </p:cNvGrpSpPr>
              <p:nvPr/>
            </p:nvGrpSpPr>
            <p:grpSpPr bwMode="auto">
              <a:xfrm>
                <a:off x="2160" y="720"/>
                <a:ext cx="3363" cy="887"/>
                <a:chOff x="2160" y="720"/>
                <a:chExt cx="3363" cy="887"/>
              </a:xfrm>
            </p:grpSpPr>
            <p:sp>
              <p:nvSpPr>
                <p:cNvPr id="274531" name="Oval 99"/>
                <p:cNvSpPr>
                  <a:spLocks noChangeArrowheads="1"/>
                </p:cNvSpPr>
                <p:nvPr/>
              </p:nvSpPr>
              <p:spPr bwMode="auto">
                <a:xfrm>
                  <a:off x="4990" y="1028"/>
                  <a:ext cx="104" cy="318"/>
                </a:xfrm>
                <a:prstGeom prst="ellipse">
                  <a:avLst/>
                </a:prstGeom>
                <a:gradFill rotWithShape="0">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274532" name="Rectangle 100"/>
                <p:cNvSpPr>
                  <a:spLocks noChangeArrowheads="1"/>
                </p:cNvSpPr>
                <p:nvPr/>
              </p:nvSpPr>
              <p:spPr bwMode="auto">
                <a:xfrm>
                  <a:off x="3006" y="1028"/>
                  <a:ext cx="2040" cy="324"/>
                </a:xfrm>
                <a:prstGeom prst="rect">
                  <a:avLst/>
                </a:prstGeom>
                <a:gradFill rotWithShape="0">
                  <a:gsLst>
                    <a:gs pos="0">
                      <a:srgbClr val="C0C0C0">
                        <a:gamma/>
                        <a:shade val="46275"/>
                        <a:invGamma/>
                      </a:srgbClr>
                    </a:gs>
                    <a:gs pos="50000">
                      <a:srgbClr val="C0C0C0"/>
                    </a:gs>
                    <a:gs pos="100000">
                      <a:srgbClr val="C0C0C0">
                        <a:gamma/>
                        <a:shade val="46275"/>
                        <a:invGamma/>
                      </a:srgbClr>
                    </a:gs>
                  </a:gsLst>
                  <a:lin ang="5400000" scaled="1"/>
                </a:gradFill>
                <a:ln>
                  <a:noFill/>
                </a:ln>
                <a:effectLst/>
                <a:extLst>
                  <a:ext uri="{91240B29-F687-4F45-9708-019B960494DF}">
                    <a14:hiddenLine xmlns:a14="http://schemas.microsoft.com/office/drawing/2010/main" w="9525">
                      <a:pattFill prst="narHorz">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274533" name="Oval 101" descr="25%"/>
                <p:cNvSpPr>
                  <a:spLocks noChangeArrowheads="1"/>
                </p:cNvSpPr>
                <p:nvPr/>
              </p:nvSpPr>
              <p:spPr bwMode="auto">
                <a:xfrm>
                  <a:off x="2954" y="1032"/>
                  <a:ext cx="96" cy="314"/>
                </a:xfrm>
                <a:prstGeom prst="ellipse">
                  <a:avLst/>
                </a:prstGeom>
                <a:pattFill prst="pct25">
                  <a:fgClr>
                    <a:schemeClr val="tx1"/>
                  </a:fgClr>
                  <a:bgClr>
                    <a:srgbClr val="FFFFFF"/>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spcBef>
                      <a:spcPct val="0"/>
                    </a:spcBef>
                    <a:spcAft>
                      <a:spcPct val="0"/>
                    </a:spcAft>
                    <a:buClrTx/>
                    <a:buSzTx/>
                    <a:buFontTx/>
                    <a:buNone/>
                  </a:pPr>
                  <a:endParaRPr lang="fr-FR">
                    <a:solidFill>
                      <a:schemeClr val="folHlink"/>
                    </a:solidFill>
                  </a:endParaRPr>
                </a:p>
              </p:txBody>
            </p:sp>
            <p:sp>
              <p:nvSpPr>
                <p:cNvPr id="274534" name="AutoShape 102"/>
                <p:cNvSpPr>
                  <a:spLocks noChangeArrowheads="1"/>
                </p:cNvSpPr>
                <p:nvPr/>
              </p:nvSpPr>
              <p:spPr bwMode="auto">
                <a:xfrm>
                  <a:off x="5096" y="1140"/>
                  <a:ext cx="229" cy="108"/>
                </a:xfrm>
                <a:prstGeom prst="rightArrow">
                  <a:avLst>
                    <a:gd name="adj1" fmla="val 50000"/>
                    <a:gd name="adj2" fmla="val 53009"/>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274535" name="AutoShape 103"/>
                <p:cNvSpPr>
                  <a:spLocks noChangeArrowheads="1"/>
                </p:cNvSpPr>
                <p:nvPr/>
              </p:nvSpPr>
              <p:spPr bwMode="auto">
                <a:xfrm rot="-10786035">
                  <a:off x="2707" y="1126"/>
                  <a:ext cx="291" cy="119"/>
                </a:xfrm>
                <a:prstGeom prst="rightArrow">
                  <a:avLst>
                    <a:gd name="adj1" fmla="val 50000"/>
                    <a:gd name="adj2" fmla="val 60931"/>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274536" name="Rectangle 104"/>
                <p:cNvSpPr>
                  <a:spLocks noChangeArrowheads="1"/>
                </p:cNvSpPr>
                <p:nvPr/>
              </p:nvSpPr>
              <p:spPr bwMode="auto">
                <a:xfrm>
                  <a:off x="2592" y="720"/>
                  <a:ext cx="268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spcAft>
                      <a:spcPct val="0"/>
                    </a:spcAft>
                    <a:buClrTx/>
                    <a:buSzTx/>
                    <a:buFontTx/>
                    <a:buNone/>
                  </a:pPr>
                  <a:r>
                    <a:rPr lang="fr-FR"/>
                    <a:t>barre de longueur L et de masse minimum</a:t>
                  </a:r>
                </a:p>
              </p:txBody>
            </p:sp>
            <p:sp>
              <p:nvSpPr>
                <p:cNvPr id="274537" name="Line 105"/>
                <p:cNvSpPr>
                  <a:spLocks noChangeShapeType="1"/>
                </p:cNvSpPr>
                <p:nvPr/>
              </p:nvSpPr>
              <p:spPr bwMode="auto">
                <a:xfrm>
                  <a:off x="2970" y="1416"/>
                  <a:ext cx="2040" cy="0"/>
                </a:xfrm>
                <a:prstGeom prst="line">
                  <a:avLst/>
                </a:prstGeom>
                <a:noFill/>
                <a:ln w="9525">
                  <a:solidFill>
                    <a:schemeClr val="tx1"/>
                  </a:solidFill>
                  <a:round/>
                  <a:headEnd type="triangle" w="med" len="me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274538" name="Text Box 106"/>
                <p:cNvSpPr txBox="1">
                  <a:spLocks noChangeArrowheads="1"/>
                </p:cNvSpPr>
                <p:nvPr/>
              </p:nvSpPr>
              <p:spPr bwMode="auto">
                <a:xfrm>
                  <a:off x="3886" y="1376"/>
                  <a:ext cx="248" cy="2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spcAft>
                      <a:spcPct val="0"/>
                    </a:spcAft>
                    <a:buClrTx/>
                    <a:buSzTx/>
                    <a:buFontTx/>
                    <a:buNone/>
                  </a:pPr>
                  <a:r>
                    <a:rPr lang="fr-FR"/>
                    <a:t>L</a:t>
                  </a:r>
                </a:p>
              </p:txBody>
            </p:sp>
            <p:sp>
              <p:nvSpPr>
                <p:cNvPr id="274539" name="Text Box 107"/>
                <p:cNvSpPr txBox="1">
                  <a:spLocks noChangeArrowheads="1"/>
                </p:cNvSpPr>
                <p:nvPr/>
              </p:nvSpPr>
              <p:spPr bwMode="auto">
                <a:xfrm>
                  <a:off x="5328" y="1104"/>
                  <a:ext cx="19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spcAft>
                      <a:spcPct val="0"/>
                    </a:spcAft>
                    <a:buClrTx/>
                    <a:buSzTx/>
                    <a:buFontTx/>
                    <a:buNone/>
                  </a:pPr>
                  <a:r>
                    <a:rPr lang="fr-FR"/>
                    <a:t>F</a:t>
                  </a:r>
                </a:p>
              </p:txBody>
            </p:sp>
            <p:sp>
              <p:nvSpPr>
                <p:cNvPr id="274540" name="Text Box 108"/>
                <p:cNvSpPr txBox="1">
                  <a:spLocks noChangeArrowheads="1"/>
                </p:cNvSpPr>
                <p:nvPr/>
              </p:nvSpPr>
              <p:spPr bwMode="auto">
                <a:xfrm>
                  <a:off x="2496" y="1056"/>
                  <a:ext cx="20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0"/>
                    </a:spcBef>
                    <a:spcAft>
                      <a:spcPct val="0"/>
                    </a:spcAft>
                    <a:buClrTx/>
                    <a:buSzTx/>
                    <a:buFontTx/>
                    <a:buNone/>
                  </a:pPr>
                  <a:r>
                    <a:rPr lang="fr-FR"/>
                    <a:t>F</a:t>
                  </a:r>
                </a:p>
              </p:txBody>
            </p:sp>
            <p:sp>
              <p:nvSpPr>
                <p:cNvPr id="274541" name="Text Box 109"/>
                <p:cNvSpPr txBox="1">
                  <a:spLocks noChangeArrowheads="1"/>
                </p:cNvSpPr>
                <p:nvPr/>
              </p:nvSpPr>
              <p:spPr bwMode="auto">
                <a:xfrm>
                  <a:off x="2160" y="1351"/>
                  <a:ext cx="48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spcAft>
                      <a:spcPct val="0"/>
                    </a:spcAft>
                    <a:buClrTx/>
                    <a:buSzTx/>
                    <a:buFontTx/>
                    <a:buNone/>
                  </a:pPr>
                  <a:r>
                    <a:rPr lang="fr-FR"/>
                    <a:t>Aire A</a:t>
                  </a:r>
                </a:p>
              </p:txBody>
            </p:sp>
          </p:grpSp>
          <p:sp>
            <p:nvSpPr>
              <p:cNvPr id="274542" name="Line 110"/>
              <p:cNvSpPr>
                <a:spLocks noChangeShapeType="1"/>
              </p:cNvSpPr>
              <p:nvPr/>
            </p:nvSpPr>
            <p:spPr bwMode="auto">
              <a:xfrm flipV="1">
                <a:off x="2688" y="1248"/>
                <a:ext cx="306" cy="16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p>
            </p:txBody>
          </p:sp>
        </p:grpSp>
        <p:grpSp>
          <p:nvGrpSpPr>
            <p:cNvPr id="274543" name="Group 111"/>
            <p:cNvGrpSpPr>
              <a:grpSpLocks/>
            </p:cNvGrpSpPr>
            <p:nvPr/>
          </p:nvGrpSpPr>
          <p:grpSpPr bwMode="auto">
            <a:xfrm>
              <a:off x="174" y="894"/>
              <a:ext cx="1659" cy="263"/>
              <a:chOff x="192" y="864"/>
              <a:chExt cx="1659" cy="263"/>
            </a:xfrm>
          </p:grpSpPr>
          <p:sp>
            <p:nvSpPr>
              <p:cNvPr id="274544" name="Text Box 112"/>
              <p:cNvSpPr txBox="1">
                <a:spLocks noChangeArrowheads="1"/>
              </p:cNvSpPr>
              <p:nvPr/>
            </p:nvSpPr>
            <p:spPr bwMode="auto">
              <a:xfrm>
                <a:off x="1407" y="864"/>
                <a:ext cx="444" cy="2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53882" dir="2700000" algn="ctr" rotWithShape="0">
                        <a:schemeClr val="accent2"/>
                      </a:outerShdw>
                    </a:effectLst>
                  </a14:hiddenEffects>
                </a:ext>
              </a:extLst>
            </p:spPr>
            <p:txBody>
              <a:bodyPr wrap="none" lIns="90000" tIns="46800" rIns="90000" bIns="46800" anchor="ctr">
                <a:spAutoFit/>
              </a:bodyPr>
              <a:lstStyle/>
              <a:p>
                <a:pPr>
                  <a:spcBef>
                    <a:spcPct val="50000"/>
                  </a:spcBef>
                  <a:spcAft>
                    <a:spcPct val="0"/>
                  </a:spcAft>
                  <a:buClrTx/>
                  <a:buSzTx/>
                  <a:buFontTx/>
                  <a:buNone/>
                </a:pPr>
                <a:r>
                  <a:rPr lang="fr-FR" i="1"/>
                  <a:t>Barre</a:t>
                </a:r>
              </a:p>
            </p:txBody>
          </p:sp>
          <p:sp>
            <p:nvSpPr>
              <p:cNvPr id="274545" name="AutoShape 113"/>
              <p:cNvSpPr>
                <a:spLocks noChangeArrowheads="1"/>
              </p:cNvSpPr>
              <p:nvPr/>
            </p:nvSpPr>
            <p:spPr bwMode="auto">
              <a:xfrm>
                <a:off x="192" y="864"/>
                <a:ext cx="1104" cy="263"/>
              </a:xfrm>
              <a:prstGeom prst="roundRect">
                <a:avLst>
                  <a:gd name="adj" fmla="val 16667"/>
                </a:avLst>
              </a:prstGeom>
              <a:solidFill>
                <a:srgbClr val="EAEAEA"/>
              </a:solidFill>
              <a:ln w="19050">
                <a:solidFill>
                  <a:srgbClr val="A50021"/>
                </a:solidFill>
                <a:round/>
                <a:headEnd/>
                <a:tailEnd/>
              </a:ln>
              <a:effectLst/>
              <a:extLst>
                <a:ext uri="{AF507438-7753-43E0-B8FC-AC1667EBCBE1}">
                  <a14:hiddenEffects xmlns:a14="http://schemas.microsoft.com/office/drawing/2010/main">
                    <a:effectLst>
                      <a:outerShdw dist="53882" dir="2700000" algn="ctr" rotWithShape="0">
                        <a:schemeClr val="bg2"/>
                      </a:outerShdw>
                    </a:effectLst>
                  </a14:hiddenEffects>
                </a:ext>
              </a:extLst>
            </p:spPr>
            <p:txBody>
              <a:bodyPr anchor="ctr">
                <a:spAutoFit/>
              </a:bodyPr>
              <a:lstStyle/>
              <a:p>
                <a:pPr>
                  <a:spcBef>
                    <a:spcPct val="0"/>
                  </a:spcBef>
                  <a:spcAft>
                    <a:spcPct val="0"/>
                  </a:spcAft>
                  <a:buClrTx/>
                  <a:buSzTx/>
                  <a:buFontTx/>
                  <a:buNone/>
                </a:pPr>
                <a:r>
                  <a:rPr lang="fr-FR"/>
                  <a:t> Fonction  </a:t>
                </a:r>
              </a:p>
            </p:txBody>
          </p:sp>
        </p:grpSp>
      </p:grpSp>
      <p:grpSp>
        <p:nvGrpSpPr>
          <p:cNvPr id="274546" name="Group 114"/>
          <p:cNvGrpSpPr>
            <a:grpSpLocks/>
          </p:cNvGrpSpPr>
          <p:nvPr/>
        </p:nvGrpSpPr>
        <p:grpSpPr bwMode="auto">
          <a:xfrm>
            <a:off x="5765800" y="2514600"/>
            <a:ext cx="3840163" cy="1517650"/>
            <a:chOff x="3696" y="1615"/>
            <a:chExt cx="1856" cy="956"/>
          </a:xfrm>
        </p:grpSpPr>
        <p:sp>
          <p:nvSpPr>
            <p:cNvPr id="274547" name="AutoShape 115"/>
            <p:cNvSpPr>
              <a:spLocks noChangeArrowheads="1"/>
            </p:cNvSpPr>
            <p:nvPr/>
          </p:nvSpPr>
          <p:spPr bwMode="auto">
            <a:xfrm>
              <a:off x="3696" y="1632"/>
              <a:ext cx="1392" cy="864"/>
            </a:xfrm>
            <a:prstGeom prst="roundRect">
              <a:avLst>
                <a:gd name="adj" fmla="val 16667"/>
              </a:avLst>
            </a:prstGeom>
            <a:solidFill>
              <a:srgbClr val="EAEAEA"/>
            </a:solidFill>
            <a:ln w="9525">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sp>
          <p:nvSpPr>
            <p:cNvPr id="274548" name="Text Box 116"/>
            <p:cNvSpPr txBox="1">
              <a:spLocks noChangeArrowheads="1"/>
            </p:cNvSpPr>
            <p:nvPr/>
          </p:nvSpPr>
          <p:spPr bwMode="auto">
            <a:xfrm>
              <a:off x="3851" y="1615"/>
              <a:ext cx="1701" cy="9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97" tIns="25348" rIns="50697" bIns="25348">
              <a:spAutoFit/>
            </a:bodyPr>
            <a:lstStyle>
              <a:lvl1pPr algn="l" defTabSz="681038">
                <a:spcBef>
                  <a:spcPct val="0"/>
                </a:spcBef>
                <a:spcAft>
                  <a:spcPct val="0"/>
                </a:spcAft>
                <a:defRPr sz="2400">
                  <a:solidFill>
                    <a:schemeClr val="tx1"/>
                  </a:solidFill>
                  <a:latin typeface="Times New Roman" pitchFamily="18" charset="0"/>
                </a:defRPr>
              </a:lvl1pPr>
              <a:lvl2pPr marL="339725" algn="l" defTabSz="681038">
                <a:spcBef>
                  <a:spcPct val="0"/>
                </a:spcBef>
                <a:spcAft>
                  <a:spcPct val="0"/>
                </a:spcAft>
                <a:defRPr sz="2400">
                  <a:solidFill>
                    <a:schemeClr val="tx1"/>
                  </a:solidFill>
                  <a:latin typeface="Times New Roman" pitchFamily="18" charset="0"/>
                </a:defRPr>
              </a:lvl2pPr>
              <a:lvl3pPr marL="681038" algn="l" defTabSz="681038">
                <a:spcBef>
                  <a:spcPct val="0"/>
                </a:spcBef>
                <a:spcAft>
                  <a:spcPct val="0"/>
                </a:spcAft>
                <a:defRPr sz="2400">
                  <a:solidFill>
                    <a:schemeClr val="tx1"/>
                  </a:solidFill>
                  <a:latin typeface="Times New Roman" pitchFamily="18" charset="0"/>
                </a:defRPr>
              </a:lvl3pPr>
              <a:lvl4pPr marL="1020763" algn="l" defTabSz="681038">
                <a:spcBef>
                  <a:spcPct val="0"/>
                </a:spcBef>
                <a:spcAft>
                  <a:spcPct val="0"/>
                </a:spcAft>
                <a:defRPr sz="2400">
                  <a:solidFill>
                    <a:schemeClr val="tx1"/>
                  </a:solidFill>
                  <a:latin typeface="Times New Roman" pitchFamily="18" charset="0"/>
                </a:defRPr>
              </a:lvl4pPr>
              <a:lvl5pPr marL="1362075" algn="l" defTabSz="681038">
                <a:spcBef>
                  <a:spcPct val="0"/>
                </a:spcBef>
                <a:spcAft>
                  <a:spcPct val="0"/>
                </a:spcAft>
                <a:defRPr sz="2400">
                  <a:solidFill>
                    <a:schemeClr val="tx1"/>
                  </a:solidFill>
                  <a:latin typeface="Times New Roman" pitchFamily="18" charset="0"/>
                </a:defRPr>
              </a:lvl5pPr>
              <a:lvl6pPr marL="1819275" defTabSz="681038" eaLnBrk="0" fontAlgn="base" hangingPunct="0">
                <a:spcBef>
                  <a:spcPct val="0"/>
                </a:spcBef>
                <a:spcAft>
                  <a:spcPct val="0"/>
                </a:spcAft>
                <a:defRPr sz="2400">
                  <a:solidFill>
                    <a:schemeClr val="tx1"/>
                  </a:solidFill>
                  <a:latin typeface="Times New Roman" pitchFamily="18" charset="0"/>
                </a:defRPr>
              </a:lvl6pPr>
              <a:lvl7pPr marL="2276475" defTabSz="681038" eaLnBrk="0" fontAlgn="base" hangingPunct="0">
                <a:spcBef>
                  <a:spcPct val="0"/>
                </a:spcBef>
                <a:spcAft>
                  <a:spcPct val="0"/>
                </a:spcAft>
                <a:defRPr sz="2400">
                  <a:solidFill>
                    <a:schemeClr val="tx1"/>
                  </a:solidFill>
                  <a:latin typeface="Times New Roman" pitchFamily="18" charset="0"/>
                </a:defRPr>
              </a:lvl7pPr>
              <a:lvl8pPr marL="2733675" defTabSz="681038" eaLnBrk="0" fontAlgn="base" hangingPunct="0">
                <a:spcBef>
                  <a:spcPct val="0"/>
                </a:spcBef>
                <a:spcAft>
                  <a:spcPct val="0"/>
                </a:spcAft>
                <a:defRPr sz="2400">
                  <a:solidFill>
                    <a:schemeClr val="tx1"/>
                  </a:solidFill>
                  <a:latin typeface="Times New Roman" pitchFamily="18" charset="0"/>
                </a:defRPr>
              </a:lvl8pPr>
              <a:lvl9pPr marL="3190875" defTabSz="681038" eaLnBrk="0" fontAlgn="base" hangingPunct="0">
                <a:spcBef>
                  <a:spcPct val="0"/>
                </a:spcBef>
                <a:spcAft>
                  <a:spcPct val="0"/>
                </a:spcAft>
                <a:defRPr sz="2400">
                  <a:solidFill>
                    <a:schemeClr val="tx1"/>
                  </a:solidFill>
                  <a:latin typeface="Times New Roman" pitchFamily="18" charset="0"/>
                </a:defRPr>
              </a:lvl9pPr>
            </a:lstStyle>
            <a:p>
              <a:pPr>
                <a:buClrTx/>
                <a:buSzTx/>
                <a:buFontTx/>
                <a:buNone/>
              </a:pPr>
              <a:r>
                <a:rPr lang="fr-FR" sz="1600">
                  <a:latin typeface="Arial" charset="0"/>
                </a:rPr>
                <a:t>m = masse</a:t>
              </a:r>
            </a:p>
            <a:p>
              <a:pPr>
                <a:buClrTx/>
                <a:buSzTx/>
                <a:buFontTx/>
                <a:buNone/>
              </a:pPr>
              <a:r>
                <a:rPr lang="fr-FR" sz="1600">
                  <a:latin typeface="Arial" charset="0"/>
                </a:rPr>
                <a:t>A = aire</a:t>
              </a:r>
            </a:p>
            <a:p>
              <a:pPr>
                <a:buClrTx/>
                <a:buSzTx/>
                <a:buFontTx/>
                <a:buNone/>
              </a:pPr>
              <a:r>
                <a:rPr lang="fr-FR" sz="1600">
                  <a:latin typeface="Arial" charset="0"/>
                </a:rPr>
                <a:t>L = longueur</a:t>
              </a:r>
            </a:p>
            <a:p>
              <a:pPr>
                <a:buClrTx/>
                <a:buSzTx/>
                <a:buFontTx/>
                <a:buNone/>
              </a:pPr>
              <a:r>
                <a:rPr lang="fr-FR" sz="1600">
                  <a:latin typeface="Arial" charset="0"/>
                  <a:sym typeface="Symbol" pitchFamily="18" charset="2"/>
                </a:rPr>
                <a:t></a:t>
              </a:r>
              <a:r>
                <a:rPr lang="fr-FR" sz="1600">
                  <a:latin typeface="Arial" charset="0"/>
                </a:rPr>
                <a:t> = masse volumique</a:t>
              </a:r>
            </a:p>
            <a:p>
              <a:pPr>
                <a:buClrTx/>
                <a:buSzTx/>
                <a:buFontTx/>
                <a:buNone/>
              </a:pPr>
              <a:r>
                <a:rPr lang="fr-FR" sz="1600">
                  <a:latin typeface="Arial" charset="0"/>
                </a:rPr>
                <a:t>   = résistance du matériau</a:t>
              </a:r>
            </a:p>
            <a:p>
              <a:pPr>
                <a:buClrTx/>
                <a:buSzTx/>
                <a:buFontTx/>
                <a:buNone/>
              </a:pPr>
              <a:endParaRPr lang="fr-FR" sz="1600">
                <a:latin typeface="Arial" charset="0"/>
              </a:endParaRPr>
            </a:p>
          </p:txBody>
        </p:sp>
        <p:graphicFrame>
          <p:nvGraphicFramePr>
            <p:cNvPr id="274549" name="Object 117"/>
            <p:cNvGraphicFramePr>
              <a:graphicFrameLocks noChangeAspect="1"/>
            </p:cNvGraphicFramePr>
            <p:nvPr/>
          </p:nvGraphicFramePr>
          <p:xfrm>
            <a:off x="3840" y="2256"/>
            <a:ext cx="215" cy="215"/>
          </p:xfrm>
          <a:graphic>
            <a:graphicData uri="http://schemas.openxmlformats.org/presentationml/2006/ole">
              <mc:AlternateContent xmlns:mc="http://schemas.openxmlformats.org/markup-compatibility/2006">
                <mc:Choice xmlns:v="urn:schemas-microsoft-com:vml" Requires="v">
                  <p:oleObj spid="_x0000_s274574" name="Equation" r:id="rId4" imgW="342720" imgH="342720" progId="Equation.3">
                    <p:embed/>
                  </p:oleObj>
                </mc:Choice>
                <mc:Fallback>
                  <p:oleObj name="Equation" r:id="rId4" imgW="342720" imgH="342720" progId="Equation.3">
                    <p:embed/>
                    <p:pic>
                      <p:nvPicPr>
                        <p:cNvPr id="0" name="Object 1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40" y="2256"/>
                          <a:ext cx="215" cy="2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274550" name="Group 118"/>
          <p:cNvGrpSpPr>
            <a:grpSpLocks/>
          </p:cNvGrpSpPr>
          <p:nvPr/>
        </p:nvGrpSpPr>
        <p:grpSpPr bwMode="auto">
          <a:xfrm>
            <a:off x="4541838" y="5175250"/>
            <a:ext cx="4381500" cy="1382713"/>
            <a:chOff x="2861" y="3260"/>
            <a:chExt cx="2760" cy="871"/>
          </a:xfrm>
        </p:grpSpPr>
        <p:sp>
          <p:nvSpPr>
            <p:cNvPr id="274551" name="Rectangle 119"/>
            <p:cNvSpPr>
              <a:spLocks noChangeArrowheads="1"/>
            </p:cNvSpPr>
            <p:nvPr/>
          </p:nvSpPr>
          <p:spPr bwMode="auto">
            <a:xfrm>
              <a:off x="2861" y="3260"/>
              <a:ext cx="2760" cy="871"/>
            </a:xfrm>
            <a:prstGeom prst="rect">
              <a:avLst/>
            </a:prstGeom>
            <a:solidFill>
              <a:srgbClr val="EAEAEA"/>
            </a:solidFill>
            <a:ln w="1905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sp>
          <p:nvSpPr>
            <p:cNvPr id="274552" name="Text Box 120"/>
            <p:cNvSpPr txBox="1">
              <a:spLocks noChangeArrowheads="1"/>
            </p:cNvSpPr>
            <p:nvPr/>
          </p:nvSpPr>
          <p:spPr bwMode="auto">
            <a:xfrm>
              <a:off x="2927" y="3385"/>
              <a:ext cx="2670" cy="231"/>
            </a:xfrm>
            <a:prstGeom prst="rect">
              <a:avLst/>
            </a:prstGeom>
            <a:solidFill>
              <a:srgbClr val="EAEAE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FR" b="1"/>
                <a:t>Matériaux avec le plus petit rapport</a:t>
              </a:r>
            </a:p>
          </p:txBody>
        </p:sp>
        <p:graphicFrame>
          <p:nvGraphicFramePr>
            <p:cNvPr id="274553" name="Object 121"/>
            <p:cNvGraphicFramePr>
              <a:graphicFrameLocks noChangeAspect="1"/>
            </p:cNvGraphicFramePr>
            <p:nvPr/>
          </p:nvGraphicFramePr>
          <p:xfrm>
            <a:off x="2972" y="3633"/>
            <a:ext cx="379" cy="443"/>
          </p:xfrm>
          <a:graphic>
            <a:graphicData uri="http://schemas.openxmlformats.org/presentationml/2006/ole">
              <mc:AlternateContent xmlns:mc="http://schemas.openxmlformats.org/markup-compatibility/2006">
                <mc:Choice xmlns:v="urn:schemas-microsoft-com:vml" Requires="v">
                  <p:oleObj spid="_x0000_s274575" name="Equation" r:id="rId6" imgW="444240" imgH="545760" progId="Equation.3">
                    <p:embed/>
                  </p:oleObj>
                </mc:Choice>
                <mc:Fallback>
                  <p:oleObj name="Equation" r:id="rId6" imgW="444240" imgH="545760" progId="Equation.3">
                    <p:embed/>
                    <p:pic>
                      <p:nvPicPr>
                        <p:cNvPr id="0" name="Object 1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72" y="3633"/>
                          <a:ext cx="379" cy="443"/>
                        </a:xfrm>
                        <a:prstGeom prst="rect">
                          <a:avLst/>
                        </a:prstGeom>
                        <a:solidFill>
                          <a:srgbClr val="EAEAEA">
                            <a:alpha val="50000"/>
                          </a:srgbClr>
                        </a:solidFill>
                        <a:ln>
                          <a:noFill/>
                        </a:ln>
                        <a:effectLst/>
                        <a:extLst>
                          <a:ext uri="{91240B29-F687-4F45-9708-019B960494DF}">
                            <a14:hiddenLine xmlns:a14="http://schemas.microsoft.com/office/drawing/2010/main" w="9525">
                              <a:solidFill>
                                <a:srgbClr val="CC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274554" name="Rectangle 122"/>
          <p:cNvSpPr>
            <a:spLocks noChangeArrowheads="1"/>
          </p:cNvSpPr>
          <p:nvPr/>
        </p:nvSpPr>
        <p:spPr bwMode="auto">
          <a:xfrm>
            <a:off x="3248025" y="5359400"/>
            <a:ext cx="725488" cy="1003300"/>
          </a:xfrm>
          <a:prstGeom prst="rect">
            <a:avLst/>
          </a:prstGeom>
          <a:noFill/>
          <a:ln w="3810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sp>
        <p:nvSpPr>
          <p:cNvPr id="274555" name="Line 123"/>
          <p:cNvSpPr>
            <a:spLocks noChangeShapeType="1"/>
          </p:cNvSpPr>
          <p:nvPr/>
        </p:nvSpPr>
        <p:spPr bwMode="auto">
          <a:xfrm>
            <a:off x="3986213" y="5861050"/>
            <a:ext cx="501650" cy="0"/>
          </a:xfrm>
          <a:prstGeom prst="line">
            <a:avLst/>
          </a:prstGeom>
          <a:noFill/>
          <a:ln w="3810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grpSp>
        <p:nvGrpSpPr>
          <p:cNvPr id="274556" name="Group 124"/>
          <p:cNvGrpSpPr>
            <a:grpSpLocks/>
          </p:cNvGrpSpPr>
          <p:nvPr/>
        </p:nvGrpSpPr>
        <p:grpSpPr bwMode="auto">
          <a:xfrm>
            <a:off x="2987675" y="3340100"/>
            <a:ext cx="4994275" cy="1703388"/>
            <a:chOff x="1912" y="2104"/>
            <a:chExt cx="2904" cy="1073"/>
          </a:xfrm>
        </p:grpSpPr>
        <p:grpSp>
          <p:nvGrpSpPr>
            <p:cNvPr id="274557" name="Group 125"/>
            <p:cNvGrpSpPr>
              <a:grpSpLocks/>
            </p:cNvGrpSpPr>
            <p:nvPr/>
          </p:nvGrpSpPr>
          <p:grpSpPr bwMode="auto">
            <a:xfrm>
              <a:off x="2598" y="2203"/>
              <a:ext cx="2218" cy="974"/>
              <a:chOff x="2598" y="2203"/>
              <a:chExt cx="2218" cy="974"/>
            </a:xfrm>
          </p:grpSpPr>
          <p:sp>
            <p:nvSpPr>
              <p:cNvPr id="274558" name="Text Box 126"/>
              <p:cNvSpPr txBox="1">
                <a:spLocks noChangeArrowheads="1"/>
              </p:cNvSpPr>
              <p:nvPr/>
            </p:nvSpPr>
            <p:spPr bwMode="auto">
              <a:xfrm>
                <a:off x="2692" y="2946"/>
                <a:ext cx="212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FR" i="1"/>
                  <a:t>Éliminer A  dans (2) grâce à (1):</a:t>
                </a:r>
              </a:p>
            </p:txBody>
          </p:sp>
          <p:sp>
            <p:nvSpPr>
              <p:cNvPr id="274559" name="AutoShape 127"/>
              <p:cNvSpPr>
                <a:spLocks noChangeArrowheads="1"/>
              </p:cNvSpPr>
              <p:nvPr/>
            </p:nvSpPr>
            <p:spPr bwMode="auto">
              <a:xfrm rot="4942465">
                <a:off x="2600" y="2201"/>
                <a:ext cx="443" cy="448"/>
              </a:xfrm>
              <a:custGeom>
                <a:avLst/>
                <a:gdLst>
                  <a:gd name="G0" fmla="+- 132980 0 0"/>
                  <a:gd name="G1" fmla="+- -11601179 0 0"/>
                  <a:gd name="G2" fmla="+- 132980 0 -11601179"/>
                  <a:gd name="G3" fmla="+- 10800 0 0"/>
                  <a:gd name="G4" fmla="+- 0 0 132980"/>
                  <a:gd name="T0" fmla="*/ 360 256 1"/>
                  <a:gd name="T1" fmla="*/ 0 256 1"/>
                  <a:gd name="G5" fmla="+- G2 T0 T1"/>
                  <a:gd name="G6" fmla="?: G2 G2 G5"/>
                  <a:gd name="G7" fmla="+- 0 0 G6"/>
                  <a:gd name="G8" fmla="+- 8162 0 0"/>
                  <a:gd name="G9" fmla="+- 0 0 -11601179"/>
                  <a:gd name="G10" fmla="+- 8162 0 2700"/>
                  <a:gd name="G11" fmla="cos G10 132980"/>
                  <a:gd name="G12" fmla="sin G10 132980"/>
                  <a:gd name="G13" fmla="cos 13500 132980"/>
                  <a:gd name="G14" fmla="sin 13500 132980"/>
                  <a:gd name="G15" fmla="+- G11 10800 0"/>
                  <a:gd name="G16" fmla="+- G12 10800 0"/>
                  <a:gd name="G17" fmla="+- G13 10800 0"/>
                  <a:gd name="G18" fmla="+- G14 10800 0"/>
                  <a:gd name="G19" fmla="*/ 8162 1 2"/>
                  <a:gd name="G20" fmla="+- G19 5400 0"/>
                  <a:gd name="G21" fmla="cos G20 132980"/>
                  <a:gd name="G22" fmla="sin G20 132980"/>
                  <a:gd name="G23" fmla="+- G21 10800 0"/>
                  <a:gd name="G24" fmla="+- G12 G23 G22"/>
                  <a:gd name="G25" fmla="+- G22 G23 G11"/>
                  <a:gd name="G26" fmla="cos 10800 132980"/>
                  <a:gd name="G27" fmla="sin 10800 132980"/>
                  <a:gd name="G28" fmla="cos 8162 132980"/>
                  <a:gd name="G29" fmla="sin 8162 132980"/>
                  <a:gd name="G30" fmla="+- G26 10800 0"/>
                  <a:gd name="G31" fmla="+- G27 10800 0"/>
                  <a:gd name="G32" fmla="+- G28 10800 0"/>
                  <a:gd name="G33" fmla="+- G29 10800 0"/>
                  <a:gd name="G34" fmla="+- G19 5400 0"/>
                  <a:gd name="G35" fmla="cos G34 -11601179"/>
                  <a:gd name="G36" fmla="sin G34 -11601179"/>
                  <a:gd name="G37" fmla="+/ -11601179 132980 2"/>
                  <a:gd name="T2" fmla="*/ 180 256 1"/>
                  <a:gd name="T3" fmla="*/ 0 256 1"/>
                  <a:gd name="G38" fmla="+- G37 T2 T3"/>
                  <a:gd name="G39" fmla="?: G2 G37 G38"/>
                  <a:gd name="G40" fmla="cos 10800 G39"/>
                  <a:gd name="G41" fmla="sin 10800 G39"/>
                  <a:gd name="G42" fmla="cos 8162 G39"/>
                  <a:gd name="G43" fmla="sin 8162 G39"/>
                  <a:gd name="G44" fmla="+- G40 10800 0"/>
                  <a:gd name="G45" fmla="+- G41 10800 0"/>
                  <a:gd name="G46" fmla="+- G42 10800 0"/>
                  <a:gd name="G47" fmla="+- G43 10800 0"/>
                  <a:gd name="G48" fmla="+- G35 10800 0"/>
                  <a:gd name="G49" fmla="+- G36 10800 0"/>
                  <a:gd name="T4" fmla="*/ 11271 w 21600"/>
                  <a:gd name="T5" fmla="*/ 10 h 21600"/>
                  <a:gd name="T6" fmla="*/ 1331 w 21600"/>
                  <a:gd name="T7" fmla="*/ 10307 h 21600"/>
                  <a:gd name="T8" fmla="*/ 11156 w 21600"/>
                  <a:gd name="T9" fmla="*/ 2645 h 21600"/>
                  <a:gd name="T10" fmla="*/ 24291 w 21600"/>
                  <a:gd name="T11" fmla="*/ 11277 h 21600"/>
                  <a:gd name="T12" fmla="*/ 20133 w 21600"/>
                  <a:gd name="T13" fmla="*/ 15152 h 21600"/>
                  <a:gd name="T14" fmla="*/ 16258 w 21600"/>
                  <a:gd name="T15" fmla="*/ 1099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956" y="11088"/>
                    </a:moveTo>
                    <a:cubicBezTo>
                      <a:pt x="18960" y="10992"/>
                      <a:pt x="18962" y="10896"/>
                      <a:pt x="18962" y="10800"/>
                    </a:cubicBezTo>
                    <a:cubicBezTo>
                      <a:pt x="18962" y="6292"/>
                      <a:pt x="15307" y="2638"/>
                      <a:pt x="10800" y="2638"/>
                    </a:cubicBezTo>
                    <a:cubicBezTo>
                      <a:pt x="6457" y="2637"/>
                      <a:pt x="2874" y="6038"/>
                      <a:pt x="2649" y="10375"/>
                    </a:cubicBezTo>
                    <a:lnTo>
                      <a:pt x="14" y="10238"/>
                    </a:lnTo>
                    <a:cubicBezTo>
                      <a:pt x="313" y="4499"/>
                      <a:pt x="5053" y="-1"/>
                      <a:pt x="10800" y="0"/>
                    </a:cubicBezTo>
                    <a:cubicBezTo>
                      <a:pt x="16764" y="0"/>
                      <a:pt x="21600" y="4835"/>
                      <a:pt x="21600" y="10800"/>
                    </a:cubicBezTo>
                    <a:cubicBezTo>
                      <a:pt x="21600" y="10927"/>
                      <a:pt x="21597" y="11054"/>
                      <a:pt x="21593" y="11182"/>
                    </a:cubicBezTo>
                    <a:lnTo>
                      <a:pt x="24291" y="11277"/>
                    </a:lnTo>
                    <a:lnTo>
                      <a:pt x="20133" y="15152"/>
                    </a:lnTo>
                    <a:lnTo>
                      <a:pt x="16258" y="10993"/>
                    </a:lnTo>
                    <a:lnTo>
                      <a:pt x="18956" y="11088"/>
                    </a:lnTo>
                    <a:close/>
                  </a:path>
                </a:pathLst>
              </a:custGeom>
              <a:solidFill>
                <a:srgbClr val="EAEAEA"/>
              </a:solidFill>
              <a:ln w="1905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grpSp>
        <p:sp>
          <p:nvSpPr>
            <p:cNvPr id="274560" name="Rectangle 128"/>
            <p:cNvSpPr>
              <a:spLocks noChangeArrowheads="1"/>
            </p:cNvSpPr>
            <p:nvPr/>
          </p:nvSpPr>
          <p:spPr bwMode="auto">
            <a:xfrm>
              <a:off x="1952" y="2104"/>
              <a:ext cx="832" cy="216"/>
            </a:xfrm>
            <a:prstGeom prst="rect">
              <a:avLst/>
            </a:prstGeom>
            <a:noFill/>
            <a:ln w="28575">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sp>
          <p:nvSpPr>
            <p:cNvPr id="274561" name="Rectangle 129"/>
            <p:cNvSpPr>
              <a:spLocks noChangeArrowheads="1"/>
            </p:cNvSpPr>
            <p:nvPr/>
          </p:nvSpPr>
          <p:spPr bwMode="auto">
            <a:xfrm>
              <a:off x="1912" y="2560"/>
              <a:ext cx="832" cy="216"/>
            </a:xfrm>
            <a:prstGeom prst="rect">
              <a:avLst/>
            </a:prstGeom>
            <a:noFill/>
            <a:ln w="28575">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grpSp>
      <p:grpSp>
        <p:nvGrpSpPr>
          <p:cNvPr id="274562" name="Group 130"/>
          <p:cNvGrpSpPr>
            <a:grpSpLocks/>
          </p:cNvGrpSpPr>
          <p:nvPr/>
        </p:nvGrpSpPr>
        <p:grpSpPr bwMode="auto">
          <a:xfrm>
            <a:off x="22225" y="4432300"/>
            <a:ext cx="3860800" cy="1712913"/>
            <a:chOff x="187" y="2792"/>
            <a:chExt cx="2245" cy="1079"/>
          </a:xfrm>
        </p:grpSpPr>
        <p:grpSp>
          <p:nvGrpSpPr>
            <p:cNvPr id="274563" name="Group 131"/>
            <p:cNvGrpSpPr>
              <a:grpSpLocks/>
            </p:cNvGrpSpPr>
            <p:nvPr/>
          </p:nvGrpSpPr>
          <p:grpSpPr bwMode="auto">
            <a:xfrm>
              <a:off x="187" y="3399"/>
              <a:ext cx="2245" cy="472"/>
              <a:chOff x="187" y="3399"/>
              <a:chExt cx="2245" cy="472"/>
            </a:xfrm>
          </p:grpSpPr>
          <p:graphicFrame>
            <p:nvGraphicFramePr>
              <p:cNvPr id="274564" name="Object 132"/>
              <p:cNvGraphicFramePr>
                <a:graphicFrameLocks noChangeAspect="1"/>
              </p:cNvGraphicFramePr>
              <p:nvPr/>
            </p:nvGraphicFramePr>
            <p:xfrm>
              <a:off x="1536" y="3399"/>
              <a:ext cx="896" cy="472"/>
            </p:xfrm>
            <a:graphic>
              <a:graphicData uri="http://schemas.openxmlformats.org/presentationml/2006/ole">
                <mc:AlternateContent xmlns:mc="http://schemas.openxmlformats.org/markup-compatibility/2006">
                  <mc:Choice xmlns:v="urn:schemas-microsoft-com:vml" Requires="v">
                    <p:oleObj spid="_x0000_s274576" name="Equation" r:id="rId8" imgW="1422360" imgH="749160" progId="Equation.3">
                      <p:embed/>
                    </p:oleObj>
                  </mc:Choice>
                  <mc:Fallback>
                    <p:oleObj name="Equation" r:id="rId8" imgW="1422360" imgH="749160" progId="Equation.3">
                      <p:embed/>
                      <p:pic>
                        <p:nvPicPr>
                          <p:cNvPr id="0" name="Object 13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36" y="3399"/>
                            <a:ext cx="896" cy="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4565" name="AutoShape 133"/>
              <p:cNvSpPr>
                <a:spLocks noChangeArrowheads="1"/>
              </p:cNvSpPr>
              <p:nvPr/>
            </p:nvSpPr>
            <p:spPr bwMode="auto">
              <a:xfrm>
                <a:off x="187" y="3504"/>
                <a:ext cx="1103" cy="263"/>
              </a:xfrm>
              <a:prstGeom prst="roundRect">
                <a:avLst>
                  <a:gd name="adj" fmla="val 16667"/>
                </a:avLst>
              </a:prstGeom>
              <a:solidFill>
                <a:srgbClr val="EAEAEA"/>
              </a:solidFill>
              <a:ln w="19050">
                <a:solidFill>
                  <a:srgbClr val="A50021"/>
                </a:solidFill>
                <a:round/>
                <a:headEnd/>
                <a:tailEnd/>
              </a:ln>
              <a:effectLst/>
              <a:extLst>
                <a:ext uri="{AF507438-7753-43E0-B8FC-AC1667EBCBE1}">
                  <a14:hiddenEffects xmlns:a14="http://schemas.microsoft.com/office/drawing/2010/main">
                    <a:effectLst>
                      <a:outerShdw dist="53882" dir="2700000" algn="ctr" rotWithShape="0">
                        <a:schemeClr val="bg2"/>
                      </a:outerShdw>
                    </a:effectLst>
                  </a14:hiddenEffects>
                </a:ext>
              </a:extLst>
            </p:spPr>
            <p:txBody>
              <a:bodyPr anchor="ctr">
                <a:spAutoFit/>
              </a:bodyPr>
              <a:lstStyle/>
              <a:p>
                <a:pPr>
                  <a:spcBef>
                    <a:spcPct val="0"/>
                  </a:spcBef>
                  <a:spcAft>
                    <a:spcPct val="0"/>
                  </a:spcAft>
                  <a:buClrTx/>
                  <a:buSzTx/>
                  <a:buFontTx/>
                  <a:buNone/>
                </a:pPr>
                <a:r>
                  <a:rPr lang="fr-FR"/>
                  <a:t>Résultat  </a:t>
                </a:r>
              </a:p>
            </p:txBody>
          </p:sp>
        </p:grpSp>
        <p:sp>
          <p:nvSpPr>
            <p:cNvPr id="274566" name="Line 134"/>
            <p:cNvSpPr>
              <a:spLocks noChangeShapeType="1"/>
            </p:cNvSpPr>
            <p:nvPr/>
          </p:nvSpPr>
          <p:spPr bwMode="auto">
            <a:xfrm>
              <a:off x="2256" y="2792"/>
              <a:ext cx="0" cy="632"/>
            </a:xfrm>
            <a:prstGeom prst="line">
              <a:avLst/>
            </a:prstGeom>
            <a:noFill/>
            <a:ln w="28575">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grpSp>
      <p:grpSp>
        <p:nvGrpSpPr>
          <p:cNvPr id="274567" name="Group 135"/>
          <p:cNvGrpSpPr>
            <a:grpSpLocks/>
          </p:cNvGrpSpPr>
          <p:nvPr/>
        </p:nvGrpSpPr>
        <p:grpSpPr bwMode="auto">
          <a:xfrm>
            <a:off x="5368925" y="5894388"/>
            <a:ext cx="4471988" cy="388937"/>
            <a:chOff x="2842" y="3882"/>
            <a:chExt cx="2600" cy="245"/>
          </a:xfrm>
        </p:grpSpPr>
        <p:sp>
          <p:nvSpPr>
            <p:cNvPr id="274568" name="Text Box 136"/>
            <p:cNvSpPr txBox="1">
              <a:spLocks noChangeArrowheads="1"/>
            </p:cNvSpPr>
            <p:nvPr/>
          </p:nvSpPr>
          <p:spPr bwMode="auto">
            <a:xfrm>
              <a:off x="2842" y="3882"/>
              <a:ext cx="2600" cy="231"/>
            </a:xfrm>
            <a:prstGeom prst="rect">
              <a:avLst/>
            </a:prstGeom>
            <a:noFill/>
            <a:ln>
              <a:noFill/>
            </a:ln>
            <a:effectLst/>
            <a:extLst>
              <a:ext uri="{909E8E84-426E-40DD-AFC4-6F175D3DCCD1}">
                <a14:hiddenFill xmlns:a14="http://schemas.microsoft.com/office/drawing/2010/main">
                  <a:solidFill>
                    <a:srgbClr val="EAEAEA"/>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FR" b="1"/>
                <a:t>(ou maximiser            )</a:t>
              </a:r>
            </a:p>
          </p:txBody>
        </p:sp>
        <p:graphicFrame>
          <p:nvGraphicFramePr>
            <p:cNvPr id="274569" name="Object 137"/>
            <p:cNvGraphicFramePr>
              <a:graphicFrameLocks noChangeAspect="1"/>
            </p:cNvGraphicFramePr>
            <p:nvPr/>
          </p:nvGraphicFramePr>
          <p:xfrm>
            <a:off x="3808" y="3904"/>
            <a:ext cx="454" cy="223"/>
          </p:xfrm>
          <a:graphic>
            <a:graphicData uri="http://schemas.openxmlformats.org/presentationml/2006/ole">
              <mc:AlternateContent xmlns:mc="http://schemas.openxmlformats.org/markup-compatibility/2006">
                <mc:Choice xmlns:v="urn:schemas-microsoft-com:vml" Requires="v">
                  <p:oleObj spid="_x0000_s274577" name="Equation" r:id="rId10" imgW="545760" imgH="304560" progId="Equation.3">
                    <p:embed/>
                  </p:oleObj>
                </mc:Choice>
                <mc:Fallback>
                  <p:oleObj name="Equation" r:id="rId10" imgW="545760" imgH="304560" progId="Equation.3">
                    <p:embed/>
                    <p:pic>
                      <p:nvPicPr>
                        <p:cNvPr id="0" name="Object 13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08" y="3904"/>
                          <a:ext cx="454" cy="223"/>
                        </a:xfrm>
                        <a:prstGeom prst="rect">
                          <a:avLst/>
                        </a:prstGeom>
                        <a:noFill/>
                        <a:ln>
                          <a:noFill/>
                        </a:ln>
                        <a:effectLst/>
                        <a:extLst>
                          <a:ext uri="{909E8E84-426E-40DD-AFC4-6F175D3DCCD1}">
                            <a14:hiddenFill xmlns:a14="http://schemas.microsoft.com/office/drawing/2010/main">
                              <a:solidFill>
                                <a:srgbClr val="EAEAEA">
                                  <a:alpha val="50000"/>
                                </a:srgbClr>
                              </a:solidFill>
                            </a14:hiddenFill>
                          </a:ext>
                          <a:ext uri="{91240B29-F687-4F45-9708-019B960494DF}">
                            <a14:hiddenLine xmlns:a14="http://schemas.microsoft.com/office/drawing/2010/main" w="9525">
                              <a:solidFill>
                                <a:srgbClr val="CC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74528"/>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0"/>
                                  </p:stCondLst>
                                  <p:childTnLst>
                                    <p:set>
                                      <p:cBhvr>
                                        <p:cTn id="9" dur="1" fill="hold">
                                          <p:stCondLst>
                                            <p:cond delay="499"/>
                                          </p:stCondLst>
                                        </p:cTn>
                                        <p:tgtEl>
                                          <p:spTgt spid="274546"/>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499"/>
                                          </p:stCondLst>
                                        </p:cTn>
                                        <p:tgtEl>
                                          <p:spTgt spid="274521"/>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274527"/>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499"/>
                                          </p:stCondLst>
                                        </p:cTn>
                                        <p:tgtEl>
                                          <p:spTgt spid="274518"/>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499"/>
                                          </p:stCondLst>
                                        </p:cTn>
                                        <p:tgtEl>
                                          <p:spTgt spid="274524"/>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1" fill="hold" nodeType="clickEffect">
                                  <p:stCondLst>
                                    <p:cond delay="0"/>
                                  </p:stCondLst>
                                  <p:childTnLst>
                                    <p:set>
                                      <p:cBhvr>
                                        <p:cTn id="29" dur="1" fill="hold">
                                          <p:stCondLst>
                                            <p:cond delay="0"/>
                                          </p:stCondLst>
                                        </p:cTn>
                                        <p:tgtEl>
                                          <p:spTgt spid="274556"/>
                                        </p:tgtEl>
                                        <p:attrNameLst>
                                          <p:attrName>style.visibility</p:attrName>
                                        </p:attrNameLst>
                                      </p:cBhvr>
                                      <p:to>
                                        <p:strVal val="visible"/>
                                      </p:to>
                                    </p:set>
                                    <p:animEffect transition="in" filter="wipe(up)">
                                      <p:cBhvr>
                                        <p:cTn id="30" dur="500"/>
                                        <p:tgtEl>
                                          <p:spTgt spid="274556"/>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nodeType="clickEffect">
                                  <p:stCondLst>
                                    <p:cond delay="0"/>
                                  </p:stCondLst>
                                  <p:childTnLst>
                                    <p:set>
                                      <p:cBhvr>
                                        <p:cTn id="34" dur="1" fill="hold">
                                          <p:stCondLst>
                                            <p:cond delay="0"/>
                                          </p:stCondLst>
                                        </p:cTn>
                                        <p:tgtEl>
                                          <p:spTgt spid="274562"/>
                                        </p:tgtEl>
                                        <p:attrNameLst>
                                          <p:attrName>style.visibility</p:attrName>
                                        </p:attrNameLst>
                                      </p:cBhvr>
                                      <p:to>
                                        <p:strVal val="visible"/>
                                      </p:to>
                                    </p:set>
                                    <p:animEffect transition="in" filter="wipe(left)">
                                      <p:cBhvr>
                                        <p:cTn id="35" dur="500"/>
                                        <p:tgtEl>
                                          <p:spTgt spid="274562"/>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274554"/>
                                        </p:tgtEl>
                                        <p:attrNameLst>
                                          <p:attrName>style.visibility</p:attrName>
                                        </p:attrNameLst>
                                      </p:cBhvr>
                                      <p:to>
                                        <p:strVal val="visible"/>
                                      </p:to>
                                    </p:set>
                                    <p:animEffect transition="in" filter="wipe(up)">
                                      <p:cBhvr>
                                        <p:cTn id="40" dur="500"/>
                                        <p:tgtEl>
                                          <p:spTgt spid="274554"/>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274555"/>
                                        </p:tgtEl>
                                        <p:attrNameLst>
                                          <p:attrName>style.visibility</p:attrName>
                                        </p:attrNameLst>
                                      </p:cBhvr>
                                      <p:to>
                                        <p:strVal val="visible"/>
                                      </p:to>
                                    </p:set>
                                    <p:animEffect transition="in" filter="wipe(left)">
                                      <p:cBhvr>
                                        <p:cTn id="45" dur="500"/>
                                        <p:tgtEl>
                                          <p:spTgt spid="274555"/>
                                        </p:tgtEl>
                                      </p:cBhvr>
                                    </p:animEffect>
                                  </p:childTnLst>
                                </p:cTn>
                              </p:par>
                            </p:childTnLst>
                          </p:cTn>
                        </p:par>
                        <p:par>
                          <p:cTn id="46" fill="hold" nodeType="afterGroup">
                            <p:stCondLst>
                              <p:cond delay="500"/>
                            </p:stCondLst>
                            <p:childTnLst>
                              <p:par>
                                <p:cTn id="47" presetID="22" presetClass="entr" presetSubtype="8" fill="hold" nodeType="afterEffect">
                                  <p:stCondLst>
                                    <p:cond delay="0"/>
                                  </p:stCondLst>
                                  <p:childTnLst>
                                    <p:set>
                                      <p:cBhvr>
                                        <p:cTn id="48" dur="1" fill="hold">
                                          <p:stCondLst>
                                            <p:cond delay="0"/>
                                          </p:stCondLst>
                                        </p:cTn>
                                        <p:tgtEl>
                                          <p:spTgt spid="274550"/>
                                        </p:tgtEl>
                                        <p:attrNameLst>
                                          <p:attrName>style.visibility</p:attrName>
                                        </p:attrNameLst>
                                      </p:cBhvr>
                                      <p:to>
                                        <p:strVal val="visible"/>
                                      </p:to>
                                    </p:set>
                                    <p:animEffect transition="in" filter="wipe(left)">
                                      <p:cBhvr>
                                        <p:cTn id="49" dur="500"/>
                                        <p:tgtEl>
                                          <p:spTgt spid="274550"/>
                                        </p:tgtEl>
                                      </p:cBhvr>
                                    </p:animEffect>
                                  </p:childTnLst>
                                </p:cTn>
                              </p:par>
                            </p:childTnLst>
                          </p:cTn>
                        </p:par>
                        <p:par>
                          <p:cTn id="50" fill="hold" nodeType="afterGroup">
                            <p:stCondLst>
                              <p:cond delay="1000"/>
                            </p:stCondLst>
                            <p:childTnLst>
                              <p:par>
                                <p:cTn id="51" presetID="22" presetClass="entr" presetSubtype="8" fill="hold" nodeType="afterEffect">
                                  <p:stCondLst>
                                    <p:cond delay="0"/>
                                  </p:stCondLst>
                                  <p:childTnLst>
                                    <p:set>
                                      <p:cBhvr>
                                        <p:cTn id="52" dur="1" fill="hold">
                                          <p:stCondLst>
                                            <p:cond delay="0"/>
                                          </p:stCondLst>
                                        </p:cTn>
                                        <p:tgtEl>
                                          <p:spTgt spid="274567"/>
                                        </p:tgtEl>
                                        <p:attrNameLst>
                                          <p:attrName>style.visibility</p:attrName>
                                        </p:attrNameLst>
                                      </p:cBhvr>
                                      <p:to>
                                        <p:strVal val="visible"/>
                                      </p:to>
                                    </p:set>
                                    <p:animEffect transition="in" filter="wipe(left)">
                                      <p:cBhvr>
                                        <p:cTn id="53" dur="500"/>
                                        <p:tgtEl>
                                          <p:spTgt spid="2745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527" grpId="0" autoUpdateAnimBg="0"/>
      <p:bldP spid="274554" grpId="0" animBg="1"/>
      <p:bldP spid="27455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2"/>
          <p:cNvSpPr>
            <a:spLocks noGrp="1" noChangeArrowheads="1"/>
          </p:cNvSpPr>
          <p:nvPr>
            <p:ph type="title"/>
          </p:nvPr>
        </p:nvSpPr>
        <p:spPr>
          <a:xfrm>
            <a:off x="-2672" y="1"/>
            <a:ext cx="5907903" cy="533400"/>
          </a:xfrm>
        </p:spPr>
        <p:txBody>
          <a:bodyPr>
            <a:normAutofit/>
          </a:bodyPr>
          <a:lstStyle/>
          <a:p>
            <a:r>
              <a:rPr lang="fr-FR" sz="2400" dirty="0">
                <a:latin typeface="Arial Black" pitchFamily="34" charset="0"/>
              </a:rPr>
              <a:t>Exemple 2: Poutre légère et rigide</a:t>
            </a:r>
            <a:endParaRPr lang="en-GB" sz="2400" dirty="0">
              <a:latin typeface="Arial Black" pitchFamily="34" charset="0"/>
            </a:endParaRPr>
          </a:p>
        </p:txBody>
      </p:sp>
      <p:grpSp>
        <p:nvGrpSpPr>
          <p:cNvPr id="308312" name="Group 88"/>
          <p:cNvGrpSpPr>
            <a:grpSpLocks/>
          </p:cNvGrpSpPr>
          <p:nvPr/>
        </p:nvGrpSpPr>
        <p:grpSpPr bwMode="auto">
          <a:xfrm>
            <a:off x="173831" y="2281238"/>
            <a:ext cx="6538913" cy="641350"/>
            <a:chOff x="189" y="1437"/>
            <a:chExt cx="4119" cy="404"/>
          </a:xfrm>
        </p:grpSpPr>
        <p:sp>
          <p:nvSpPr>
            <p:cNvPr id="308313" name="Text Box 89"/>
            <p:cNvSpPr txBox="1">
              <a:spLocks noChangeArrowheads="1"/>
            </p:cNvSpPr>
            <p:nvPr/>
          </p:nvSpPr>
          <p:spPr bwMode="auto">
            <a:xfrm>
              <a:off x="1437" y="1437"/>
              <a:ext cx="2871" cy="40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53882" dir="2700000" algn="ctr" rotWithShape="0">
                      <a:schemeClr val="accent2"/>
                    </a:outerShdw>
                  </a:effectLst>
                </a14:hiddenEffects>
              </a:ext>
            </a:extLst>
          </p:spPr>
          <p:txBody>
            <a:bodyPr lIns="90000" tIns="46800" rIns="90000" bIns="46800" anchor="ctr">
              <a:spAutoFit/>
            </a:bodyPr>
            <a:lstStyle/>
            <a:p>
              <a:pPr algn="l">
                <a:spcBef>
                  <a:spcPct val="0"/>
                </a:spcBef>
                <a:spcAft>
                  <a:spcPct val="0"/>
                </a:spcAft>
                <a:buClrTx/>
                <a:buSzTx/>
                <a:buFontTx/>
                <a:buChar char="•"/>
              </a:pPr>
              <a:r>
                <a:rPr lang="fr-FR" i="1"/>
                <a:t> La longueur L est fixe</a:t>
              </a:r>
            </a:p>
            <a:p>
              <a:pPr algn="l">
                <a:spcBef>
                  <a:spcPct val="0"/>
                </a:spcBef>
                <a:spcAft>
                  <a:spcPct val="0"/>
                </a:spcAft>
                <a:buClrTx/>
                <a:buSzTx/>
                <a:buFontTx/>
                <a:buChar char="•"/>
              </a:pPr>
              <a:r>
                <a:rPr lang="fr-FR" i="1"/>
                <a:t> Doit avoir une rigidité en flexion &gt; S*</a:t>
              </a:r>
              <a:endParaRPr lang="fr-FR" sz="2000"/>
            </a:p>
          </p:txBody>
        </p:sp>
        <p:sp>
          <p:nvSpPr>
            <p:cNvPr id="308314" name="AutoShape 90"/>
            <p:cNvSpPr>
              <a:spLocks noChangeArrowheads="1"/>
            </p:cNvSpPr>
            <p:nvPr/>
          </p:nvSpPr>
          <p:spPr bwMode="auto">
            <a:xfrm>
              <a:off x="189" y="1494"/>
              <a:ext cx="1196" cy="263"/>
            </a:xfrm>
            <a:prstGeom prst="roundRect">
              <a:avLst>
                <a:gd name="adj" fmla="val 16667"/>
              </a:avLst>
            </a:prstGeom>
            <a:solidFill>
              <a:srgbClr val="EAEAEA"/>
            </a:solidFill>
            <a:ln w="19050">
              <a:solidFill>
                <a:srgbClr val="A50021"/>
              </a:solidFill>
              <a:round/>
              <a:headEnd/>
              <a:tailEnd/>
            </a:ln>
            <a:effectLst/>
            <a:extLst>
              <a:ext uri="{AF507438-7753-43E0-B8FC-AC1667EBCBE1}">
                <a14:hiddenEffects xmlns:a14="http://schemas.microsoft.com/office/drawing/2010/main">
                  <a:effectLst>
                    <a:outerShdw dist="53882" dir="2700000" algn="ctr" rotWithShape="0">
                      <a:schemeClr val="bg2"/>
                    </a:outerShdw>
                  </a:effectLst>
                </a14:hiddenEffects>
              </a:ext>
            </a:extLst>
          </p:spPr>
          <p:txBody>
            <a:bodyPr anchor="ctr">
              <a:spAutoFit/>
            </a:bodyPr>
            <a:lstStyle/>
            <a:p>
              <a:pPr>
                <a:spcBef>
                  <a:spcPct val="0"/>
                </a:spcBef>
                <a:spcAft>
                  <a:spcPct val="0"/>
                </a:spcAft>
                <a:buClrTx/>
                <a:buSzTx/>
                <a:buFontTx/>
                <a:buNone/>
              </a:pPr>
              <a:r>
                <a:rPr lang="fr-FR"/>
                <a:t> Contraintes</a:t>
              </a:r>
            </a:p>
          </p:txBody>
        </p:sp>
      </p:grpSp>
      <p:grpSp>
        <p:nvGrpSpPr>
          <p:cNvPr id="308315" name="Group 91"/>
          <p:cNvGrpSpPr>
            <a:grpSpLocks/>
          </p:cNvGrpSpPr>
          <p:nvPr/>
        </p:nvGrpSpPr>
        <p:grpSpPr bwMode="auto">
          <a:xfrm>
            <a:off x="180181" y="4687888"/>
            <a:ext cx="4422775" cy="792162"/>
            <a:chOff x="192" y="2977"/>
            <a:chExt cx="2572" cy="499"/>
          </a:xfrm>
        </p:grpSpPr>
        <p:sp>
          <p:nvSpPr>
            <p:cNvPr id="308316" name="Text Box 92"/>
            <p:cNvSpPr txBox="1">
              <a:spLocks noChangeArrowheads="1"/>
            </p:cNvSpPr>
            <p:nvPr/>
          </p:nvSpPr>
          <p:spPr bwMode="auto">
            <a:xfrm>
              <a:off x="1392" y="3072"/>
              <a:ext cx="1372" cy="40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53882" dir="2700000" algn="ctr" rotWithShape="0">
                      <a:schemeClr val="accent2"/>
                    </a:outerShdw>
                  </a:effectLst>
                </a14:hiddenEffects>
              </a:ext>
            </a:extLst>
          </p:spPr>
          <p:txBody>
            <a:bodyPr wrap="none" lIns="90000" tIns="46800" rIns="90000" bIns="46800" anchor="ctr">
              <a:spAutoFit/>
            </a:bodyPr>
            <a:lstStyle/>
            <a:p>
              <a:pPr algn="l">
                <a:spcBef>
                  <a:spcPct val="0"/>
                </a:spcBef>
                <a:spcAft>
                  <a:spcPct val="0"/>
                </a:spcAft>
                <a:buClrTx/>
                <a:buSzTx/>
                <a:buFontTx/>
                <a:buChar char="•"/>
              </a:pPr>
              <a:r>
                <a:rPr lang="fr-FR" i="1"/>
                <a:t>Choix du matériau</a:t>
              </a:r>
            </a:p>
            <a:p>
              <a:pPr algn="l">
                <a:spcBef>
                  <a:spcPct val="0"/>
                </a:spcBef>
                <a:spcAft>
                  <a:spcPct val="0"/>
                </a:spcAft>
                <a:buClrTx/>
                <a:buSzTx/>
                <a:buFontTx/>
                <a:buChar char="•"/>
              </a:pPr>
              <a:r>
                <a:rPr lang="fr-FR" i="1"/>
                <a:t> Aire de section A  </a:t>
              </a:r>
            </a:p>
          </p:txBody>
        </p:sp>
        <p:sp>
          <p:nvSpPr>
            <p:cNvPr id="308317" name="AutoShape 93"/>
            <p:cNvSpPr>
              <a:spLocks noChangeArrowheads="1"/>
            </p:cNvSpPr>
            <p:nvPr/>
          </p:nvSpPr>
          <p:spPr bwMode="auto">
            <a:xfrm>
              <a:off x="192" y="2977"/>
              <a:ext cx="1102" cy="454"/>
            </a:xfrm>
            <a:prstGeom prst="roundRect">
              <a:avLst>
                <a:gd name="adj" fmla="val 16667"/>
              </a:avLst>
            </a:prstGeom>
            <a:solidFill>
              <a:srgbClr val="EAEAEA"/>
            </a:solidFill>
            <a:ln w="19050">
              <a:solidFill>
                <a:srgbClr val="A50021"/>
              </a:solidFill>
              <a:round/>
              <a:headEnd/>
              <a:tailEnd/>
            </a:ln>
            <a:effectLst/>
            <a:extLst>
              <a:ext uri="{AF507438-7753-43E0-B8FC-AC1667EBCBE1}">
                <a14:hiddenEffects xmlns:a14="http://schemas.microsoft.com/office/drawing/2010/main">
                  <a:effectLst>
                    <a:outerShdw dist="53882" dir="2700000" algn="ctr" rotWithShape="0">
                      <a:schemeClr val="bg2"/>
                    </a:outerShdw>
                  </a:effectLst>
                </a14:hiddenEffects>
              </a:ext>
            </a:extLst>
          </p:spPr>
          <p:txBody>
            <a:bodyPr anchor="ctr">
              <a:spAutoFit/>
            </a:bodyPr>
            <a:lstStyle/>
            <a:p>
              <a:pPr>
                <a:spcBef>
                  <a:spcPct val="0"/>
                </a:spcBef>
                <a:spcAft>
                  <a:spcPct val="0"/>
                </a:spcAft>
                <a:buClrTx/>
                <a:buSzTx/>
                <a:buFontTx/>
                <a:buNone/>
              </a:pPr>
              <a:r>
                <a:rPr lang="fr-FR"/>
                <a:t>Variables libres  </a:t>
              </a:r>
            </a:p>
          </p:txBody>
        </p:sp>
      </p:grpSp>
      <p:grpSp>
        <p:nvGrpSpPr>
          <p:cNvPr id="308318" name="Group 94"/>
          <p:cNvGrpSpPr>
            <a:grpSpLocks/>
          </p:cNvGrpSpPr>
          <p:nvPr/>
        </p:nvGrpSpPr>
        <p:grpSpPr bwMode="auto">
          <a:xfrm>
            <a:off x="194469" y="968375"/>
            <a:ext cx="9309100" cy="3892550"/>
            <a:chOff x="202" y="610"/>
            <a:chExt cx="6220" cy="2452"/>
          </a:xfrm>
        </p:grpSpPr>
        <p:sp>
          <p:nvSpPr>
            <p:cNvPr id="308319" name="Text Box 95"/>
            <p:cNvSpPr txBox="1">
              <a:spLocks noChangeArrowheads="1"/>
            </p:cNvSpPr>
            <p:nvPr/>
          </p:nvSpPr>
          <p:spPr bwMode="auto">
            <a:xfrm>
              <a:off x="4190" y="1394"/>
              <a:ext cx="269"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spcAft>
                  <a:spcPct val="0"/>
                </a:spcAft>
                <a:buClrTx/>
                <a:buSzTx/>
                <a:buFontTx/>
                <a:buNone/>
              </a:pPr>
              <a:r>
                <a:rPr lang="fr-FR"/>
                <a:t>L</a:t>
              </a:r>
            </a:p>
          </p:txBody>
        </p:sp>
        <p:grpSp>
          <p:nvGrpSpPr>
            <p:cNvPr id="308320" name="Group 96"/>
            <p:cNvGrpSpPr>
              <a:grpSpLocks/>
            </p:cNvGrpSpPr>
            <p:nvPr/>
          </p:nvGrpSpPr>
          <p:grpSpPr bwMode="auto">
            <a:xfrm>
              <a:off x="202" y="610"/>
              <a:ext cx="6220" cy="2452"/>
              <a:chOff x="202" y="610"/>
              <a:chExt cx="6220" cy="2452"/>
            </a:xfrm>
          </p:grpSpPr>
          <p:grpSp>
            <p:nvGrpSpPr>
              <p:cNvPr id="308321" name="Group 97"/>
              <p:cNvGrpSpPr>
                <a:grpSpLocks/>
              </p:cNvGrpSpPr>
              <p:nvPr/>
            </p:nvGrpSpPr>
            <p:grpSpPr bwMode="auto">
              <a:xfrm>
                <a:off x="202" y="690"/>
                <a:ext cx="1842" cy="263"/>
                <a:chOff x="192" y="864"/>
                <a:chExt cx="1700" cy="263"/>
              </a:xfrm>
            </p:grpSpPr>
            <p:sp>
              <p:nvSpPr>
                <p:cNvPr id="308322" name="Text Box 98"/>
                <p:cNvSpPr txBox="1">
                  <a:spLocks noChangeArrowheads="1"/>
                </p:cNvSpPr>
                <p:nvPr/>
              </p:nvSpPr>
              <p:spPr bwMode="auto">
                <a:xfrm>
                  <a:off x="1365" y="864"/>
                  <a:ext cx="527" cy="2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53882" dir="2700000" algn="ctr" rotWithShape="0">
                          <a:schemeClr val="accent2"/>
                        </a:outerShdw>
                      </a:effectLst>
                    </a14:hiddenEffects>
                  </a:ext>
                </a:extLst>
              </p:spPr>
              <p:txBody>
                <a:bodyPr wrap="none" lIns="90000" tIns="46800" rIns="90000" bIns="46800" anchor="ctr">
                  <a:spAutoFit/>
                </a:bodyPr>
                <a:lstStyle/>
                <a:p>
                  <a:pPr>
                    <a:spcBef>
                      <a:spcPct val="50000"/>
                    </a:spcBef>
                    <a:spcAft>
                      <a:spcPct val="0"/>
                    </a:spcAft>
                    <a:buClrTx/>
                    <a:buSzTx/>
                    <a:buFontTx/>
                    <a:buNone/>
                  </a:pPr>
                  <a:r>
                    <a:rPr lang="fr-FR" i="1"/>
                    <a:t>Poutre</a:t>
                  </a:r>
                </a:p>
              </p:txBody>
            </p:sp>
            <p:sp>
              <p:nvSpPr>
                <p:cNvPr id="308323" name="AutoShape 99"/>
                <p:cNvSpPr>
                  <a:spLocks noChangeArrowheads="1"/>
                </p:cNvSpPr>
                <p:nvPr/>
              </p:nvSpPr>
              <p:spPr bwMode="auto">
                <a:xfrm>
                  <a:off x="192" y="864"/>
                  <a:ext cx="1104" cy="263"/>
                </a:xfrm>
                <a:prstGeom prst="roundRect">
                  <a:avLst>
                    <a:gd name="adj" fmla="val 16667"/>
                  </a:avLst>
                </a:prstGeom>
                <a:solidFill>
                  <a:srgbClr val="EAEAEA"/>
                </a:solidFill>
                <a:ln w="19050">
                  <a:solidFill>
                    <a:srgbClr val="A50021"/>
                  </a:solidFill>
                  <a:round/>
                  <a:headEnd/>
                  <a:tailEnd/>
                </a:ln>
                <a:effectLst/>
                <a:extLst>
                  <a:ext uri="{AF507438-7753-43E0-B8FC-AC1667EBCBE1}">
                    <a14:hiddenEffects xmlns:a14="http://schemas.microsoft.com/office/drawing/2010/main">
                      <a:effectLst>
                        <a:outerShdw dist="53882" dir="2700000" algn="ctr" rotWithShape="0">
                          <a:schemeClr val="bg2"/>
                        </a:outerShdw>
                      </a:effectLst>
                    </a14:hiddenEffects>
                  </a:ext>
                </a:extLst>
              </p:spPr>
              <p:txBody>
                <a:bodyPr anchor="ctr">
                  <a:spAutoFit/>
                </a:bodyPr>
                <a:lstStyle/>
                <a:p>
                  <a:pPr>
                    <a:spcBef>
                      <a:spcPct val="0"/>
                    </a:spcBef>
                    <a:spcAft>
                      <a:spcPct val="0"/>
                    </a:spcAft>
                    <a:buClrTx/>
                    <a:buSzTx/>
                    <a:buFontTx/>
                    <a:buNone/>
                  </a:pPr>
                  <a:r>
                    <a:rPr lang="fr-FR"/>
                    <a:t> Fonction  </a:t>
                  </a:r>
                </a:p>
              </p:txBody>
            </p:sp>
          </p:grpSp>
          <p:grpSp>
            <p:nvGrpSpPr>
              <p:cNvPr id="308324" name="Group 100"/>
              <p:cNvGrpSpPr>
                <a:grpSpLocks/>
              </p:cNvGrpSpPr>
              <p:nvPr/>
            </p:nvGrpSpPr>
            <p:grpSpPr bwMode="auto">
              <a:xfrm>
                <a:off x="4171" y="1619"/>
                <a:ext cx="2251" cy="1443"/>
                <a:chOff x="3850" y="1619"/>
                <a:chExt cx="2078" cy="1443"/>
              </a:xfrm>
            </p:grpSpPr>
            <p:sp>
              <p:nvSpPr>
                <p:cNvPr id="308325" name="AutoShape 101"/>
                <p:cNvSpPr>
                  <a:spLocks noChangeArrowheads="1"/>
                </p:cNvSpPr>
                <p:nvPr/>
              </p:nvSpPr>
              <p:spPr bwMode="auto">
                <a:xfrm>
                  <a:off x="3850" y="1619"/>
                  <a:ext cx="1752" cy="1410"/>
                </a:xfrm>
                <a:prstGeom prst="roundRect">
                  <a:avLst>
                    <a:gd name="adj" fmla="val 16667"/>
                  </a:avLst>
                </a:prstGeom>
                <a:solidFill>
                  <a:srgbClr val="EAEAEA"/>
                </a:solidFill>
                <a:ln w="9525">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sp>
              <p:nvSpPr>
                <p:cNvPr id="308326" name="Text Box 102"/>
                <p:cNvSpPr txBox="1">
                  <a:spLocks noChangeArrowheads="1"/>
                </p:cNvSpPr>
                <p:nvPr/>
              </p:nvSpPr>
              <p:spPr bwMode="auto">
                <a:xfrm>
                  <a:off x="3963" y="1644"/>
                  <a:ext cx="1965" cy="14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97" tIns="25348" rIns="50697" bIns="25348">
                  <a:spAutoFit/>
                </a:bodyPr>
                <a:lstStyle>
                  <a:lvl1pPr algn="l" defTabSz="681038">
                    <a:spcBef>
                      <a:spcPct val="0"/>
                    </a:spcBef>
                    <a:spcAft>
                      <a:spcPct val="0"/>
                    </a:spcAft>
                    <a:defRPr sz="2400">
                      <a:solidFill>
                        <a:schemeClr val="tx1"/>
                      </a:solidFill>
                      <a:latin typeface="Times New Roman" pitchFamily="18" charset="0"/>
                    </a:defRPr>
                  </a:lvl1pPr>
                  <a:lvl2pPr marL="339725" algn="l" defTabSz="681038">
                    <a:spcBef>
                      <a:spcPct val="0"/>
                    </a:spcBef>
                    <a:spcAft>
                      <a:spcPct val="0"/>
                    </a:spcAft>
                    <a:defRPr sz="2400">
                      <a:solidFill>
                        <a:schemeClr val="tx1"/>
                      </a:solidFill>
                      <a:latin typeface="Times New Roman" pitchFamily="18" charset="0"/>
                    </a:defRPr>
                  </a:lvl2pPr>
                  <a:lvl3pPr marL="681038" algn="l" defTabSz="681038">
                    <a:spcBef>
                      <a:spcPct val="0"/>
                    </a:spcBef>
                    <a:spcAft>
                      <a:spcPct val="0"/>
                    </a:spcAft>
                    <a:defRPr sz="2400">
                      <a:solidFill>
                        <a:schemeClr val="tx1"/>
                      </a:solidFill>
                      <a:latin typeface="Times New Roman" pitchFamily="18" charset="0"/>
                    </a:defRPr>
                  </a:lvl3pPr>
                  <a:lvl4pPr marL="1020763" algn="l" defTabSz="681038">
                    <a:spcBef>
                      <a:spcPct val="0"/>
                    </a:spcBef>
                    <a:spcAft>
                      <a:spcPct val="0"/>
                    </a:spcAft>
                    <a:defRPr sz="2400">
                      <a:solidFill>
                        <a:schemeClr val="tx1"/>
                      </a:solidFill>
                      <a:latin typeface="Times New Roman" pitchFamily="18" charset="0"/>
                    </a:defRPr>
                  </a:lvl4pPr>
                  <a:lvl5pPr marL="1362075" algn="l" defTabSz="681038">
                    <a:spcBef>
                      <a:spcPct val="0"/>
                    </a:spcBef>
                    <a:spcAft>
                      <a:spcPct val="0"/>
                    </a:spcAft>
                    <a:defRPr sz="2400">
                      <a:solidFill>
                        <a:schemeClr val="tx1"/>
                      </a:solidFill>
                      <a:latin typeface="Times New Roman" pitchFamily="18" charset="0"/>
                    </a:defRPr>
                  </a:lvl5pPr>
                  <a:lvl6pPr marL="1819275" defTabSz="681038" eaLnBrk="0" fontAlgn="base" hangingPunct="0">
                    <a:spcBef>
                      <a:spcPct val="0"/>
                    </a:spcBef>
                    <a:spcAft>
                      <a:spcPct val="0"/>
                    </a:spcAft>
                    <a:defRPr sz="2400">
                      <a:solidFill>
                        <a:schemeClr val="tx1"/>
                      </a:solidFill>
                      <a:latin typeface="Times New Roman" pitchFamily="18" charset="0"/>
                    </a:defRPr>
                  </a:lvl6pPr>
                  <a:lvl7pPr marL="2276475" defTabSz="681038" eaLnBrk="0" fontAlgn="base" hangingPunct="0">
                    <a:spcBef>
                      <a:spcPct val="0"/>
                    </a:spcBef>
                    <a:spcAft>
                      <a:spcPct val="0"/>
                    </a:spcAft>
                    <a:defRPr sz="2400">
                      <a:solidFill>
                        <a:schemeClr val="tx1"/>
                      </a:solidFill>
                      <a:latin typeface="Times New Roman" pitchFamily="18" charset="0"/>
                    </a:defRPr>
                  </a:lvl7pPr>
                  <a:lvl8pPr marL="2733675" defTabSz="681038" eaLnBrk="0" fontAlgn="base" hangingPunct="0">
                    <a:spcBef>
                      <a:spcPct val="0"/>
                    </a:spcBef>
                    <a:spcAft>
                      <a:spcPct val="0"/>
                    </a:spcAft>
                    <a:defRPr sz="2400">
                      <a:solidFill>
                        <a:schemeClr val="tx1"/>
                      </a:solidFill>
                      <a:latin typeface="Times New Roman" pitchFamily="18" charset="0"/>
                    </a:defRPr>
                  </a:lvl8pPr>
                  <a:lvl9pPr marL="3190875" defTabSz="681038" eaLnBrk="0" fontAlgn="base" hangingPunct="0">
                    <a:spcBef>
                      <a:spcPct val="0"/>
                    </a:spcBef>
                    <a:spcAft>
                      <a:spcPct val="0"/>
                    </a:spcAft>
                    <a:defRPr sz="2400">
                      <a:solidFill>
                        <a:schemeClr val="tx1"/>
                      </a:solidFill>
                      <a:latin typeface="Times New Roman" pitchFamily="18" charset="0"/>
                    </a:defRPr>
                  </a:lvl9pPr>
                </a:lstStyle>
                <a:p>
                  <a:pPr>
                    <a:buClrTx/>
                    <a:buSzTx/>
                    <a:buFontTx/>
                    <a:buNone/>
                  </a:pPr>
                  <a:r>
                    <a:rPr lang="fr-FR" sz="1600">
                      <a:latin typeface="Arial" charset="0"/>
                    </a:rPr>
                    <a:t>m = masse</a:t>
                  </a:r>
                </a:p>
                <a:p>
                  <a:pPr>
                    <a:buClrTx/>
                    <a:buSzTx/>
                    <a:buFontTx/>
                    <a:buNone/>
                  </a:pPr>
                  <a:r>
                    <a:rPr lang="fr-FR" sz="1600">
                      <a:latin typeface="Arial" charset="0"/>
                    </a:rPr>
                    <a:t>A = aire</a:t>
                  </a:r>
                </a:p>
                <a:p>
                  <a:pPr>
                    <a:buClrTx/>
                    <a:buSzTx/>
                    <a:buFontTx/>
                    <a:buNone/>
                  </a:pPr>
                  <a:r>
                    <a:rPr lang="fr-FR" sz="1600">
                      <a:latin typeface="Arial" charset="0"/>
                    </a:rPr>
                    <a:t>L = longueur</a:t>
                  </a:r>
                </a:p>
                <a:p>
                  <a:pPr>
                    <a:buClrTx/>
                    <a:buSzTx/>
                    <a:buFontTx/>
                    <a:buNone/>
                  </a:pPr>
                  <a:r>
                    <a:rPr lang="fr-FR" sz="1600">
                      <a:latin typeface="Arial" charset="0"/>
                      <a:sym typeface="Symbol" pitchFamily="18" charset="2"/>
                    </a:rPr>
                    <a:t></a:t>
                  </a:r>
                  <a:r>
                    <a:rPr lang="fr-FR" sz="1600">
                      <a:latin typeface="Arial" charset="0"/>
                    </a:rPr>
                    <a:t> = masse volumique</a:t>
                  </a:r>
                </a:p>
                <a:p>
                  <a:pPr>
                    <a:buClrTx/>
                    <a:buSzTx/>
                    <a:buFontTx/>
                    <a:buNone/>
                  </a:pPr>
                  <a:r>
                    <a:rPr lang="fr-FR" sz="1600">
                      <a:latin typeface="Arial" charset="0"/>
                    </a:rPr>
                    <a:t>E = module de Young</a:t>
                  </a:r>
                </a:p>
                <a:p>
                  <a:pPr>
                    <a:buClrTx/>
                    <a:buSzTx/>
                    <a:buFontTx/>
                    <a:buNone/>
                  </a:pPr>
                  <a:r>
                    <a:rPr lang="fr-FR" sz="1600">
                      <a:latin typeface="Arial" charset="0"/>
                    </a:rPr>
                    <a:t>I = moment d’inertie</a:t>
                  </a:r>
                </a:p>
                <a:p>
                  <a:pPr>
                    <a:buClrTx/>
                    <a:buSzTx/>
                    <a:buFontTx/>
                    <a:buNone/>
                  </a:pPr>
                  <a:r>
                    <a:rPr lang="fr-FR" sz="1600">
                      <a:latin typeface="Arial" charset="0"/>
                    </a:rPr>
                    <a:t>(I  =  b</a:t>
                  </a:r>
                  <a:r>
                    <a:rPr lang="fr-FR" sz="1600" baseline="30000">
                      <a:latin typeface="Arial" charset="0"/>
                    </a:rPr>
                    <a:t>4</a:t>
                  </a:r>
                  <a:r>
                    <a:rPr lang="fr-FR" sz="1600">
                      <a:latin typeface="Arial" charset="0"/>
                    </a:rPr>
                    <a:t>/12  =  A</a:t>
                  </a:r>
                  <a:r>
                    <a:rPr lang="fr-FR" sz="1600" baseline="30000">
                      <a:latin typeface="Arial" charset="0"/>
                    </a:rPr>
                    <a:t>2</a:t>
                  </a:r>
                  <a:r>
                    <a:rPr lang="fr-FR" sz="1600">
                      <a:latin typeface="Arial" charset="0"/>
                    </a:rPr>
                    <a:t>/12)</a:t>
                  </a:r>
                </a:p>
                <a:p>
                  <a:pPr>
                    <a:buClrTx/>
                    <a:buSzTx/>
                    <a:buFontTx/>
                    <a:buNone/>
                  </a:pPr>
                  <a:r>
                    <a:rPr lang="fr-FR" sz="1600">
                      <a:latin typeface="Arial" charset="0"/>
                    </a:rPr>
                    <a:t>C = constante (ici, 48)</a:t>
                  </a:r>
                </a:p>
                <a:p>
                  <a:pPr>
                    <a:buClrTx/>
                    <a:buSzTx/>
                    <a:buFontTx/>
                    <a:buNone/>
                  </a:pPr>
                  <a:endParaRPr lang="fr-FR" sz="1600">
                    <a:latin typeface="Arial" charset="0"/>
                  </a:endParaRPr>
                </a:p>
              </p:txBody>
            </p:sp>
          </p:grpSp>
          <p:sp>
            <p:nvSpPr>
              <p:cNvPr id="308327" name="Rectangle 103"/>
              <p:cNvSpPr>
                <a:spLocks noChangeArrowheads="1"/>
              </p:cNvSpPr>
              <p:nvPr/>
            </p:nvSpPr>
            <p:spPr bwMode="auto">
              <a:xfrm>
                <a:off x="2526" y="610"/>
                <a:ext cx="357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0"/>
                  </a:spcBef>
                  <a:spcAft>
                    <a:spcPct val="0"/>
                  </a:spcAft>
                  <a:buClrTx/>
                  <a:buSzTx/>
                  <a:buFontTx/>
                  <a:buNone/>
                </a:pPr>
                <a:r>
                  <a:rPr lang="fr-FR"/>
                  <a:t>Poutre rigide de longueur L et de masse minimum</a:t>
                </a:r>
              </a:p>
            </p:txBody>
          </p:sp>
          <p:sp>
            <p:nvSpPr>
              <p:cNvPr id="308328" name="Line 104"/>
              <p:cNvSpPr>
                <a:spLocks noChangeShapeType="1"/>
              </p:cNvSpPr>
              <p:nvPr/>
            </p:nvSpPr>
            <p:spPr bwMode="auto">
              <a:xfrm>
                <a:off x="3202" y="1538"/>
                <a:ext cx="2210" cy="0"/>
              </a:xfrm>
              <a:prstGeom prst="line">
                <a:avLst/>
              </a:prstGeom>
              <a:noFill/>
              <a:ln w="9525">
                <a:solidFill>
                  <a:schemeClr val="tx1"/>
                </a:solidFill>
                <a:round/>
                <a:headEnd type="triangle" w="med" len="me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08329" name="Text Box 105"/>
              <p:cNvSpPr txBox="1">
                <a:spLocks noChangeArrowheads="1"/>
              </p:cNvSpPr>
              <p:nvPr/>
            </p:nvSpPr>
            <p:spPr bwMode="auto">
              <a:xfrm>
                <a:off x="5536" y="935"/>
                <a:ext cx="704" cy="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0"/>
                  </a:spcBef>
                  <a:spcAft>
                    <a:spcPct val="0"/>
                  </a:spcAft>
                  <a:buClrTx/>
                  <a:buSzTx/>
                  <a:buFontTx/>
                  <a:buNone/>
                </a:pPr>
                <a:r>
                  <a:rPr lang="fr-FR" sz="1600"/>
                  <a:t>Aire de section </a:t>
                </a:r>
              </a:p>
              <a:p>
                <a:pPr algn="l">
                  <a:spcBef>
                    <a:spcPct val="0"/>
                  </a:spcBef>
                  <a:spcAft>
                    <a:spcPct val="0"/>
                  </a:spcAft>
                  <a:buClrTx/>
                  <a:buSzTx/>
                  <a:buFontTx/>
                  <a:buNone/>
                </a:pPr>
                <a:r>
                  <a:rPr lang="fr-FR" sz="1600"/>
                  <a:t>A = b</a:t>
                </a:r>
                <a:r>
                  <a:rPr lang="fr-FR" sz="1600" baseline="30000"/>
                  <a:t>2</a:t>
                </a:r>
                <a:endParaRPr lang="fr-FR"/>
              </a:p>
            </p:txBody>
          </p:sp>
          <p:grpSp>
            <p:nvGrpSpPr>
              <p:cNvPr id="308330" name="Group 106"/>
              <p:cNvGrpSpPr>
                <a:grpSpLocks/>
              </p:cNvGrpSpPr>
              <p:nvPr/>
            </p:nvGrpSpPr>
            <p:grpSpPr bwMode="auto">
              <a:xfrm>
                <a:off x="3053" y="865"/>
                <a:ext cx="2437" cy="577"/>
                <a:chOff x="1440" y="1103"/>
                <a:chExt cx="2250" cy="577"/>
              </a:xfrm>
            </p:grpSpPr>
            <p:grpSp>
              <p:nvGrpSpPr>
                <p:cNvPr id="308331" name="Group 107"/>
                <p:cNvGrpSpPr>
                  <a:grpSpLocks/>
                </p:cNvGrpSpPr>
                <p:nvPr/>
              </p:nvGrpSpPr>
              <p:grpSpPr bwMode="auto">
                <a:xfrm>
                  <a:off x="3456" y="1536"/>
                  <a:ext cx="234" cy="144"/>
                  <a:chOff x="1440" y="1536"/>
                  <a:chExt cx="234" cy="144"/>
                </a:xfrm>
              </p:grpSpPr>
              <p:grpSp>
                <p:nvGrpSpPr>
                  <p:cNvPr id="308332" name="Group 108"/>
                  <p:cNvGrpSpPr>
                    <a:grpSpLocks/>
                  </p:cNvGrpSpPr>
                  <p:nvPr/>
                </p:nvGrpSpPr>
                <p:grpSpPr bwMode="auto">
                  <a:xfrm>
                    <a:off x="1440" y="1584"/>
                    <a:ext cx="234" cy="96"/>
                    <a:chOff x="2112" y="2160"/>
                    <a:chExt cx="234" cy="96"/>
                  </a:xfrm>
                </p:grpSpPr>
                <p:sp>
                  <p:nvSpPr>
                    <p:cNvPr id="308333" name="AutoShape 109"/>
                    <p:cNvSpPr>
                      <a:spLocks noChangeArrowheads="1"/>
                    </p:cNvSpPr>
                    <p:nvPr/>
                  </p:nvSpPr>
                  <p:spPr bwMode="auto">
                    <a:xfrm>
                      <a:off x="2208" y="2160"/>
                      <a:ext cx="138" cy="96"/>
                    </a:xfrm>
                    <a:prstGeom prst="triangle">
                      <a:avLst>
                        <a:gd name="adj" fmla="val 50000"/>
                      </a:avLst>
                    </a:prstGeom>
                    <a:solidFill>
                      <a:schemeClr val="folHlink"/>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08334" name="Line 110"/>
                    <p:cNvSpPr>
                      <a:spLocks noChangeShapeType="1"/>
                    </p:cNvSpPr>
                    <p:nvPr/>
                  </p:nvSpPr>
                  <p:spPr bwMode="auto">
                    <a:xfrm>
                      <a:off x="2112" y="2160"/>
                      <a:ext cx="96" cy="96"/>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308335" name="Line 111"/>
                  <p:cNvSpPr>
                    <a:spLocks noChangeShapeType="1"/>
                  </p:cNvSpPr>
                  <p:nvPr/>
                </p:nvSpPr>
                <p:spPr bwMode="auto">
                  <a:xfrm flipV="1">
                    <a:off x="1440" y="1536"/>
                    <a:ext cx="48" cy="4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308336" name="AutoShape 112"/>
                <p:cNvSpPr>
                  <a:spLocks noChangeArrowheads="1"/>
                </p:cNvSpPr>
                <p:nvPr/>
              </p:nvSpPr>
              <p:spPr bwMode="auto">
                <a:xfrm flipH="1">
                  <a:off x="1488" y="1248"/>
                  <a:ext cx="2160" cy="336"/>
                </a:xfrm>
                <a:prstGeom prst="cube">
                  <a:avLst>
                    <a:gd name="adj" fmla="val 25000"/>
                  </a:avLst>
                </a:prstGeom>
                <a:gradFill rotWithShape="0">
                  <a:gsLst>
                    <a:gs pos="0">
                      <a:srgbClr val="EAEAEA"/>
                    </a:gs>
                    <a:gs pos="100000">
                      <a:srgbClr val="525252"/>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08337" name="AutoShape 113"/>
                <p:cNvSpPr>
                  <a:spLocks noChangeArrowheads="1"/>
                </p:cNvSpPr>
                <p:nvPr/>
              </p:nvSpPr>
              <p:spPr bwMode="auto">
                <a:xfrm rot="-16186036">
                  <a:off x="2457" y="1141"/>
                  <a:ext cx="195" cy="119"/>
                </a:xfrm>
                <a:prstGeom prst="rightArrow">
                  <a:avLst>
                    <a:gd name="adj1" fmla="val 50000"/>
                    <a:gd name="adj2" fmla="val 40830"/>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308338" name="Group 114"/>
                <p:cNvGrpSpPr>
                  <a:grpSpLocks/>
                </p:cNvGrpSpPr>
                <p:nvPr/>
              </p:nvGrpSpPr>
              <p:grpSpPr bwMode="auto">
                <a:xfrm>
                  <a:off x="1440" y="1536"/>
                  <a:ext cx="234" cy="144"/>
                  <a:chOff x="1440" y="1536"/>
                  <a:chExt cx="234" cy="144"/>
                </a:xfrm>
              </p:grpSpPr>
              <p:grpSp>
                <p:nvGrpSpPr>
                  <p:cNvPr id="308339" name="Group 115"/>
                  <p:cNvGrpSpPr>
                    <a:grpSpLocks/>
                  </p:cNvGrpSpPr>
                  <p:nvPr/>
                </p:nvGrpSpPr>
                <p:grpSpPr bwMode="auto">
                  <a:xfrm>
                    <a:off x="1440" y="1584"/>
                    <a:ext cx="234" cy="96"/>
                    <a:chOff x="2112" y="2160"/>
                    <a:chExt cx="234" cy="96"/>
                  </a:xfrm>
                </p:grpSpPr>
                <p:sp>
                  <p:nvSpPr>
                    <p:cNvPr id="308340" name="AutoShape 116"/>
                    <p:cNvSpPr>
                      <a:spLocks noChangeArrowheads="1"/>
                    </p:cNvSpPr>
                    <p:nvPr/>
                  </p:nvSpPr>
                  <p:spPr bwMode="auto">
                    <a:xfrm>
                      <a:off x="2208" y="2160"/>
                      <a:ext cx="138" cy="96"/>
                    </a:xfrm>
                    <a:prstGeom prst="triangle">
                      <a:avLst>
                        <a:gd name="adj" fmla="val 50000"/>
                      </a:avLst>
                    </a:prstGeom>
                    <a:solidFill>
                      <a:schemeClr val="folHlink"/>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08341" name="Line 117"/>
                    <p:cNvSpPr>
                      <a:spLocks noChangeShapeType="1"/>
                    </p:cNvSpPr>
                    <p:nvPr/>
                  </p:nvSpPr>
                  <p:spPr bwMode="auto">
                    <a:xfrm>
                      <a:off x="2112" y="2160"/>
                      <a:ext cx="96" cy="96"/>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308342" name="Line 118"/>
                  <p:cNvSpPr>
                    <a:spLocks noChangeShapeType="1"/>
                  </p:cNvSpPr>
                  <p:nvPr/>
                </p:nvSpPr>
                <p:spPr bwMode="auto">
                  <a:xfrm flipV="1">
                    <a:off x="1440" y="1536"/>
                    <a:ext cx="48" cy="4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sp>
            <p:nvSpPr>
              <p:cNvPr id="308343" name="Text Box 119"/>
              <p:cNvSpPr txBox="1">
                <a:spLocks noChangeArrowheads="1"/>
              </p:cNvSpPr>
              <p:nvPr/>
            </p:nvSpPr>
            <p:spPr bwMode="auto">
              <a:xfrm>
                <a:off x="2890" y="1058"/>
                <a:ext cx="364"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spcAft>
                    <a:spcPct val="0"/>
                  </a:spcAft>
                  <a:buClrTx/>
                  <a:buSzTx/>
                  <a:buFontTx/>
                  <a:buNone/>
                </a:pPr>
                <a:r>
                  <a:rPr lang="fr-FR" sz="1400"/>
                  <a:t>b</a:t>
                </a:r>
                <a:endParaRPr lang="fr-FR" sz="2400">
                  <a:latin typeface="Times New Roman" pitchFamily="18" charset="0"/>
                </a:endParaRPr>
              </a:p>
            </p:txBody>
          </p:sp>
          <p:sp>
            <p:nvSpPr>
              <p:cNvPr id="308344" name="Line 120"/>
              <p:cNvSpPr>
                <a:spLocks noChangeShapeType="1"/>
              </p:cNvSpPr>
              <p:nvPr/>
            </p:nvSpPr>
            <p:spPr bwMode="auto">
              <a:xfrm>
                <a:off x="2994" y="866"/>
                <a:ext cx="0" cy="14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08345" name="Line 121"/>
              <p:cNvSpPr>
                <a:spLocks noChangeShapeType="1"/>
              </p:cNvSpPr>
              <p:nvPr/>
            </p:nvSpPr>
            <p:spPr bwMode="auto">
              <a:xfrm flipV="1">
                <a:off x="2994" y="1250"/>
                <a:ext cx="0" cy="14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grpSp>
        <p:nvGrpSpPr>
          <p:cNvPr id="308346" name="Group 122"/>
          <p:cNvGrpSpPr>
            <a:grpSpLocks/>
          </p:cNvGrpSpPr>
          <p:nvPr/>
        </p:nvGrpSpPr>
        <p:grpSpPr bwMode="auto">
          <a:xfrm>
            <a:off x="5772944" y="5667375"/>
            <a:ext cx="3249612" cy="857250"/>
            <a:chOff x="3716" y="3570"/>
            <a:chExt cx="2047" cy="540"/>
          </a:xfrm>
        </p:grpSpPr>
        <p:sp>
          <p:nvSpPr>
            <p:cNvPr id="308347" name="Rectangle 123"/>
            <p:cNvSpPr>
              <a:spLocks noChangeArrowheads="1"/>
            </p:cNvSpPr>
            <p:nvPr/>
          </p:nvSpPr>
          <p:spPr bwMode="auto">
            <a:xfrm>
              <a:off x="3716" y="3570"/>
              <a:ext cx="2047" cy="540"/>
            </a:xfrm>
            <a:prstGeom prst="rect">
              <a:avLst/>
            </a:prstGeom>
            <a:solidFill>
              <a:srgbClr val="EAEAEA"/>
            </a:solidFill>
            <a:ln w="1905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sp>
          <p:nvSpPr>
            <p:cNvPr id="308348" name="Text Box 124"/>
            <p:cNvSpPr txBox="1">
              <a:spLocks noChangeArrowheads="1"/>
            </p:cNvSpPr>
            <p:nvPr/>
          </p:nvSpPr>
          <p:spPr bwMode="auto">
            <a:xfrm>
              <a:off x="3768" y="3588"/>
              <a:ext cx="1257" cy="520"/>
            </a:xfrm>
            <a:prstGeom prst="rect">
              <a:avLst/>
            </a:prstGeom>
            <a:solidFill>
              <a:srgbClr val="EAEAE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0"/>
                </a:spcBef>
                <a:spcAft>
                  <a:spcPct val="0"/>
                </a:spcAft>
              </a:pPr>
              <a:r>
                <a:rPr lang="fr-FR" sz="1600" b="1"/>
                <a:t>Choisir un matériau avec un petit rapport</a:t>
              </a:r>
              <a:endParaRPr lang="fr-FR" b="1"/>
            </a:p>
          </p:txBody>
        </p:sp>
        <p:graphicFrame>
          <p:nvGraphicFramePr>
            <p:cNvPr id="308349" name="Object 125"/>
            <p:cNvGraphicFramePr>
              <a:graphicFrameLocks noChangeAspect="1"/>
            </p:cNvGraphicFramePr>
            <p:nvPr/>
          </p:nvGraphicFramePr>
          <p:xfrm>
            <a:off x="5054" y="3621"/>
            <a:ext cx="605" cy="455"/>
          </p:xfrm>
          <a:graphic>
            <a:graphicData uri="http://schemas.openxmlformats.org/presentationml/2006/ole">
              <mc:AlternateContent xmlns:mc="http://schemas.openxmlformats.org/markup-compatibility/2006">
                <mc:Choice xmlns:v="urn:schemas-microsoft-com:vml" Requires="v">
                  <p:oleObj spid="_x0000_s308373" name="Microsoft Equation 3.0" r:id="rId4" imgW="672840" imgH="622080" progId="Equation.3">
                    <p:embed/>
                  </p:oleObj>
                </mc:Choice>
                <mc:Fallback>
                  <p:oleObj name="Microsoft Equation 3.0" r:id="rId4" imgW="672840" imgH="622080" progId="Equation.3">
                    <p:embed/>
                    <p:pic>
                      <p:nvPicPr>
                        <p:cNvPr id="0" name="Object 12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54" y="3621"/>
                          <a:ext cx="605" cy="455"/>
                        </a:xfrm>
                        <a:prstGeom prst="rect">
                          <a:avLst/>
                        </a:prstGeom>
                        <a:solidFill>
                          <a:srgbClr val="EAEAEA">
                            <a:alpha val="50000"/>
                          </a:srgbClr>
                        </a:solidFill>
                        <a:ln>
                          <a:noFill/>
                        </a:ln>
                        <a:effectLst/>
                        <a:extLst>
                          <a:ext uri="{91240B29-F687-4F45-9708-019B960494DF}">
                            <a14:hiddenLine xmlns:a14="http://schemas.microsoft.com/office/drawing/2010/main" w="9525">
                              <a:solidFill>
                                <a:srgbClr val="CC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308350" name="Group 126"/>
          <p:cNvGrpSpPr>
            <a:grpSpLocks/>
          </p:cNvGrpSpPr>
          <p:nvPr/>
        </p:nvGrpSpPr>
        <p:grpSpPr bwMode="auto">
          <a:xfrm>
            <a:off x="4152106" y="5664200"/>
            <a:ext cx="1692275" cy="927100"/>
            <a:chOff x="2695" y="3568"/>
            <a:chExt cx="1066" cy="584"/>
          </a:xfrm>
        </p:grpSpPr>
        <p:sp>
          <p:nvSpPr>
            <p:cNvPr id="308351" name="Rectangle 127"/>
            <p:cNvSpPr>
              <a:spLocks noChangeArrowheads="1"/>
            </p:cNvSpPr>
            <p:nvPr/>
          </p:nvSpPr>
          <p:spPr bwMode="auto">
            <a:xfrm>
              <a:off x="2695" y="3568"/>
              <a:ext cx="555" cy="584"/>
            </a:xfrm>
            <a:prstGeom prst="rect">
              <a:avLst/>
            </a:prstGeom>
            <a:noFill/>
            <a:ln w="3810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p>
          </p:txBody>
        </p:sp>
        <p:sp>
          <p:nvSpPr>
            <p:cNvPr id="308352" name="Line 128"/>
            <p:cNvSpPr>
              <a:spLocks noChangeShapeType="1"/>
            </p:cNvSpPr>
            <p:nvPr/>
          </p:nvSpPr>
          <p:spPr bwMode="auto">
            <a:xfrm>
              <a:off x="3250" y="3856"/>
              <a:ext cx="511" cy="0"/>
            </a:xfrm>
            <a:prstGeom prst="line">
              <a:avLst/>
            </a:prstGeom>
            <a:noFill/>
            <a:ln w="3810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grpSp>
      <p:sp>
        <p:nvSpPr>
          <p:cNvPr id="308353" name="Text Box 129"/>
          <p:cNvSpPr txBox="1">
            <a:spLocks noChangeArrowheads="1"/>
          </p:cNvSpPr>
          <p:nvPr/>
        </p:nvSpPr>
        <p:spPr bwMode="auto">
          <a:xfrm>
            <a:off x="4617244" y="5060950"/>
            <a:ext cx="41751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FR" i="1"/>
              <a:t>Éliminer A  dans (2) grâce à (1):</a:t>
            </a:r>
          </a:p>
        </p:txBody>
      </p:sp>
      <p:sp>
        <p:nvSpPr>
          <p:cNvPr id="308354" name="AutoShape 130"/>
          <p:cNvSpPr>
            <a:spLocks noChangeArrowheads="1"/>
          </p:cNvSpPr>
          <p:nvPr/>
        </p:nvSpPr>
        <p:spPr bwMode="auto">
          <a:xfrm rot="4942465">
            <a:off x="4997450" y="3580606"/>
            <a:ext cx="846138" cy="1000125"/>
          </a:xfrm>
          <a:custGeom>
            <a:avLst/>
            <a:gdLst>
              <a:gd name="G0" fmla="+- 132980 0 0"/>
              <a:gd name="G1" fmla="+- -11601179 0 0"/>
              <a:gd name="G2" fmla="+- 132980 0 -11601179"/>
              <a:gd name="G3" fmla="+- 10800 0 0"/>
              <a:gd name="G4" fmla="+- 0 0 132980"/>
              <a:gd name="T0" fmla="*/ 360 256 1"/>
              <a:gd name="T1" fmla="*/ 0 256 1"/>
              <a:gd name="G5" fmla="+- G2 T0 T1"/>
              <a:gd name="G6" fmla="?: G2 G2 G5"/>
              <a:gd name="G7" fmla="+- 0 0 G6"/>
              <a:gd name="G8" fmla="+- 8162 0 0"/>
              <a:gd name="G9" fmla="+- 0 0 -11601179"/>
              <a:gd name="G10" fmla="+- 8162 0 2700"/>
              <a:gd name="G11" fmla="cos G10 132980"/>
              <a:gd name="G12" fmla="sin G10 132980"/>
              <a:gd name="G13" fmla="cos 13500 132980"/>
              <a:gd name="G14" fmla="sin 13500 132980"/>
              <a:gd name="G15" fmla="+- G11 10800 0"/>
              <a:gd name="G16" fmla="+- G12 10800 0"/>
              <a:gd name="G17" fmla="+- G13 10800 0"/>
              <a:gd name="G18" fmla="+- G14 10800 0"/>
              <a:gd name="G19" fmla="*/ 8162 1 2"/>
              <a:gd name="G20" fmla="+- G19 5400 0"/>
              <a:gd name="G21" fmla="cos G20 132980"/>
              <a:gd name="G22" fmla="sin G20 132980"/>
              <a:gd name="G23" fmla="+- G21 10800 0"/>
              <a:gd name="G24" fmla="+- G12 G23 G22"/>
              <a:gd name="G25" fmla="+- G22 G23 G11"/>
              <a:gd name="G26" fmla="cos 10800 132980"/>
              <a:gd name="G27" fmla="sin 10800 132980"/>
              <a:gd name="G28" fmla="cos 8162 132980"/>
              <a:gd name="G29" fmla="sin 8162 132980"/>
              <a:gd name="G30" fmla="+- G26 10800 0"/>
              <a:gd name="G31" fmla="+- G27 10800 0"/>
              <a:gd name="G32" fmla="+- G28 10800 0"/>
              <a:gd name="G33" fmla="+- G29 10800 0"/>
              <a:gd name="G34" fmla="+- G19 5400 0"/>
              <a:gd name="G35" fmla="cos G34 -11601179"/>
              <a:gd name="G36" fmla="sin G34 -11601179"/>
              <a:gd name="G37" fmla="+/ -11601179 132980 2"/>
              <a:gd name="T2" fmla="*/ 180 256 1"/>
              <a:gd name="T3" fmla="*/ 0 256 1"/>
              <a:gd name="G38" fmla="+- G37 T2 T3"/>
              <a:gd name="G39" fmla="?: G2 G37 G38"/>
              <a:gd name="G40" fmla="cos 10800 G39"/>
              <a:gd name="G41" fmla="sin 10800 G39"/>
              <a:gd name="G42" fmla="cos 8162 G39"/>
              <a:gd name="G43" fmla="sin 8162 G39"/>
              <a:gd name="G44" fmla="+- G40 10800 0"/>
              <a:gd name="G45" fmla="+- G41 10800 0"/>
              <a:gd name="G46" fmla="+- G42 10800 0"/>
              <a:gd name="G47" fmla="+- G43 10800 0"/>
              <a:gd name="G48" fmla="+- G35 10800 0"/>
              <a:gd name="G49" fmla="+- G36 10800 0"/>
              <a:gd name="T4" fmla="*/ 11271 w 21600"/>
              <a:gd name="T5" fmla="*/ 10 h 21600"/>
              <a:gd name="T6" fmla="*/ 1331 w 21600"/>
              <a:gd name="T7" fmla="*/ 10307 h 21600"/>
              <a:gd name="T8" fmla="*/ 11156 w 21600"/>
              <a:gd name="T9" fmla="*/ 2645 h 21600"/>
              <a:gd name="T10" fmla="*/ 24291 w 21600"/>
              <a:gd name="T11" fmla="*/ 11277 h 21600"/>
              <a:gd name="T12" fmla="*/ 20133 w 21600"/>
              <a:gd name="T13" fmla="*/ 15152 h 21600"/>
              <a:gd name="T14" fmla="*/ 16258 w 21600"/>
              <a:gd name="T15" fmla="*/ 1099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956" y="11088"/>
                </a:moveTo>
                <a:cubicBezTo>
                  <a:pt x="18960" y="10992"/>
                  <a:pt x="18962" y="10896"/>
                  <a:pt x="18962" y="10800"/>
                </a:cubicBezTo>
                <a:cubicBezTo>
                  <a:pt x="18962" y="6292"/>
                  <a:pt x="15307" y="2638"/>
                  <a:pt x="10800" y="2638"/>
                </a:cubicBezTo>
                <a:cubicBezTo>
                  <a:pt x="6457" y="2637"/>
                  <a:pt x="2874" y="6038"/>
                  <a:pt x="2649" y="10375"/>
                </a:cubicBezTo>
                <a:lnTo>
                  <a:pt x="14" y="10238"/>
                </a:lnTo>
                <a:cubicBezTo>
                  <a:pt x="313" y="4499"/>
                  <a:pt x="5053" y="-1"/>
                  <a:pt x="10800" y="0"/>
                </a:cubicBezTo>
                <a:cubicBezTo>
                  <a:pt x="16764" y="0"/>
                  <a:pt x="21600" y="4835"/>
                  <a:pt x="21600" y="10800"/>
                </a:cubicBezTo>
                <a:cubicBezTo>
                  <a:pt x="21600" y="10927"/>
                  <a:pt x="21597" y="11054"/>
                  <a:pt x="21593" y="11182"/>
                </a:cubicBezTo>
                <a:lnTo>
                  <a:pt x="24291" y="11277"/>
                </a:lnTo>
                <a:lnTo>
                  <a:pt x="20133" y="15152"/>
                </a:lnTo>
                <a:lnTo>
                  <a:pt x="16258" y="10993"/>
                </a:lnTo>
                <a:lnTo>
                  <a:pt x="18956" y="11088"/>
                </a:lnTo>
                <a:close/>
              </a:path>
            </a:pathLst>
          </a:custGeom>
          <a:solidFill>
            <a:srgbClr val="EAEAEA"/>
          </a:solidFill>
          <a:ln w="1905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grpSp>
        <p:nvGrpSpPr>
          <p:cNvPr id="308355" name="Group 131"/>
          <p:cNvGrpSpPr>
            <a:grpSpLocks/>
          </p:cNvGrpSpPr>
          <p:nvPr/>
        </p:nvGrpSpPr>
        <p:grpSpPr bwMode="auto">
          <a:xfrm>
            <a:off x="1648619" y="2924175"/>
            <a:ext cx="4292600" cy="1127125"/>
            <a:chOff x="1118" y="1842"/>
            <a:chExt cx="2704" cy="710"/>
          </a:xfrm>
        </p:grpSpPr>
        <p:grpSp>
          <p:nvGrpSpPr>
            <p:cNvPr id="308356" name="Group 132"/>
            <p:cNvGrpSpPr>
              <a:grpSpLocks/>
            </p:cNvGrpSpPr>
            <p:nvPr/>
          </p:nvGrpSpPr>
          <p:grpSpPr bwMode="auto">
            <a:xfrm>
              <a:off x="1118" y="1842"/>
              <a:ext cx="2704" cy="692"/>
              <a:chOff x="1118" y="1842"/>
              <a:chExt cx="2704" cy="692"/>
            </a:xfrm>
          </p:grpSpPr>
          <p:sp>
            <p:nvSpPr>
              <p:cNvPr id="308357" name="Text Box 133"/>
              <p:cNvSpPr txBox="1">
                <a:spLocks noChangeArrowheads="1"/>
              </p:cNvSpPr>
              <p:nvPr/>
            </p:nvSpPr>
            <p:spPr bwMode="auto">
              <a:xfrm>
                <a:off x="1118" y="1842"/>
                <a:ext cx="2704" cy="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0"/>
                  </a:spcBef>
                  <a:spcAft>
                    <a:spcPct val="0"/>
                  </a:spcAft>
                </a:pPr>
                <a:r>
                  <a:rPr lang="fr-FR">
                    <a:sym typeface="Symbol" pitchFamily="18" charset="2"/>
                  </a:rPr>
                  <a:t>Équation pour la contrainte en rigidité : </a:t>
                </a:r>
              </a:p>
              <a:p>
                <a:pPr algn="l">
                  <a:spcBef>
                    <a:spcPct val="0"/>
                  </a:spcBef>
                  <a:spcAft>
                    <a:spcPct val="0"/>
                  </a:spcAft>
                </a:pPr>
                <a:r>
                  <a:rPr lang="fr-FR">
                    <a:sym typeface="Symbol" pitchFamily="18" charset="2"/>
                  </a:rPr>
                  <a:t>                                            </a:t>
                </a:r>
              </a:p>
              <a:p>
                <a:pPr algn="l">
                  <a:spcBef>
                    <a:spcPct val="0"/>
                  </a:spcBef>
                  <a:spcAft>
                    <a:spcPct val="0"/>
                  </a:spcAft>
                </a:pPr>
                <a:r>
                  <a:rPr lang="fr-FR">
                    <a:sym typeface="Symbol" pitchFamily="18" charset="2"/>
                  </a:rPr>
                  <a:t>                                                    (1)</a:t>
                </a:r>
              </a:p>
            </p:txBody>
          </p:sp>
          <p:graphicFrame>
            <p:nvGraphicFramePr>
              <p:cNvPr id="308358" name="Object 134"/>
              <p:cNvGraphicFramePr>
                <a:graphicFrameLocks noChangeAspect="1"/>
              </p:cNvGraphicFramePr>
              <p:nvPr/>
            </p:nvGraphicFramePr>
            <p:xfrm>
              <a:off x="1951" y="2086"/>
              <a:ext cx="1104" cy="448"/>
            </p:xfrm>
            <a:graphic>
              <a:graphicData uri="http://schemas.openxmlformats.org/presentationml/2006/ole">
                <mc:AlternateContent xmlns:mc="http://schemas.openxmlformats.org/markup-compatibility/2006">
                  <mc:Choice xmlns:v="urn:schemas-microsoft-com:vml" Requires="v">
                    <p:oleObj spid="_x0000_s308374" name="Equation" r:id="rId6" imgW="1752480" imgH="711000" progId="Equation.3">
                      <p:embed/>
                    </p:oleObj>
                  </mc:Choice>
                  <mc:Fallback>
                    <p:oleObj name="Equation" r:id="rId6" imgW="1752480" imgH="711000" progId="Equation.3">
                      <p:embed/>
                      <p:pic>
                        <p:nvPicPr>
                          <p:cNvPr id="0" name="Object 13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51" y="2086"/>
                            <a:ext cx="1104" cy="4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308359" name="Rectangle 135"/>
            <p:cNvSpPr>
              <a:spLocks noChangeArrowheads="1"/>
            </p:cNvSpPr>
            <p:nvPr/>
          </p:nvSpPr>
          <p:spPr bwMode="auto">
            <a:xfrm>
              <a:off x="1863" y="2088"/>
              <a:ext cx="1335" cy="464"/>
            </a:xfrm>
            <a:prstGeom prst="rect">
              <a:avLst/>
            </a:prstGeom>
            <a:noFill/>
            <a:ln w="28575">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grpSp>
      <p:grpSp>
        <p:nvGrpSpPr>
          <p:cNvPr id="308360" name="Group 136"/>
          <p:cNvGrpSpPr>
            <a:grpSpLocks/>
          </p:cNvGrpSpPr>
          <p:nvPr/>
        </p:nvGrpSpPr>
        <p:grpSpPr bwMode="auto">
          <a:xfrm>
            <a:off x="173831" y="4095750"/>
            <a:ext cx="5470525" cy="654050"/>
            <a:chOff x="189" y="2580"/>
            <a:chExt cx="3446" cy="412"/>
          </a:xfrm>
        </p:grpSpPr>
        <p:grpSp>
          <p:nvGrpSpPr>
            <p:cNvPr id="308361" name="Group 137"/>
            <p:cNvGrpSpPr>
              <a:grpSpLocks/>
            </p:cNvGrpSpPr>
            <p:nvPr/>
          </p:nvGrpSpPr>
          <p:grpSpPr bwMode="auto">
            <a:xfrm>
              <a:off x="189" y="2580"/>
              <a:ext cx="3446" cy="404"/>
              <a:chOff x="192" y="1488"/>
              <a:chExt cx="3181" cy="404"/>
            </a:xfrm>
          </p:grpSpPr>
          <p:sp>
            <p:nvSpPr>
              <p:cNvPr id="308362" name="Text Box 138"/>
              <p:cNvSpPr txBox="1">
                <a:spLocks noChangeArrowheads="1"/>
              </p:cNvSpPr>
              <p:nvPr/>
            </p:nvSpPr>
            <p:spPr bwMode="auto">
              <a:xfrm>
                <a:off x="1344" y="1488"/>
                <a:ext cx="2029" cy="40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53882" dir="2700000" algn="ctr" rotWithShape="0">
                        <a:schemeClr val="accent2"/>
                      </a:outerShdw>
                    </a:effectLst>
                  </a14:hiddenEffects>
                </a:ext>
              </a:extLst>
            </p:spPr>
            <p:txBody>
              <a:bodyPr wrap="none" lIns="90000" tIns="46800" rIns="90000" bIns="46800" anchor="ctr">
                <a:spAutoFit/>
              </a:bodyPr>
              <a:lstStyle/>
              <a:p>
                <a:pPr algn="l">
                  <a:spcBef>
                    <a:spcPct val="0"/>
                  </a:spcBef>
                  <a:spcAft>
                    <a:spcPct val="0"/>
                  </a:spcAft>
                  <a:buClrTx/>
                  <a:buSzTx/>
                  <a:buFontTx/>
                  <a:buNone/>
                </a:pPr>
                <a:r>
                  <a:rPr lang="fr-FR" i="1"/>
                  <a:t>Minimiser la masse m:</a:t>
                </a:r>
                <a:endParaRPr lang="fr-FR">
                  <a:sym typeface="Symbol" pitchFamily="18" charset="2"/>
                </a:endParaRPr>
              </a:p>
              <a:p>
                <a:pPr algn="l">
                  <a:spcBef>
                    <a:spcPct val="0"/>
                  </a:spcBef>
                  <a:spcAft>
                    <a:spcPct val="0"/>
                  </a:spcAft>
                  <a:buClrTx/>
                  <a:buSzTx/>
                  <a:buFontTx/>
                  <a:buNone/>
                </a:pPr>
                <a:r>
                  <a:rPr lang="fr-FR"/>
                  <a:t>               m  =  A L </a:t>
                </a:r>
                <a:r>
                  <a:rPr lang="fr-FR" b="1">
                    <a:sym typeface="Symbol" pitchFamily="18" charset="2"/>
                  </a:rPr>
                  <a:t>           </a:t>
                </a:r>
                <a:r>
                  <a:rPr lang="fr-FR">
                    <a:sym typeface="Symbol" pitchFamily="18" charset="2"/>
                  </a:rPr>
                  <a:t>(2)</a:t>
                </a:r>
              </a:p>
            </p:txBody>
          </p:sp>
          <p:sp>
            <p:nvSpPr>
              <p:cNvPr id="308363" name="AutoShape 139"/>
              <p:cNvSpPr>
                <a:spLocks noChangeArrowheads="1"/>
              </p:cNvSpPr>
              <p:nvPr/>
            </p:nvSpPr>
            <p:spPr bwMode="auto">
              <a:xfrm>
                <a:off x="192" y="1488"/>
                <a:ext cx="1104" cy="263"/>
              </a:xfrm>
              <a:prstGeom prst="roundRect">
                <a:avLst>
                  <a:gd name="adj" fmla="val 16667"/>
                </a:avLst>
              </a:prstGeom>
              <a:solidFill>
                <a:srgbClr val="EAEAEA"/>
              </a:solidFill>
              <a:ln w="19050">
                <a:solidFill>
                  <a:srgbClr val="A50021"/>
                </a:solidFill>
                <a:round/>
                <a:headEnd/>
                <a:tailEnd/>
              </a:ln>
              <a:effectLst/>
              <a:extLst>
                <a:ext uri="{AF507438-7753-43E0-B8FC-AC1667EBCBE1}">
                  <a14:hiddenEffects xmlns:a14="http://schemas.microsoft.com/office/drawing/2010/main">
                    <a:effectLst>
                      <a:outerShdw dist="53882" dir="2700000" algn="ctr" rotWithShape="0">
                        <a:schemeClr val="bg2"/>
                      </a:outerShdw>
                    </a:effectLst>
                  </a14:hiddenEffects>
                </a:ext>
              </a:extLst>
            </p:spPr>
            <p:txBody>
              <a:bodyPr anchor="ctr">
                <a:spAutoFit/>
              </a:bodyPr>
              <a:lstStyle/>
              <a:p>
                <a:pPr>
                  <a:spcBef>
                    <a:spcPct val="0"/>
                  </a:spcBef>
                  <a:spcAft>
                    <a:spcPct val="0"/>
                  </a:spcAft>
                  <a:buClrTx/>
                  <a:buSzTx/>
                  <a:buFontTx/>
                  <a:buNone/>
                </a:pPr>
                <a:r>
                  <a:rPr lang="fr-FR"/>
                  <a:t> Objectif </a:t>
                </a:r>
              </a:p>
            </p:txBody>
          </p:sp>
        </p:grpSp>
        <p:sp>
          <p:nvSpPr>
            <p:cNvPr id="308364" name="Rectangle 140"/>
            <p:cNvSpPr>
              <a:spLocks noChangeArrowheads="1"/>
            </p:cNvSpPr>
            <p:nvPr/>
          </p:nvSpPr>
          <p:spPr bwMode="auto">
            <a:xfrm>
              <a:off x="1881" y="2776"/>
              <a:ext cx="1274" cy="216"/>
            </a:xfrm>
            <a:prstGeom prst="rect">
              <a:avLst/>
            </a:prstGeom>
            <a:noFill/>
            <a:ln w="28575">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grpSp>
      <p:grpSp>
        <p:nvGrpSpPr>
          <p:cNvPr id="308365" name="Group 141"/>
          <p:cNvGrpSpPr>
            <a:grpSpLocks/>
          </p:cNvGrpSpPr>
          <p:nvPr/>
        </p:nvGrpSpPr>
        <p:grpSpPr bwMode="auto">
          <a:xfrm>
            <a:off x="207169" y="4762500"/>
            <a:ext cx="4784725" cy="1719263"/>
            <a:chOff x="194" y="3000"/>
            <a:chExt cx="2782" cy="1083"/>
          </a:xfrm>
        </p:grpSpPr>
        <p:grpSp>
          <p:nvGrpSpPr>
            <p:cNvPr id="308366" name="Group 142"/>
            <p:cNvGrpSpPr>
              <a:grpSpLocks/>
            </p:cNvGrpSpPr>
            <p:nvPr/>
          </p:nvGrpSpPr>
          <p:grpSpPr bwMode="auto">
            <a:xfrm>
              <a:off x="194" y="3572"/>
              <a:ext cx="2782" cy="511"/>
              <a:chOff x="194" y="3572"/>
              <a:chExt cx="2782" cy="511"/>
            </a:xfrm>
          </p:grpSpPr>
          <p:graphicFrame>
            <p:nvGraphicFramePr>
              <p:cNvPr id="308367" name="Object 143"/>
              <p:cNvGraphicFramePr>
                <a:graphicFrameLocks noChangeAspect="1"/>
              </p:cNvGraphicFramePr>
              <p:nvPr/>
            </p:nvGraphicFramePr>
            <p:xfrm>
              <a:off x="1352" y="3572"/>
              <a:ext cx="1624" cy="511"/>
            </p:xfrm>
            <a:graphic>
              <a:graphicData uri="http://schemas.openxmlformats.org/presentationml/2006/ole">
                <mc:AlternateContent xmlns:mc="http://schemas.openxmlformats.org/markup-compatibility/2006">
                  <mc:Choice xmlns:v="urn:schemas-microsoft-com:vml" Requires="v">
                    <p:oleObj spid="_x0000_s308375" name="Equation" r:id="rId8" imgW="2577960" imgH="812520" progId="Equation.3">
                      <p:embed/>
                    </p:oleObj>
                  </mc:Choice>
                  <mc:Fallback>
                    <p:oleObj name="Equation" r:id="rId8" imgW="2577960" imgH="812520" progId="Equation.3">
                      <p:embed/>
                      <p:pic>
                        <p:nvPicPr>
                          <p:cNvPr id="0" name="Object 14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52" y="3572"/>
                            <a:ext cx="1624" cy="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8368" name="AutoShape 144"/>
              <p:cNvSpPr>
                <a:spLocks noChangeArrowheads="1"/>
              </p:cNvSpPr>
              <p:nvPr/>
            </p:nvSpPr>
            <p:spPr bwMode="auto">
              <a:xfrm>
                <a:off x="194" y="3702"/>
                <a:ext cx="1018" cy="263"/>
              </a:xfrm>
              <a:prstGeom prst="roundRect">
                <a:avLst>
                  <a:gd name="adj" fmla="val 16667"/>
                </a:avLst>
              </a:prstGeom>
              <a:solidFill>
                <a:srgbClr val="EAEAEA"/>
              </a:solidFill>
              <a:ln w="19050">
                <a:solidFill>
                  <a:srgbClr val="A50021"/>
                </a:solidFill>
                <a:round/>
                <a:headEnd/>
                <a:tailEnd/>
              </a:ln>
              <a:effectLst/>
              <a:extLst>
                <a:ext uri="{AF507438-7753-43E0-B8FC-AC1667EBCBE1}">
                  <a14:hiddenEffects xmlns:a14="http://schemas.microsoft.com/office/drawing/2010/main">
                    <a:effectLst>
                      <a:outerShdw dist="53882" dir="2700000" algn="ctr" rotWithShape="0">
                        <a:schemeClr val="bg2"/>
                      </a:outerShdw>
                    </a:effectLst>
                  </a14:hiddenEffects>
                </a:ext>
              </a:extLst>
            </p:spPr>
            <p:txBody>
              <a:bodyPr anchor="ctr">
                <a:spAutoFit/>
              </a:bodyPr>
              <a:lstStyle/>
              <a:p>
                <a:pPr>
                  <a:spcBef>
                    <a:spcPct val="0"/>
                  </a:spcBef>
                  <a:spcAft>
                    <a:spcPct val="0"/>
                  </a:spcAft>
                  <a:buClrTx/>
                  <a:buSzTx/>
                  <a:buFontTx/>
                  <a:buNone/>
                </a:pPr>
                <a:r>
                  <a:rPr lang="fr-FR"/>
                  <a:t>Résultat  </a:t>
                </a:r>
              </a:p>
            </p:txBody>
          </p:sp>
        </p:grpSp>
        <p:sp>
          <p:nvSpPr>
            <p:cNvPr id="308369" name="Line 145"/>
            <p:cNvSpPr>
              <a:spLocks noChangeShapeType="1"/>
            </p:cNvSpPr>
            <p:nvPr/>
          </p:nvSpPr>
          <p:spPr bwMode="auto">
            <a:xfrm>
              <a:off x="2192" y="3000"/>
              <a:ext cx="0" cy="600"/>
            </a:xfrm>
            <a:prstGeom prst="line">
              <a:avLst/>
            </a:prstGeom>
            <a:noFill/>
            <a:ln w="28575">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083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nodeType="clickEffect">
                                  <p:stCondLst>
                                    <p:cond delay="0"/>
                                  </p:stCondLst>
                                  <p:childTnLst>
                                    <p:set>
                                      <p:cBhvr>
                                        <p:cTn id="10" dur="1" fill="hold">
                                          <p:stCondLst>
                                            <p:cond delay="0"/>
                                          </p:stCondLst>
                                        </p:cTn>
                                        <p:tgtEl>
                                          <p:spTgt spid="308312"/>
                                        </p:tgtEl>
                                        <p:attrNameLst>
                                          <p:attrName>style.visibility</p:attrName>
                                        </p:attrNameLst>
                                      </p:cBhvr>
                                      <p:to>
                                        <p:strVal val="visible"/>
                                      </p:to>
                                    </p:set>
                                    <p:animEffect transition="in" filter="wipe(up)">
                                      <p:cBhvr>
                                        <p:cTn id="11" dur="500"/>
                                        <p:tgtEl>
                                          <p:spTgt spid="30831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308355"/>
                                        </p:tgtEl>
                                        <p:attrNameLst>
                                          <p:attrName>style.visibility</p:attrName>
                                        </p:attrNameLst>
                                      </p:cBhvr>
                                      <p:to>
                                        <p:strVal val="visible"/>
                                      </p:to>
                                    </p:set>
                                    <p:animEffect transition="in" filter="wipe(up)">
                                      <p:cBhvr>
                                        <p:cTn id="16" dur="500"/>
                                        <p:tgtEl>
                                          <p:spTgt spid="30835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308360"/>
                                        </p:tgtEl>
                                        <p:attrNameLst>
                                          <p:attrName>style.visibility</p:attrName>
                                        </p:attrNameLst>
                                      </p:cBhvr>
                                      <p:to>
                                        <p:strVal val="visible"/>
                                      </p:to>
                                    </p:set>
                                    <p:animEffect transition="in" filter="wipe(up)">
                                      <p:cBhvr>
                                        <p:cTn id="21" dur="500"/>
                                        <p:tgtEl>
                                          <p:spTgt spid="308360"/>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1" fill="hold" nodeType="clickEffect">
                                  <p:stCondLst>
                                    <p:cond delay="0"/>
                                  </p:stCondLst>
                                  <p:childTnLst>
                                    <p:set>
                                      <p:cBhvr>
                                        <p:cTn id="25" dur="1" fill="hold">
                                          <p:stCondLst>
                                            <p:cond delay="0"/>
                                          </p:stCondLst>
                                        </p:cTn>
                                        <p:tgtEl>
                                          <p:spTgt spid="308315"/>
                                        </p:tgtEl>
                                        <p:attrNameLst>
                                          <p:attrName>style.visibility</p:attrName>
                                        </p:attrNameLst>
                                      </p:cBhvr>
                                      <p:to>
                                        <p:strVal val="visible"/>
                                      </p:to>
                                    </p:set>
                                    <p:animEffect transition="in" filter="wipe(up)">
                                      <p:cBhvr>
                                        <p:cTn id="26" dur="500"/>
                                        <p:tgtEl>
                                          <p:spTgt spid="308315"/>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1" fill="hold" grpId="0" nodeType="clickEffect">
                                  <p:stCondLst>
                                    <p:cond delay="0"/>
                                  </p:stCondLst>
                                  <p:childTnLst>
                                    <p:set>
                                      <p:cBhvr>
                                        <p:cTn id="30" dur="1" fill="hold">
                                          <p:stCondLst>
                                            <p:cond delay="0"/>
                                          </p:stCondLst>
                                        </p:cTn>
                                        <p:tgtEl>
                                          <p:spTgt spid="308353"/>
                                        </p:tgtEl>
                                        <p:attrNameLst>
                                          <p:attrName>style.visibility</p:attrName>
                                        </p:attrNameLst>
                                      </p:cBhvr>
                                      <p:to>
                                        <p:strVal val="visible"/>
                                      </p:to>
                                    </p:set>
                                    <p:animEffect transition="in" filter="wipe(up)">
                                      <p:cBhvr>
                                        <p:cTn id="31" dur="500"/>
                                        <p:tgtEl>
                                          <p:spTgt spid="308353"/>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308354"/>
                                        </p:tgtEl>
                                        <p:attrNameLst>
                                          <p:attrName>style.visibility</p:attrName>
                                        </p:attrNameLst>
                                      </p:cBhvr>
                                      <p:to>
                                        <p:strVal val="visible"/>
                                      </p:to>
                                    </p:set>
                                    <p:animEffect transition="in" filter="wipe(up)">
                                      <p:cBhvr>
                                        <p:cTn id="36" dur="500"/>
                                        <p:tgtEl>
                                          <p:spTgt spid="308354"/>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1" fill="hold" nodeType="clickEffect">
                                  <p:stCondLst>
                                    <p:cond delay="0"/>
                                  </p:stCondLst>
                                  <p:childTnLst>
                                    <p:set>
                                      <p:cBhvr>
                                        <p:cTn id="40" dur="1" fill="hold">
                                          <p:stCondLst>
                                            <p:cond delay="0"/>
                                          </p:stCondLst>
                                        </p:cTn>
                                        <p:tgtEl>
                                          <p:spTgt spid="308365"/>
                                        </p:tgtEl>
                                        <p:attrNameLst>
                                          <p:attrName>style.visibility</p:attrName>
                                        </p:attrNameLst>
                                      </p:cBhvr>
                                      <p:to>
                                        <p:strVal val="visible"/>
                                      </p:to>
                                    </p:set>
                                    <p:animEffect transition="in" filter="wipe(up)">
                                      <p:cBhvr>
                                        <p:cTn id="41" dur="500"/>
                                        <p:tgtEl>
                                          <p:spTgt spid="308365"/>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1" fill="hold" nodeType="clickEffect">
                                  <p:stCondLst>
                                    <p:cond delay="0"/>
                                  </p:stCondLst>
                                  <p:childTnLst>
                                    <p:set>
                                      <p:cBhvr>
                                        <p:cTn id="45" dur="1" fill="hold">
                                          <p:stCondLst>
                                            <p:cond delay="0"/>
                                          </p:stCondLst>
                                        </p:cTn>
                                        <p:tgtEl>
                                          <p:spTgt spid="308350"/>
                                        </p:tgtEl>
                                        <p:attrNameLst>
                                          <p:attrName>style.visibility</p:attrName>
                                        </p:attrNameLst>
                                      </p:cBhvr>
                                      <p:to>
                                        <p:strVal val="visible"/>
                                      </p:to>
                                    </p:set>
                                    <p:animEffect transition="in" filter="wipe(up)">
                                      <p:cBhvr>
                                        <p:cTn id="46" dur="500"/>
                                        <p:tgtEl>
                                          <p:spTgt spid="308350"/>
                                        </p:tgtEl>
                                      </p:cBhvr>
                                    </p:animEffect>
                                  </p:childTnLst>
                                </p:cTn>
                              </p:par>
                            </p:childTnLst>
                          </p:cTn>
                        </p:par>
                        <p:par>
                          <p:cTn id="47" fill="hold" nodeType="afterGroup">
                            <p:stCondLst>
                              <p:cond delay="500"/>
                            </p:stCondLst>
                            <p:childTnLst>
                              <p:par>
                                <p:cTn id="48" presetID="22" presetClass="entr" presetSubtype="8" fill="hold" nodeType="afterEffect">
                                  <p:stCondLst>
                                    <p:cond delay="0"/>
                                  </p:stCondLst>
                                  <p:childTnLst>
                                    <p:set>
                                      <p:cBhvr>
                                        <p:cTn id="49" dur="1" fill="hold">
                                          <p:stCondLst>
                                            <p:cond delay="0"/>
                                          </p:stCondLst>
                                        </p:cTn>
                                        <p:tgtEl>
                                          <p:spTgt spid="308346"/>
                                        </p:tgtEl>
                                        <p:attrNameLst>
                                          <p:attrName>style.visibility</p:attrName>
                                        </p:attrNameLst>
                                      </p:cBhvr>
                                      <p:to>
                                        <p:strVal val="visible"/>
                                      </p:to>
                                    </p:set>
                                    <p:animEffect transition="in" filter="wipe(left)">
                                      <p:cBhvr>
                                        <p:cTn id="50" dur="500"/>
                                        <p:tgtEl>
                                          <p:spTgt spid="308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353" grpId="0" autoUpdateAnimBg="0"/>
      <p:bldP spid="30835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2"/>
          <p:cNvSpPr>
            <a:spLocks noGrp="1" noChangeArrowheads="1"/>
          </p:cNvSpPr>
          <p:nvPr>
            <p:ph type="title"/>
          </p:nvPr>
        </p:nvSpPr>
        <p:spPr>
          <a:xfrm>
            <a:off x="0" y="0"/>
            <a:ext cx="5258033" cy="515937"/>
          </a:xfrm>
        </p:spPr>
        <p:txBody>
          <a:bodyPr>
            <a:normAutofit/>
          </a:bodyPr>
          <a:lstStyle/>
          <a:p>
            <a:pPr algn="l"/>
            <a:r>
              <a:rPr lang="fr-FR" sz="2400" dirty="0">
                <a:latin typeface="Arial Black" pitchFamily="34" charset="0"/>
              </a:rPr>
              <a:t>Les indices de performances</a:t>
            </a:r>
            <a:endParaRPr lang="en-GB" sz="2400" dirty="0">
              <a:latin typeface="Arial Black" pitchFamily="34" charset="0"/>
            </a:endParaRPr>
          </a:p>
        </p:txBody>
      </p:sp>
      <p:grpSp>
        <p:nvGrpSpPr>
          <p:cNvPr id="354368" name="Group 64"/>
          <p:cNvGrpSpPr>
            <a:grpSpLocks/>
          </p:cNvGrpSpPr>
          <p:nvPr/>
        </p:nvGrpSpPr>
        <p:grpSpPr bwMode="auto">
          <a:xfrm>
            <a:off x="0" y="1676400"/>
            <a:ext cx="2247900" cy="4533900"/>
            <a:chOff x="336" y="1056"/>
            <a:chExt cx="1307" cy="2856"/>
          </a:xfrm>
        </p:grpSpPr>
        <p:sp>
          <p:nvSpPr>
            <p:cNvPr id="354369" name="Rectangle 65"/>
            <p:cNvSpPr>
              <a:spLocks noChangeArrowheads="1"/>
            </p:cNvSpPr>
            <p:nvPr/>
          </p:nvSpPr>
          <p:spPr bwMode="auto">
            <a:xfrm>
              <a:off x="336" y="1056"/>
              <a:ext cx="1307" cy="2213"/>
            </a:xfrm>
            <a:prstGeom prst="rect">
              <a:avLst/>
            </a:prstGeom>
            <a:solidFill>
              <a:srgbClr val="FFFFFF"/>
            </a:solidFill>
            <a:ln w="22225">
              <a:solidFill>
                <a:srgbClr val="000000"/>
              </a:solidFill>
              <a:miter lim="800000"/>
              <a:headEnd/>
              <a:tailEnd/>
            </a:ln>
            <a:effectLst>
              <a:outerShdw dist="107763" dir="2700000" algn="ctr" rotWithShape="0">
                <a:srgbClr val="C0C0C0"/>
              </a:outerShdw>
            </a:effectLst>
          </p:spPr>
          <p:txBody>
            <a:bodyPr anchor="ctr">
              <a:spAutoFit/>
            </a:bodyPr>
            <a:lstStyle/>
            <a:p>
              <a:endParaRPr lang="fr-FR"/>
            </a:p>
          </p:txBody>
        </p:sp>
        <p:sp>
          <p:nvSpPr>
            <p:cNvPr id="354370" name="Text Box 66"/>
            <p:cNvSpPr txBox="1">
              <a:spLocks noChangeArrowheads="1"/>
            </p:cNvSpPr>
            <p:nvPr/>
          </p:nvSpPr>
          <p:spPr bwMode="auto">
            <a:xfrm>
              <a:off x="628" y="1170"/>
              <a:ext cx="734" cy="224"/>
            </a:xfrm>
            <a:prstGeom prst="rect">
              <a:avLst/>
            </a:prstGeom>
            <a:solidFill>
              <a:srgbClr val="EAEAEA"/>
            </a:solidFill>
            <a:ln w="1905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spcAft>
                  <a:spcPct val="0"/>
                </a:spcAft>
                <a:buClrTx/>
                <a:buSzTx/>
                <a:buFontTx/>
                <a:buNone/>
              </a:pPr>
              <a:r>
                <a:rPr lang="fr-FR" sz="1600" b="1"/>
                <a:t>FONCTION</a:t>
              </a:r>
            </a:p>
          </p:txBody>
        </p:sp>
        <p:sp>
          <p:nvSpPr>
            <p:cNvPr id="354371" name="Text Box 67"/>
            <p:cNvSpPr txBox="1">
              <a:spLocks noChangeArrowheads="1"/>
            </p:cNvSpPr>
            <p:nvPr/>
          </p:nvSpPr>
          <p:spPr bwMode="auto">
            <a:xfrm>
              <a:off x="617" y="1372"/>
              <a:ext cx="778" cy="2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spcAft>
                  <a:spcPct val="0"/>
                </a:spcAft>
                <a:buClrTx/>
                <a:buSzTx/>
                <a:buFontTx/>
                <a:buNone/>
              </a:pPr>
              <a:r>
                <a:rPr lang="fr-FR" sz="1600" b="1"/>
                <a:t>Barre</a:t>
              </a:r>
              <a:endParaRPr lang="fr-FR" sz="1300" b="1"/>
            </a:p>
            <a:p>
              <a:pPr>
                <a:spcBef>
                  <a:spcPct val="0"/>
                </a:spcBef>
                <a:spcAft>
                  <a:spcPct val="0"/>
                </a:spcAft>
                <a:buClrTx/>
                <a:buSzTx/>
                <a:buFontTx/>
                <a:buNone/>
              </a:pPr>
              <a:endParaRPr lang="fr-FR" sz="1300" b="1"/>
            </a:p>
            <a:p>
              <a:pPr>
                <a:spcBef>
                  <a:spcPct val="0"/>
                </a:spcBef>
                <a:spcAft>
                  <a:spcPct val="0"/>
                </a:spcAft>
                <a:buClrTx/>
                <a:buSzTx/>
                <a:buFontTx/>
                <a:buNone/>
              </a:pPr>
              <a:endParaRPr lang="fr-FR" sz="1300" b="1"/>
            </a:p>
            <a:p>
              <a:pPr>
                <a:spcBef>
                  <a:spcPct val="0"/>
                </a:spcBef>
                <a:spcAft>
                  <a:spcPct val="0"/>
                </a:spcAft>
                <a:buClrTx/>
                <a:buSzTx/>
                <a:buFontTx/>
                <a:buNone/>
              </a:pPr>
              <a:r>
                <a:rPr lang="fr-FR" sz="1600" b="1"/>
                <a:t>Poutre</a:t>
              </a:r>
              <a:endParaRPr lang="fr-FR" sz="1300" b="1"/>
            </a:p>
            <a:p>
              <a:pPr>
                <a:spcBef>
                  <a:spcPct val="0"/>
                </a:spcBef>
                <a:spcAft>
                  <a:spcPct val="0"/>
                </a:spcAft>
                <a:buClrTx/>
                <a:buSzTx/>
                <a:buFontTx/>
                <a:buNone/>
              </a:pPr>
              <a:endParaRPr lang="fr-FR" sz="1300" b="1"/>
            </a:p>
            <a:p>
              <a:pPr>
                <a:spcBef>
                  <a:spcPct val="0"/>
                </a:spcBef>
                <a:spcAft>
                  <a:spcPct val="0"/>
                </a:spcAft>
                <a:buClrTx/>
                <a:buSzTx/>
                <a:buFontTx/>
                <a:buNone/>
              </a:pPr>
              <a:endParaRPr lang="fr-FR" sz="1300" b="1"/>
            </a:p>
            <a:p>
              <a:pPr>
                <a:spcBef>
                  <a:spcPct val="0"/>
                </a:spcBef>
                <a:spcAft>
                  <a:spcPct val="0"/>
                </a:spcAft>
                <a:buClrTx/>
                <a:buSzTx/>
                <a:buFontTx/>
                <a:buNone/>
              </a:pPr>
              <a:endParaRPr lang="fr-FR" sz="1300" b="1"/>
            </a:p>
            <a:p>
              <a:pPr>
                <a:spcBef>
                  <a:spcPct val="0"/>
                </a:spcBef>
                <a:spcAft>
                  <a:spcPct val="0"/>
                </a:spcAft>
                <a:buClrTx/>
                <a:buSzTx/>
                <a:buFontTx/>
                <a:buNone/>
              </a:pPr>
              <a:r>
                <a:rPr lang="fr-FR" sz="1600" b="1"/>
                <a:t>Arbre</a:t>
              </a:r>
              <a:endParaRPr lang="fr-FR" sz="1300" b="1"/>
            </a:p>
            <a:p>
              <a:pPr>
                <a:spcBef>
                  <a:spcPct val="0"/>
                </a:spcBef>
                <a:spcAft>
                  <a:spcPct val="0"/>
                </a:spcAft>
                <a:buClrTx/>
                <a:buSzTx/>
                <a:buFontTx/>
                <a:buNone/>
              </a:pPr>
              <a:endParaRPr lang="fr-FR" sz="1300" b="1"/>
            </a:p>
            <a:p>
              <a:pPr>
                <a:spcBef>
                  <a:spcPct val="0"/>
                </a:spcBef>
                <a:spcAft>
                  <a:spcPct val="0"/>
                </a:spcAft>
                <a:buClrTx/>
                <a:buSzTx/>
                <a:buFontTx/>
                <a:buNone/>
              </a:pPr>
              <a:endParaRPr lang="fr-FR" sz="1600" b="1"/>
            </a:p>
            <a:p>
              <a:pPr>
                <a:spcBef>
                  <a:spcPct val="0"/>
                </a:spcBef>
                <a:spcAft>
                  <a:spcPct val="0"/>
                </a:spcAft>
                <a:buClrTx/>
                <a:buSzTx/>
                <a:buFontTx/>
                <a:buNone/>
              </a:pPr>
              <a:r>
                <a:rPr lang="fr-FR" sz="1600" b="1"/>
                <a:t>Colonne</a:t>
              </a:r>
              <a:endParaRPr lang="fr-FR" sz="1300" b="1"/>
            </a:p>
            <a:p>
              <a:pPr>
                <a:spcBef>
                  <a:spcPct val="0"/>
                </a:spcBef>
                <a:spcAft>
                  <a:spcPct val="0"/>
                </a:spcAft>
                <a:buClrTx/>
                <a:buSzTx/>
                <a:buFontTx/>
                <a:buNone/>
              </a:pPr>
              <a:endParaRPr lang="fr-FR" sz="1300" b="1"/>
            </a:p>
            <a:p>
              <a:pPr>
                <a:spcBef>
                  <a:spcPct val="0"/>
                </a:spcBef>
                <a:spcAft>
                  <a:spcPct val="0"/>
                </a:spcAft>
                <a:buClrTx/>
                <a:buSzTx/>
                <a:buFontTx/>
                <a:buNone/>
              </a:pPr>
              <a:endParaRPr lang="fr-FR" sz="1300" b="1"/>
            </a:p>
            <a:p>
              <a:pPr>
                <a:spcBef>
                  <a:spcPct val="0"/>
                </a:spcBef>
                <a:spcAft>
                  <a:spcPct val="0"/>
                </a:spcAft>
                <a:buClrTx/>
                <a:buSzTx/>
                <a:buFontTx/>
                <a:buNone/>
              </a:pPr>
              <a:endParaRPr lang="fr-FR" sz="1300" b="1"/>
            </a:p>
            <a:p>
              <a:pPr>
                <a:spcBef>
                  <a:spcPct val="0"/>
                </a:spcBef>
                <a:spcAft>
                  <a:spcPct val="0"/>
                </a:spcAft>
                <a:buClrTx/>
                <a:buSzTx/>
                <a:buFontTx/>
                <a:buNone/>
              </a:pPr>
              <a:endParaRPr lang="fr-FR" sz="1300" b="1"/>
            </a:p>
            <a:p>
              <a:pPr>
                <a:spcBef>
                  <a:spcPct val="0"/>
                </a:spcBef>
                <a:spcAft>
                  <a:spcPct val="0"/>
                </a:spcAft>
                <a:buClrTx/>
                <a:buSzTx/>
                <a:buFontTx/>
                <a:buNone/>
              </a:pPr>
              <a:r>
                <a:rPr lang="fr-FR" sz="1600" b="1"/>
                <a:t>Mécanique,</a:t>
              </a:r>
            </a:p>
            <a:p>
              <a:pPr>
                <a:spcBef>
                  <a:spcPct val="0"/>
                </a:spcBef>
                <a:spcAft>
                  <a:spcPct val="0"/>
                </a:spcAft>
                <a:buClrTx/>
                <a:buSzTx/>
                <a:buFontTx/>
                <a:buNone/>
              </a:pPr>
              <a:r>
                <a:rPr lang="fr-FR" sz="1600" b="1"/>
                <a:t>Thermique,</a:t>
              </a:r>
            </a:p>
            <a:p>
              <a:pPr>
                <a:spcBef>
                  <a:spcPct val="0"/>
                </a:spcBef>
                <a:spcAft>
                  <a:spcPct val="0"/>
                </a:spcAft>
                <a:buClrTx/>
                <a:buSzTx/>
                <a:buFontTx/>
                <a:buNone/>
              </a:pPr>
              <a:r>
                <a:rPr lang="fr-FR" sz="1600" b="1"/>
                <a:t>Électrique...</a:t>
              </a:r>
            </a:p>
          </p:txBody>
        </p:sp>
        <p:sp>
          <p:nvSpPr>
            <p:cNvPr id="354372" name="Rectangle 68"/>
            <p:cNvSpPr>
              <a:spLocks noChangeArrowheads="1"/>
            </p:cNvSpPr>
            <p:nvPr/>
          </p:nvSpPr>
          <p:spPr bwMode="auto">
            <a:xfrm>
              <a:off x="578" y="1582"/>
              <a:ext cx="765" cy="79"/>
            </a:xfrm>
            <a:prstGeom prst="rect">
              <a:avLst/>
            </a:prstGeom>
            <a:solidFill>
              <a:srgbClr val="FFFFFF"/>
            </a:solidFill>
            <a:ln w="190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p>
          </p:txBody>
        </p:sp>
        <p:sp>
          <p:nvSpPr>
            <p:cNvPr id="354373" name="Rectangle 69"/>
            <p:cNvSpPr>
              <a:spLocks noChangeArrowheads="1"/>
            </p:cNvSpPr>
            <p:nvPr/>
          </p:nvSpPr>
          <p:spPr bwMode="auto">
            <a:xfrm>
              <a:off x="578" y="2068"/>
              <a:ext cx="765" cy="80"/>
            </a:xfrm>
            <a:prstGeom prst="rect">
              <a:avLst/>
            </a:prstGeom>
            <a:solidFill>
              <a:srgbClr val="FFFFFF"/>
            </a:solidFill>
            <a:ln w="190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p>
          </p:txBody>
        </p:sp>
        <p:sp>
          <p:nvSpPr>
            <p:cNvPr id="354374" name="Rectangle 70"/>
            <p:cNvSpPr>
              <a:spLocks noChangeArrowheads="1"/>
            </p:cNvSpPr>
            <p:nvPr/>
          </p:nvSpPr>
          <p:spPr bwMode="auto">
            <a:xfrm>
              <a:off x="578" y="2505"/>
              <a:ext cx="765" cy="79"/>
            </a:xfrm>
            <a:prstGeom prst="rect">
              <a:avLst/>
            </a:prstGeom>
            <a:solidFill>
              <a:srgbClr val="FFFFFF"/>
            </a:solidFill>
            <a:ln w="190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p>
          </p:txBody>
        </p:sp>
        <p:sp>
          <p:nvSpPr>
            <p:cNvPr id="354375" name="Rectangle 71"/>
            <p:cNvSpPr>
              <a:spLocks noChangeArrowheads="1"/>
            </p:cNvSpPr>
            <p:nvPr/>
          </p:nvSpPr>
          <p:spPr bwMode="auto">
            <a:xfrm>
              <a:off x="584" y="2956"/>
              <a:ext cx="765" cy="79"/>
            </a:xfrm>
            <a:prstGeom prst="rect">
              <a:avLst/>
            </a:prstGeom>
            <a:solidFill>
              <a:srgbClr val="FFFFFF"/>
            </a:solidFill>
            <a:ln w="190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p>
          </p:txBody>
        </p:sp>
        <p:sp>
          <p:nvSpPr>
            <p:cNvPr id="354376" name="Line 72"/>
            <p:cNvSpPr>
              <a:spLocks noChangeShapeType="1"/>
            </p:cNvSpPr>
            <p:nvPr/>
          </p:nvSpPr>
          <p:spPr bwMode="auto">
            <a:xfrm flipH="1">
              <a:off x="440" y="1617"/>
              <a:ext cx="136" cy="0"/>
            </a:xfrm>
            <a:prstGeom prst="line">
              <a:avLst/>
            </a:prstGeom>
            <a:noFill/>
            <a:ln w="1905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p>
          </p:txBody>
        </p:sp>
        <p:sp>
          <p:nvSpPr>
            <p:cNvPr id="354377" name="Line 73"/>
            <p:cNvSpPr>
              <a:spLocks noChangeShapeType="1"/>
            </p:cNvSpPr>
            <p:nvPr/>
          </p:nvSpPr>
          <p:spPr bwMode="auto">
            <a:xfrm flipV="1">
              <a:off x="1345" y="1619"/>
              <a:ext cx="135" cy="0"/>
            </a:xfrm>
            <a:prstGeom prst="line">
              <a:avLst/>
            </a:prstGeom>
            <a:noFill/>
            <a:ln w="1905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p>
          </p:txBody>
        </p:sp>
        <p:sp>
          <p:nvSpPr>
            <p:cNvPr id="354378" name="AutoShape 74"/>
            <p:cNvSpPr>
              <a:spLocks noChangeArrowheads="1"/>
            </p:cNvSpPr>
            <p:nvPr/>
          </p:nvSpPr>
          <p:spPr bwMode="auto">
            <a:xfrm>
              <a:off x="549" y="2153"/>
              <a:ext cx="63" cy="54"/>
            </a:xfrm>
            <a:prstGeom prst="triangle">
              <a:avLst>
                <a:gd name="adj" fmla="val 50000"/>
              </a:avLst>
            </a:prstGeom>
            <a:solidFill>
              <a:srgbClr val="FFFFFF"/>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p>
          </p:txBody>
        </p:sp>
        <p:sp>
          <p:nvSpPr>
            <p:cNvPr id="354379" name="AutoShape 75"/>
            <p:cNvSpPr>
              <a:spLocks noChangeArrowheads="1"/>
            </p:cNvSpPr>
            <p:nvPr/>
          </p:nvSpPr>
          <p:spPr bwMode="auto">
            <a:xfrm>
              <a:off x="1304" y="2153"/>
              <a:ext cx="63" cy="54"/>
            </a:xfrm>
            <a:prstGeom prst="triangle">
              <a:avLst>
                <a:gd name="adj" fmla="val 50000"/>
              </a:avLst>
            </a:prstGeom>
            <a:solidFill>
              <a:srgbClr val="FFFFFF"/>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p>
          </p:txBody>
        </p:sp>
        <p:sp>
          <p:nvSpPr>
            <p:cNvPr id="354380" name="AutoShape 76"/>
            <p:cNvSpPr>
              <a:spLocks noChangeArrowheads="1"/>
            </p:cNvSpPr>
            <p:nvPr/>
          </p:nvSpPr>
          <p:spPr bwMode="auto">
            <a:xfrm flipV="1">
              <a:off x="926" y="2011"/>
              <a:ext cx="63" cy="55"/>
            </a:xfrm>
            <a:prstGeom prst="triangle">
              <a:avLst>
                <a:gd name="adj" fmla="val 50000"/>
              </a:avLst>
            </a:prstGeom>
            <a:solidFill>
              <a:srgbClr val="FFFFFF"/>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p>
          </p:txBody>
        </p:sp>
        <p:sp>
          <p:nvSpPr>
            <p:cNvPr id="354381" name="Line 77"/>
            <p:cNvSpPr>
              <a:spLocks noChangeShapeType="1"/>
            </p:cNvSpPr>
            <p:nvPr/>
          </p:nvSpPr>
          <p:spPr bwMode="auto">
            <a:xfrm>
              <a:off x="435" y="2991"/>
              <a:ext cx="136" cy="0"/>
            </a:xfrm>
            <a:prstGeom prst="line">
              <a:avLst/>
            </a:prstGeom>
            <a:noFill/>
            <a:ln w="1905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p>
          </p:txBody>
        </p:sp>
        <p:sp>
          <p:nvSpPr>
            <p:cNvPr id="354382" name="Line 78"/>
            <p:cNvSpPr>
              <a:spLocks noChangeShapeType="1"/>
            </p:cNvSpPr>
            <p:nvPr/>
          </p:nvSpPr>
          <p:spPr bwMode="auto">
            <a:xfrm flipH="1" flipV="1">
              <a:off x="1340" y="2994"/>
              <a:ext cx="136" cy="0"/>
            </a:xfrm>
            <a:prstGeom prst="line">
              <a:avLst/>
            </a:prstGeom>
            <a:noFill/>
            <a:ln w="1905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p>
          </p:txBody>
        </p:sp>
        <p:grpSp>
          <p:nvGrpSpPr>
            <p:cNvPr id="354383" name="Group 79"/>
            <p:cNvGrpSpPr>
              <a:grpSpLocks/>
            </p:cNvGrpSpPr>
            <p:nvPr/>
          </p:nvGrpSpPr>
          <p:grpSpPr bwMode="auto">
            <a:xfrm>
              <a:off x="1251" y="2481"/>
              <a:ext cx="61" cy="148"/>
              <a:chOff x="2338" y="3695"/>
              <a:chExt cx="48" cy="147"/>
            </a:xfrm>
          </p:grpSpPr>
          <p:sp>
            <p:nvSpPr>
              <p:cNvPr id="354384" name="Arc 80"/>
              <p:cNvSpPr>
                <a:spLocks/>
              </p:cNvSpPr>
              <p:nvPr/>
            </p:nvSpPr>
            <p:spPr bwMode="auto">
              <a:xfrm>
                <a:off x="2339" y="3695"/>
                <a:ext cx="47" cy="7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905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p>
            </p:txBody>
          </p:sp>
          <p:sp>
            <p:nvSpPr>
              <p:cNvPr id="354385" name="Arc 81"/>
              <p:cNvSpPr>
                <a:spLocks/>
              </p:cNvSpPr>
              <p:nvPr/>
            </p:nvSpPr>
            <p:spPr bwMode="auto">
              <a:xfrm flipV="1">
                <a:off x="2338" y="3767"/>
                <a:ext cx="47" cy="7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9050">
                <a:solidFill>
                  <a:srgbClr val="000000"/>
                </a:solidFill>
                <a:round/>
                <a:headEnd type="triangle" w="med" len="sm"/>
                <a:tailEnd type="none" w="lg"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p>
            </p:txBody>
          </p:sp>
        </p:grpSp>
        <p:grpSp>
          <p:nvGrpSpPr>
            <p:cNvPr id="354386" name="Group 82"/>
            <p:cNvGrpSpPr>
              <a:grpSpLocks/>
            </p:cNvGrpSpPr>
            <p:nvPr/>
          </p:nvGrpSpPr>
          <p:grpSpPr bwMode="auto">
            <a:xfrm>
              <a:off x="622" y="2455"/>
              <a:ext cx="52" cy="148"/>
              <a:chOff x="1483" y="3672"/>
              <a:chExt cx="48" cy="151"/>
            </a:xfrm>
          </p:grpSpPr>
          <p:sp>
            <p:nvSpPr>
              <p:cNvPr id="354387" name="Arc 83"/>
              <p:cNvSpPr>
                <a:spLocks/>
              </p:cNvSpPr>
              <p:nvPr/>
            </p:nvSpPr>
            <p:spPr bwMode="auto">
              <a:xfrm rot="10800000">
                <a:off x="1484" y="3748"/>
                <a:ext cx="47" cy="7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905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p>
            </p:txBody>
          </p:sp>
          <p:sp>
            <p:nvSpPr>
              <p:cNvPr id="354388" name="Arc 84"/>
              <p:cNvSpPr>
                <a:spLocks/>
              </p:cNvSpPr>
              <p:nvPr/>
            </p:nvSpPr>
            <p:spPr bwMode="auto">
              <a:xfrm rot="10800000" flipV="1">
                <a:off x="1483" y="3672"/>
                <a:ext cx="47" cy="7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9050">
                <a:solidFill>
                  <a:srgbClr val="000000"/>
                </a:solidFill>
                <a:round/>
                <a:headEnd type="triangle" w="med" len="sm"/>
                <a:tailEnd type="none" w="lg"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p>
            </p:txBody>
          </p:sp>
        </p:grpSp>
      </p:grpSp>
      <p:grpSp>
        <p:nvGrpSpPr>
          <p:cNvPr id="354389" name="Group 85"/>
          <p:cNvGrpSpPr>
            <a:grpSpLocks/>
          </p:cNvGrpSpPr>
          <p:nvPr/>
        </p:nvGrpSpPr>
        <p:grpSpPr bwMode="auto">
          <a:xfrm>
            <a:off x="2305050" y="1028700"/>
            <a:ext cx="6670675" cy="1147763"/>
            <a:chOff x="684" y="640"/>
            <a:chExt cx="3879" cy="723"/>
          </a:xfrm>
        </p:grpSpPr>
        <p:sp>
          <p:nvSpPr>
            <p:cNvPr id="354390" name="Text Box 86"/>
            <p:cNvSpPr txBox="1">
              <a:spLocks noChangeArrowheads="1"/>
            </p:cNvSpPr>
            <p:nvPr/>
          </p:nvSpPr>
          <p:spPr bwMode="auto">
            <a:xfrm>
              <a:off x="684" y="814"/>
              <a:ext cx="148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spcAft>
                  <a:spcPct val="0"/>
                </a:spcAft>
                <a:buClrTx/>
                <a:buSzTx/>
                <a:buFontTx/>
                <a:buNone/>
              </a:pPr>
              <a:r>
                <a:rPr lang="fr-FR"/>
                <a:t>Chaque combinaison</a:t>
              </a:r>
            </a:p>
          </p:txBody>
        </p:sp>
        <p:sp>
          <p:nvSpPr>
            <p:cNvPr id="354391" name="AutoShape 87"/>
            <p:cNvSpPr>
              <a:spLocks/>
            </p:cNvSpPr>
            <p:nvPr/>
          </p:nvSpPr>
          <p:spPr bwMode="auto">
            <a:xfrm>
              <a:off x="2157" y="680"/>
              <a:ext cx="163" cy="585"/>
            </a:xfrm>
            <a:prstGeom prst="leftBrace">
              <a:avLst>
                <a:gd name="adj1" fmla="val 29908"/>
                <a:gd name="adj2" fmla="val 50000"/>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54392" name="Text Box 88"/>
            <p:cNvSpPr txBox="1">
              <a:spLocks noChangeArrowheads="1"/>
            </p:cNvSpPr>
            <p:nvPr/>
          </p:nvSpPr>
          <p:spPr bwMode="auto">
            <a:xfrm>
              <a:off x="2324" y="640"/>
              <a:ext cx="1100" cy="72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5000"/>
                </a:spcBef>
                <a:spcAft>
                  <a:spcPct val="0"/>
                </a:spcAft>
                <a:buClrTx/>
                <a:buSzTx/>
                <a:buFontTx/>
                <a:buNone/>
              </a:pPr>
              <a:r>
                <a:rPr lang="fr-FR"/>
                <a:t>Fonction</a:t>
              </a:r>
            </a:p>
            <a:p>
              <a:pPr algn="l">
                <a:lnSpc>
                  <a:spcPct val="40000"/>
                </a:lnSpc>
                <a:spcBef>
                  <a:spcPct val="55000"/>
                </a:spcBef>
                <a:spcAft>
                  <a:spcPct val="0"/>
                </a:spcAft>
                <a:buClrTx/>
                <a:buSzTx/>
                <a:buFontTx/>
                <a:buNone/>
              </a:pPr>
              <a:r>
                <a:rPr lang="fr-FR"/>
                <a:t>Contrainte</a:t>
              </a:r>
            </a:p>
            <a:p>
              <a:pPr algn="l">
                <a:lnSpc>
                  <a:spcPct val="40000"/>
                </a:lnSpc>
                <a:spcBef>
                  <a:spcPct val="55000"/>
                </a:spcBef>
                <a:spcAft>
                  <a:spcPct val="0"/>
                </a:spcAft>
                <a:buClrTx/>
                <a:buSzTx/>
                <a:buFontTx/>
                <a:buNone/>
              </a:pPr>
              <a:r>
                <a:rPr lang="fr-FR"/>
                <a:t>Objectif</a:t>
              </a:r>
            </a:p>
            <a:p>
              <a:pPr algn="l">
                <a:lnSpc>
                  <a:spcPct val="40000"/>
                </a:lnSpc>
                <a:spcBef>
                  <a:spcPct val="55000"/>
                </a:spcBef>
                <a:spcAft>
                  <a:spcPct val="0"/>
                </a:spcAft>
                <a:buClrTx/>
                <a:buSzTx/>
                <a:buFontTx/>
                <a:buNone/>
              </a:pPr>
              <a:r>
                <a:rPr lang="fr-FR"/>
                <a:t>Variable libre</a:t>
              </a:r>
              <a:endParaRPr lang="fr-FR" b="1"/>
            </a:p>
          </p:txBody>
        </p:sp>
        <p:sp>
          <p:nvSpPr>
            <p:cNvPr id="354393" name="AutoShape 89"/>
            <p:cNvSpPr>
              <a:spLocks/>
            </p:cNvSpPr>
            <p:nvPr/>
          </p:nvSpPr>
          <p:spPr bwMode="auto">
            <a:xfrm>
              <a:off x="3338" y="670"/>
              <a:ext cx="175" cy="576"/>
            </a:xfrm>
            <a:prstGeom prst="rightBrace">
              <a:avLst>
                <a:gd name="adj1" fmla="val 27429"/>
                <a:gd name="adj2" fmla="val 50000"/>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54394" name="Text Box 90"/>
            <p:cNvSpPr txBox="1">
              <a:spLocks noChangeArrowheads="1"/>
            </p:cNvSpPr>
            <p:nvPr/>
          </p:nvSpPr>
          <p:spPr bwMode="auto">
            <a:xfrm>
              <a:off x="3536" y="670"/>
              <a:ext cx="1027"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spcAft>
                  <a:spcPct val="0"/>
                </a:spcAft>
                <a:buClrTx/>
                <a:buSzTx/>
                <a:buFontTx/>
                <a:buNone/>
              </a:pPr>
              <a:r>
                <a:rPr lang="fr-FR"/>
                <a:t>a un indice de performance</a:t>
              </a:r>
            </a:p>
          </p:txBody>
        </p:sp>
      </p:grpSp>
      <p:grpSp>
        <p:nvGrpSpPr>
          <p:cNvPr id="354395" name="Group 91"/>
          <p:cNvGrpSpPr>
            <a:grpSpLocks/>
          </p:cNvGrpSpPr>
          <p:nvPr/>
        </p:nvGrpSpPr>
        <p:grpSpPr bwMode="auto">
          <a:xfrm>
            <a:off x="2063750" y="2322513"/>
            <a:ext cx="2247900" cy="3513137"/>
            <a:chOff x="1536" y="1463"/>
            <a:chExt cx="1307" cy="2213"/>
          </a:xfrm>
        </p:grpSpPr>
        <p:sp>
          <p:nvSpPr>
            <p:cNvPr id="354396" name="Rectangle 92"/>
            <p:cNvSpPr>
              <a:spLocks noChangeArrowheads="1"/>
            </p:cNvSpPr>
            <p:nvPr/>
          </p:nvSpPr>
          <p:spPr bwMode="auto">
            <a:xfrm>
              <a:off x="1536" y="1463"/>
              <a:ext cx="1307" cy="2213"/>
            </a:xfrm>
            <a:prstGeom prst="rect">
              <a:avLst/>
            </a:prstGeom>
            <a:solidFill>
              <a:srgbClr val="FFFFFF"/>
            </a:solidFill>
            <a:ln w="22225">
              <a:solidFill>
                <a:srgbClr val="000000"/>
              </a:solidFill>
              <a:miter lim="800000"/>
              <a:headEnd/>
              <a:tailEnd/>
            </a:ln>
            <a:effectLst>
              <a:outerShdw dist="107763" dir="2700000" algn="ctr" rotWithShape="0">
                <a:srgbClr val="C0C0C0"/>
              </a:outerShdw>
            </a:effectLst>
          </p:spPr>
          <p:txBody>
            <a:bodyPr anchor="ctr">
              <a:spAutoFit/>
            </a:bodyPr>
            <a:lstStyle/>
            <a:p>
              <a:endParaRPr lang="fr-FR"/>
            </a:p>
          </p:txBody>
        </p:sp>
        <p:sp>
          <p:nvSpPr>
            <p:cNvPr id="354397" name="Text Box 93"/>
            <p:cNvSpPr txBox="1">
              <a:spLocks noChangeArrowheads="1"/>
            </p:cNvSpPr>
            <p:nvPr/>
          </p:nvSpPr>
          <p:spPr bwMode="auto">
            <a:xfrm>
              <a:off x="1645" y="1565"/>
              <a:ext cx="969" cy="224"/>
            </a:xfrm>
            <a:prstGeom prst="rect">
              <a:avLst/>
            </a:prstGeom>
            <a:solidFill>
              <a:srgbClr val="EAEAEA"/>
            </a:solidFill>
            <a:ln w="1905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spcAft>
                  <a:spcPct val="0"/>
                </a:spcAft>
                <a:buClrTx/>
                <a:buSzTx/>
                <a:buFontTx/>
                <a:buNone/>
              </a:pPr>
              <a:r>
                <a:rPr lang="fr-FR" sz="1600" b="1"/>
                <a:t>CONTRAINTES</a:t>
              </a:r>
            </a:p>
          </p:txBody>
        </p:sp>
        <p:sp>
          <p:nvSpPr>
            <p:cNvPr id="354398" name="Text Box 94"/>
            <p:cNvSpPr txBox="1">
              <a:spLocks noChangeArrowheads="1"/>
            </p:cNvSpPr>
            <p:nvPr/>
          </p:nvSpPr>
          <p:spPr bwMode="auto">
            <a:xfrm>
              <a:off x="1808" y="1915"/>
              <a:ext cx="730" cy="1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spcAft>
                  <a:spcPct val="0"/>
                </a:spcAft>
                <a:buClrTx/>
                <a:buSzTx/>
                <a:buFontTx/>
                <a:buNone/>
              </a:pPr>
              <a:r>
                <a:rPr lang="fr-FR" sz="1600" b="1"/>
                <a:t>Rigidité</a:t>
              </a:r>
            </a:p>
            <a:p>
              <a:pPr>
                <a:spcBef>
                  <a:spcPct val="0"/>
                </a:spcBef>
                <a:spcAft>
                  <a:spcPct val="0"/>
                </a:spcAft>
                <a:buClrTx/>
                <a:buSzTx/>
                <a:buFontTx/>
                <a:buNone/>
              </a:pPr>
              <a:endParaRPr lang="fr-FR" sz="1600" b="1"/>
            </a:p>
            <a:p>
              <a:pPr>
                <a:spcBef>
                  <a:spcPct val="0"/>
                </a:spcBef>
                <a:spcAft>
                  <a:spcPct val="0"/>
                </a:spcAft>
                <a:buClrTx/>
                <a:buSzTx/>
                <a:buFontTx/>
                <a:buNone/>
              </a:pPr>
              <a:endParaRPr lang="fr-FR" sz="1600" b="1"/>
            </a:p>
            <a:p>
              <a:pPr>
                <a:spcBef>
                  <a:spcPct val="0"/>
                </a:spcBef>
                <a:spcAft>
                  <a:spcPct val="0"/>
                </a:spcAft>
                <a:buClrTx/>
                <a:buSzTx/>
                <a:buFontTx/>
                <a:buNone/>
              </a:pPr>
              <a:r>
                <a:rPr lang="fr-FR" sz="1600" b="1"/>
                <a:t>Résistance</a:t>
              </a:r>
            </a:p>
            <a:p>
              <a:pPr>
                <a:spcBef>
                  <a:spcPct val="0"/>
                </a:spcBef>
                <a:spcAft>
                  <a:spcPct val="0"/>
                </a:spcAft>
                <a:buClrTx/>
                <a:buSzTx/>
                <a:buFontTx/>
                <a:buNone/>
              </a:pPr>
              <a:endParaRPr lang="fr-FR" sz="1600" b="1"/>
            </a:p>
            <a:p>
              <a:pPr>
                <a:spcBef>
                  <a:spcPct val="0"/>
                </a:spcBef>
                <a:spcAft>
                  <a:spcPct val="0"/>
                </a:spcAft>
                <a:buClrTx/>
                <a:buSzTx/>
                <a:buFontTx/>
                <a:buNone/>
              </a:pPr>
              <a:endParaRPr lang="fr-FR" sz="1600" b="1"/>
            </a:p>
            <a:p>
              <a:pPr>
                <a:spcBef>
                  <a:spcPct val="0"/>
                </a:spcBef>
                <a:spcAft>
                  <a:spcPct val="0"/>
                </a:spcAft>
                <a:buClrTx/>
                <a:buSzTx/>
                <a:buFontTx/>
                <a:buNone/>
              </a:pPr>
              <a:r>
                <a:rPr lang="fr-FR" sz="1600" b="1"/>
                <a:t>Fatigue</a:t>
              </a:r>
            </a:p>
            <a:p>
              <a:pPr>
                <a:spcBef>
                  <a:spcPct val="0"/>
                </a:spcBef>
                <a:spcAft>
                  <a:spcPct val="0"/>
                </a:spcAft>
                <a:buClrTx/>
                <a:buSzTx/>
                <a:buFontTx/>
                <a:buNone/>
              </a:pPr>
              <a:endParaRPr lang="fr-FR" sz="1600" b="1"/>
            </a:p>
            <a:p>
              <a:pPr>
                <a:spcBef>
                  <a:spcPct val="0"/>
                </a:spcBef>
                <a:spcAft>
                  <a:spcPct val="0"/>
                </a:spcAft>
                <a:buClrTx/>
                <a:buSzTx/>
                <a:buFontTx/>
                <a:buNone/>
              </a:pPr>
              <a:r>
                <a:rPr lang="fr-FR" sz="1600" b="1"/>
                <a:t>Géométrie</a:t>
              </a:r>
            </a:p>
          </p:txBody>
        </p:sp>
      </p:grpSp>
      <p:grpSp>
        <p:nvGrpSpPr>
          <p:cNvPr id="354399" name="Group 95"/>
          <p:cNvGrpSpPr>
            <a:grpSpLocks/>
          </p:cNvGrpSpPr>
          <p:nvPr/>
        </p:nvGrpSpPr>
        <p:grpSpPr bwMode="auto">
          <a:xfrm>
            <a:off x="4141788" y="2940050"/>
            <a:ext cx="2246312" cy="3768725"/>
            <a:chOff x="2744" y="1852"/>
            <a:chExt cx="1306" cy="2374"/>
          </a:xfrm>
        </p:grpSpPr>
        <p:sp>
          <p:nvSpPr>
            <p:cNvPr id="354400" name="Rectangle 96"/>
            <p:cNvSpPr>
              <a:spLocks noChangeArrowheads="1"/>
            </p:cNvSpPr>
            <p:nvPr/>
          </p:nvSpPr>
          <p:spPr bwMode="auto">
            <a:xfrm>
              <a:off x="2744" y="1852"/>
              <a:ext cx="1306" cy="2213"/>
            </a:xfrm>
            <a:prstGeom prst="rect">
              <a:avLst/>
            </a:prstGeom>
            <a:solidFill>
              <a:srgbClr val="FFFFFF"/>
            </a:solidFill>
            <a:ln w="22225">
              <a:solidFill>
                <a:srgbClr val="000000"/>
              </a:solidFill>
              <a:miter lim="800000"/>
              <a:headEnd/>
              <a:tailEnd/>
            </a:ln>
            <a:effectLst>
              <a:outerShdw dist="107763" dir="2700000" algn="ctr" rotWithShape="0">
                <a:srgbClr val="C0C0C0"/>
              </a:outerShdw>
            </a:effectLst>
          </p:spPr>
          <p:txBody>
            <a:bodyPr anchor="ctr">
              <a:spAutoFit/>
            </a:bodyPr>
            <a:lstStyle/>
            <a:p>
              <a:endParaRPr lang="fr-FR"/>
            </a:p>
          </p:txBody>
        </p:sp>
        <p:sp>
          <p:nvSpPr>
            <p:cNvPr id="354401" name="Text Box 97"/>
            <p:cNvSpPr txBox="1">
              <a:spLocks noChangeArrowheads="1"/>
            </p:cNvSpPr>
            <p:nvPr/>
          </p:nvSpPr>
          <p:spPr bwMode="auto">
            <a:xfrm>
              <a:off x="2815" y="2224"/>
              <a:ext cx="1228" cy="20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0"/>
                </a:spcBef>
                <a:spcAft>
                  <a:spcPct val="0"/>
                </a:spcAft>
                <a:buClrTx/>
                <a:buSzTx/>
                <a:buFontTx/>
                <a:buNone/>
              </a:pPr>
              <a:r>
                <a:rPr lang="fr-FR" sz="1600" b="1"/>
                <a:t>Coût minimum </a:t>
              </a:r>
            </a:p>
            <a:p>
              <a:pPr>
                <a:spcBef>
                  <a:spcPct val="0"/>
                </a:spcBef>
                <a:spcAft>
                  <a:spcPct val="0"/>
                </a:spcAft>
                <a:buClrTx/>
                <a:buSzTx/>
                <a:buFontTx/>
                <a:buNone/>
              </a:pPr>
              <a:endParaRPr lang="fr-FR" sz="1600" b="1"/>
            </a:p>
            <a:p>
              <a:pPr>
                <a:spcBef>
                  <a:spcPct val="0"/>
                </a:spcBef>
                <a:spcAft>
                  <a:spcPct val="0"/>
                </a:spcAft>
                <a:buClrTx/>
                <a:buSzTx/>
                <a:buFontTx/>
                <a:buNone/>
              </a:pPr>
              <a:r>
                <a:rPr lang="fr-FR" sz="1600" b="1"/>
                <a:t> Poids </a:t>
              </a:r>
            </a:p>
            <a:p>
              <a:pPr>
                <a:spcBef>
                  <a:spcPct val="0"/>
                </a:spcBef>
                <a:spcAft>
                  <a:spcPct val="0"/>
                </a:spcAft>
                <a:buClrTx/>
                <a:buSzTx/>
                <a:buFontTx/>
                <a:buNone/>
              </a:pPr>
              <a:r>
                <a:rPr lang="fr-FR" sz="1600" b="1"/>
                <a:t>minimum</a:t>
              </a:r>
            </a:p>
            <a:p>
              <a:pPr>
                <a:spcBef>
                  <a:spcPct val="0"/>
                </a:spcBef>
                <a:spcAft>
                  <a:spcPct val="0"/>
                </a:spcAft>
                <a:buClrTx/>
                <a:buSzTx/>
                <a:buFontTx/>
                <a:buNone/>
              </a:pPr>
              <a:endParaRPr lang="fr-FR" sz="1600" b="1"/>
            </a:p>
            <a:p>
              <a:pPr>
                <a:spcBef>
                  <a:spcPct val="0"/>
                </a:spcBef>
                <a:spcAft>
                  <a:spcPct val="0"/>
                </a:spcAft>
                <a:buClrTx/>
                <a:buSzTx/>
                <a:buFontTx/>
                <a:buNone/>
              </a:pPr>
              <a:r>
                <a:rPr lang="fr-FR" sz="1600" b="1"/>
                <a:t>Énergie stockée maximum</a:t>
              </a:r>
            </a:p>
            <a:p>
              <a:pPr>
                <a:spcBef>
                  <a:spcPct val="0"/>
                </a:spcBef>
                <a:spcAft>
                  <a:spcPct val="0"/>
                </a:spcAft>
                <a:buClrTx/>
                <a:buSzTx/>
                <a:buFontTx/>
                <a:buNone/>
              </a:pPr>
              <a:endParaRPr lang="fr-FR" sz="1600" b="1"/>
            </a:p>
            <a:p>
              <a:pPr>
                <a:spcBef>
                  <a:spcPct val="0"/>
                </a:spcBef>
                <a:spcAft>
                  <a:spcPct val="0"/>
                </a:spcAft>
                <a:buClrTx/>
                <a:buSzTx/>
                <a:buFontTx/>
                <a:buNone/>
              </a:pPr>
              <a:r>
                <a:rPr lang="fr-FR" sz="1600" b="1"/>
                <a:t>Impact environnemental minimum</a:t>
              </a:r>
              <a:endParaRPr lang="fr-FR" sz="1300" b="1"/>
            </a:p>
            <a:p>
              <a:pPr>
                <a:spcBef>
                  <a:spcPct val="0"/>
                </a:spcBef>
                <a:spcAft>
                  <a:spcPct val="0"/>
                </a:spcAft>
                <a:buClrTx/>
                <a:buSzTx/>
                <a:buFontTx/>
                <a:buNone/>
              </a:pPr>
              <a:endParaRPr lang="fr-FR" sz="1300" b="1"/>
            </a:p>
            <a:p>
              <a:pPr>
                <a:spcBef>
                  <a:spcPct val="0"/>
                </a:spcBef>
                <a:spcAft>
                  <a:spcPct val="0"/>
                </a:spcAft>
                <a:buClrTx/>
                <a:buSzTx/>
                <a:buFontTx/>
                <a:buNone/>
              </a:pPr>
              <a:endParaRPr lang="fr-FR" sz="1300" b="1"/>
            </a:p>
          </p:txBody>
        </p:sp>
        <p:sp>
          <p:nvSpPr>
            <p:cNvPr id="354402" name="Text Box 98"/>
            <p:cNvSpPr txBox="1">
              <a:spLocks noChangeArrowheads="1"/>
            </p:cNvSpPr>
            <p:nvPr/>
          </p:nvSpPr>
          <p:spPr bwMode="auto">
            <a:xfrm>
              <a:off x="2977" y="1960"/>
              <a:ext cx="701" cy="224"/>
            </a:xfrm>
            <a:prstGeom prst="rect">
              <a:avLst/>
            </a:prstGeom>
            <a:solidFill>
              <a:srgbClr val="EAEAEA"/>
            </a:solidFill>
            <a:ln w="1905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spcAft>
                  <a:spcPct val="0"/>
                </a:spcAft>
                <a:buClrTx/>
                <a:buSzTx/>
                <a:buFontTx/>
                <a:buNone/>
              </a:pPr>
              <a:r>
                <a:rPr lang="fr-FR" sz="1600" b="1"/>
                <a:t>OBJECTIF</a:t>
              </a:r>
            </a:p>
          </p:txBody>
        </p:sp>
      </p:grpSp>
      <p:grpSp>
        <p:nvGrpSpPr>
          <p:cNvPr id="354403" name="Group 99"/>
          <p:cNvGrpSpPr>
            <a:grpSpLocks/>
          </p:cNvGrpSpPr>
          <p:nvPr/>
        </p:nvGrpSpPr>
        <p:grpSpPr bwMode="auto">
          <a:xfrm>
            <a:off x="128588" y="2238375"/>
            <a:ext cx="8970962" cy="3460750"/>
            <a:chOff x="411" y="1410"/>
            <a:chExt cx="5216" cy="2180"/>
          </a:xfrm>
        </p:grpSpPr>
        <p:sp>
          <p:nvSpPr>
            <p:cNvPr id="354404" name="Text Box 100"/>
            <p:cNvSpPr txBox="1">
              <a:spLocks noChangeArrowheads="1"/>
            </p:cNvSpPr>
            <p:nvPr/>
          </p:nvSpPr>
          <p:spPr bwMode="auto">
            <a:xfrm>
              <a:off x="4649" y="3354"/>
              <a:ext cx="978" cy="236"/>
            </a:xfrm>
            <a:prstGeom prst="rect">
              <a:avLst/>
            </a:prstGeom>
            <a:noFill/>
            <a:ln w="38100">
              <a:solidFill>
                <a:srgbClr val="CC0000"/>
              </a:solidFill>
              <a:miter lim="800000"/>
              <a:headEnd/>
              <a:tailEnd/>
            </a:ln>
            <a:effectLst/>
            <a:extLst>
              <a:ext uri="{909E8E84-426E-40DD-AFC4-6F175D3DCCD1}">
                <a14:hiddenFill xmlns:a14="http://schemas.microsoft.com/office/drawing/2010/main">
                  <a:solidFill>
                    <a:srgbClr val="009B9B"/>
                  </a:solidFill>
                </a14:hiddenFill>
              </a:ext>
              <a:ext uri="{AF507438-7753-43E0-B8FC-AC1667EBCBE1}">
                <a14:hiddenEffects xmlns:a14="http://schemas.microsoft.com/office/drawing/2010/main">
                  <a:effectLst>
                    <a:outerShdw dist="53882" dir="2700000" algn="ctr" rotWithShape="0">
                      <a:schemeClr val="bg2"/>
                    </a:outerShdw>
                  </a:effectLst>
                </a14:hiddenEffects>
              </a:ext>
            </a:extLst>
          </p:spPr>
          <p:txBody>
            <a:bodyPr>
              <a:spAutoFit/>
            </a:bodyPr>
            <a:lstStyle/>
            <a:p>
              <a:pPr>
                <a:spcBef>
                  <a:spcPct val="0"/>
                </a:spcBef>
                <a:spcAft>
                  <a:spcPct val="0"/>
                </a:spcAft>
                <a:buClrTx/>
                <a:buSzTx/>
                <a:buFontTx/>
                <a:buNone/>
              </a:pPr>
              <a:r>
                <a:rPr lang="fr-FR" sz="1600" b="1" i="1"/>
                <a:t>Minimiser ceci</a:t>
              </a:r>
              <a:endParaRPr lang="fr-FR" sz="1400"/>
            </a:p>
          </p:txBody>
        </p:sp>
        <p:sp>
          <p:nvSpPr>
            <p:cNvPr id="354405" name="Line 101"/>
            <p:cNvSpPr>
              <a:spLocks noChangeShapeType="1"/>
            </p:cNvSpPr>
            <p:nvPr/>
          </p:nvSpPr>
          <p:spPr bwMode="auto">
            <a:xfrm>
              <a:off x="1516" y="1849"/>
              <a:ext cx="237" cy="495"/>
            </a:xfrm>
            <a:prstGeom prst="line">
              <a:avLst/>
            </a:prstGeom>
            <a:noFill/>
            <a:ln w="38100">
              <a:solidFill>
                <a:srgbClr val="CC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sp>
          <p:nvSpPr>
            <p:cNvPr id="354406" name="Line 102"/>
            <p:cNvSpPr>
              <a:spLocks noChangeShapeType="1"/>
            </p:cNvSpPr>
            <p:nvPr/>
          </p:nvSpPr>
          <p:spPr bwMode="auto">
            <a:xfrm>
              <a:off x="2594" y="2544"/>
              <a:ext cx="376" cy="161"/>
            </a:xfrm>
            <a:prstGeom prst="line">
              <a:avLst/>
            </a:prstGeom>
            <a:noFill/>
            <a:ln w="38100">
              <a:solidFill>
                <a:srgbClr val="CC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sp>
          <p:nvSpPr>
            <p:cNvPr id="354407" name="Line 103"/>
            <p:cNvSpPr>
              <a:spLocks noChangeShapeType="1"/>
            </p:cNvSpPr>
            <p:nvPr/>
          </p:nvSpPr>
          <p:spPr bwMode="auto">
            <a:xfrm>
              <a:off x="3795" y="2721"/>
              <a:ext cx="216" cy="3"/>
            </a:xfrm>
            <a:prstGeom prst="line">
              <a:avLst/>
            </a:prstGeom>
            <a:noFill/>
            <a:ln w="38100">
              <a:solidFill>
                <a:srgbClr val="CC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sp>
          <p:nvSpPr>
            <p:cNvPr id="354408" name="Rectangle 104"/>
            <p:cNvSpPr>
              <a:spLocks noChangeArrowheads="1"/>
            </p:cNvSpPr>
            <p:nvPr/>
          </p:nvSpPr>
          <p:spPr bwMode="auto">
            <a:xfrm>
              <a:off x="1753" y="2346"/>
              <a:ext cx="827" cy="432"/>
            </a:xfrm>
            <a:prstGeom prst="rect">
              <a:avLst/>
            </a:prstGeom>
            <a:noFill/>
            <a:ln w="38100">
              <a:solidFill>
                <a:srgbClr val="CC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sp>
          <p:nvSpPr>
            <p:cNvPr id="354409" name="Rectangle 105"/>
            <p:cNvSpPr>
              <a:spLocks noChangeArrowheads="1"/>
            </p:cNvSpPr>
            <p:nvPr/>
          </p:nvSpPr>
          <p:spPr bwMode="auto">
            <a:xfrm>
              <a:off x="2989" y="2476"/>
              <a:ext cx="811" cy="432"/>
            </a:xfrm>
            <a:prstGeom prst="rect">
              <a:avLst/>
            </a:prstGeom>
            <a:noFill/>
            <a:ln w="38100">
              <a:solidFill>
                <a:srgbClr val="CC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sp>
          <p:nvSpPr>
            <p:cNvPr id="354410" name="Rectangle 106"/>
            <p:cNvSpPr>
              <a:spLocks noChangeArrowheads="1"/>
            </p:cNvSpPr>
            <p:nvPr/>
          </p:nvSpPr>
          <p:spPr bwMode="auto">
            <a:xfrm>
              <a:off x="411" y="1410"/>
              <a:ext cx="1103" cy="432"/>
            </a:xfrm>
            <a:prstGeom prst="rect">
              <a:avLst/>
            </a:prstGeom>
            <a:noFill/>
            <a:ln w="38100">
              <a:solidFill>
                <a:srgbClr val="CC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sp>
          <p:nvSpPr>
            <p:cNvPr id="354411" name="Rectangle 107"/>
            <p:cNvSpPr>
              <a:spLocks noChangeArrowheads="1"/>
            </p:cNvSpPr>
            <p:nvPr/>
          </p:nvSpPr>
          <p:spPr bwMode="auto">
            <a:xfrm>
              <a:off x="4026" y="2282"/>
              <a:ext cx="987" cy="846"/>
            </a:xfrm>
            <a:prstGeom prst="rect">
              <a:avLst/>
            </a:prstGeom>
            <a:solidFill>
              <a:srgbClr val="FFFFFF"/>
            </a:solidFill>
            <a:ln w="222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grpSp>
          <p:nvGrpSpPr>
            <p:cNvPr id="354412" name="Group 108"/>
            <p:cNvGrpSpPr>
              <a:grpSpLocks/>
            </p:cNvGrpSpPr>
            <p:nvPr/>
          </p:nvGrpSpPr>
          <p:grpSpPr bwMode="auto">
            <a:xfrm>
              <a:off x="4223" y="2370"/>
              <a:ext cx="594" cy="718"/>
              <a:chOff x="4311" y="2683"/>
              <a:chExt cx="594" cy="718"/>
            </a:xfrm>
          </p:grpSpPr>
          <p:sp>
            <p:nvSpPr>
              <p:cNvPr id="354413" name="Text Box 109"/>
              <p:cNvSpPr txBox="1">
                <a:spLocks noChangeArrowheads="1"/>
              </p:cNvSpPr>
              <p:nvPr/>
            </p:nvSpPr>
            <p:spPr bwMode="auto">
              <a:xfrm>
                <a:off x="4311" y="2683"/>
                <a:ext cx="562" cy="243"/>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0"/>
                  </a:spcBef>
                  <a:spcAft>
                    <a:spcPct val="0"/>
                  </a:spcAft>
                  <a:buClrTx/>
                  <a:buSzTx/>
                  <a:buFontTx/>
                  <a:buNone/>
                </a:pPr>
                <a:r>
                  <a:rPr lang="fr-FR" b="1"/>
                  <a:t> I</a:t>
                </a:r>
                <a:r>
                  <a:rPr lang="fr-FR" sz="1600" b="1"/>
                  <a:t>NDEX </a:t>
                </a:r>
              </a:p>
            </p:txBody>
          </p:sp>
          <p:graphicFrame>
            <p:nvGraphicFramePr>
              <p:cNvPr id="354414" name="Object 110"/>
              <p:cNvGraphicFramePr>
                <a:graphicFrameLocks noChangeAspect="1"/>
              </p:cNvGraphicFramePr>
              <p:nvPr/>
            </p:nvGraphicFramePr>
            <p:xfrm>
              <a:off x="4317" y="2934"/>
              <a:ext cx="588" cy="467"/>
            </p:xfrm>
            <a:graphic>
              <a:graphicData uri="http://schemas.openxmlformats.org/presentationml/2006/ole">
                <mc:AlternateContent xmlns:mc="http://schemas.openxmlformats.org/markup-compatibility/2006">
                  <mc:Choice xmlns:v="urn:schemas-microsoft-com:vml" Requires="v">
                    <p:oleObj spid="_x0000_s354431" name="Equation" r:id="rId4" imgW="965160" imgH="749160" progId="Equation.3">
                      <p:embed/>
                    </p:oleObj>
                  </mc:Choice>
                  <mc:Fallback>
                    <p:oleObj name="Equation" r:id="rId4" imgW="965160" imgH="749160" progId="Equation.3">
                      <p:embed/>
                      <p:pic>
                        <p:nvPicPr>
                          <p:cNvPr id="0" name="Object 1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17" y="2934"/>
                            <a:ext cx="588" cy="4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354415" name="Line 111"/>
            <p:cNvSpPr>
              <a:spLocks noChangeShapeType="1"/>
            </p:cNvSpPr>
            <p:nvPr/>
          </p:nvSpPr>
          <p:spPr bwMode="auto">
            <a:xfrm flipH="1" flipV="1">
              <a:off x="4836" y="3018"/>
              <a:ext cx="288" cy="336"/>
            </a:xfrm>
            <a:prstGeom prst="line">
              <a:avLst/>
            </a:prstGeom>
            <a:noFill/>
            <a:ln w="38100">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53882" dir="2700000" algn="ctr" rotWithShape="0">
                      <a:schemeClr val="bg2"/>
                    </a:outerShdw>
                  </a:effectLst>
                </a14:hiddenEffects>
              </a:ext>
            </a:extLst>
          </p:spPr>
          <p:txBody>
            <a:bodyPr anchor="ctr">
              <a:spAutoFit/>
            </a:bodyPr>
            <a:lstStyle/>
            <a:p>
              <a:endParaRPr lang="fr-FR"/>
            </a:p>
          </p:txBody>
        </p:sp>
      </p:grpSp>
      <p:grpSp>
        <p:nvGrpSpPr>
          <p:cNvPr id="354416" name="Group 112"/>
          <p:cNvGrpSpPr>
            <a:grpSpLocks/>
          </p:cNvGrpSpPr>
          <p:nvPr/>
        </p:nvGrpSpPr>
        <p:grpSpPr bwMode="auto">
          <a:xfrm>
            <a:off x="171450" y="2628900"/>
            <a:ext cx="8991600" cy="2236788"/>
            <a:chOff x="436" y="1656"/>
            <a:chExt cx="5228" cy="1409"/>
          </a:xfrm>
        </p:grpSpPr>
        <p:grpSp>
          <p:nvGrpSpPr>
            <p:cNvPr id="354417" name="Group 113"/>
            <p:cNvGrpSpPr>
              <a:grpSpLocks/>
            </p:cNvGrpSpPr>
            <p:nvPr/>
          </p:nvGrpSpPr>
          <p:grpSpPr bwMode="auto">
            <a:xfrm>
              <a:off x="4017" y="2291"/>
              <a:ext cx="987" cy="774"/>
              <a:chOff x="4001" y="2291"/>
              <a:chExt cx="987" cy="774"/>
            </a:xfrm>
          </p:grpSpPr>
          <p:sp>
            <p:nvSpPr>
              <p:cNvPr id="354418" name="Rectangle 114"/>
              <p:cNvSpPr>
                <a:spLocks noChangeArrowheads="1"/>
              </p:cNvSpPr>
              <p:nvPr/>
            </p:nvSpPr>
            <p:spPr bwMode="auto">
              <a:xfrm>
                <a:off x="4001" y="2291"/>
                <a:ext cx="987" cy="774"/>
              </a:xfrm>
              <a:prstGeom prst="rect">
                <a:avLst/>
              </a:prstGeom>
              <a:solidFill>
                <a:srgbClr val="FFFFFF"/>
              </a:solidFill>
              <a:ln w="222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sp>
            <p:nvSpPr>
              <p:cNvPr id="354419" name="Text Box 115"/>
              <p:cNvSpPr txBox="1">
                <a:spLocks noChangeArrowheads="1"/>
              </p:cNvSpPr>
              <p:nvPr/>
            </p:nvSpPr>
            <p:spPr bwMode="auto">
              <a:xfrm>
                <a:off x="4190" y="2331"/>
                <a:ext cx="562" cy="243"/>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0"/>
                  </a:spcBef>
                  <a:spcAft>
                    <a:spcPct val="0"/>
                  </a:spcAft>
                  <a:buClrTx/>
                  <a:buSzTx/>
                  <a:buFontTx/>
                  <a:buNone/>
                </a:pPr>
                <a:r>
                  <a:rPr lang="fr-FR" b="1"/>
                  <a:t> I</a:t>
                </a:r>
                <a:r>
                  <a:rPr lang="fr-FR" sz="1600" b="1"/>
                  <a:t>NDICE </a:t>
                </a:r>
              </a:p>
            </p:txBody>
          </p:sp>
          <p:graphicFrame>
            <p:nvGraphicFramePr>
              <p:cNvPr id="354420" name="Object 116"/>
              <p:cNvGraphicFramePr>
                <a:graphicFrameLocks noChangeAspect="1"/>
              </p:cNvGraphicFramePr>
              <p:nvPr/>
            </p:nvGraphicFramePr>
            <p:xfrm>
              <a:off x="4072" y="2614"/>
              <a:ext cx="689" cy="387"/>
            </p:xfrm>
            <a:graphic>
              <a:graphicData uri="http://schemas.openxmlformats.org/presentationml/2006/ole">
                <mc:AlternateContent xmlns:mc="http://schemas.openxmlformats.org/markup-compatibility/2006">
                  <mc:Choice xmlns:v="urn:schemas-microsoft-com:vml" Requires="v">
                    <p:oleObj spid="_x0000_s354432" name="Equation" r:id="rId6" imgW="1130040" imgH="622080" progId="Equation.3">
                      <p:embed/>
                    </p:oleObj>
                  </mc:Choice>
                  <mc:Fallback>
                    <p:oleObj name="Equation" r:id="rId6" imgW="1130040" imgH="622080" progId="Equation.3">
                      <p:embed/>
                      <p:pic>
                        <p:nvPicPr>
                          <p:cNvPr id="0" name="Object 1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72" y="2614"/>
                            <a:ext cx="689" cy="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354421" name="Line 117"/>
            <p:cNvSpPr>
              <a:spLocks noChangeShapeType="1"/>
            </p:cNvSpPr>
            <p:nvPr/>
          </p:nvSpPr>
          <p:spPr bwMode="auto">
            <a:xfrm>
              <a:off x="1453" y="2041"/>
              <a:ext cx="303" cy="77"/>
            </a:xfrm>
            <a:prstGeom prst="line">
              <a:avLst/>
            </a:prstGeom>
            <a:noFill/>
            <a:ln w="38100">
              <a:solidFill>
                <a:srgbClr val="CC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sp>
          <p:nvSpPr>
            <p:cNvPr id="354422" name="Line 118"/>
            <p:cNvSpPr>
              <a:spLocks noChangeShapeType="1"/>
            </p:cNvSpPr>
            <p:nvPr/>
          </p:nvSpPr>
          <p:spPr bwMode="auto">
            <a:xfrm>
              <a:off x="2573" y="2118"/>
              <a:ext cx="400" cy="353"/>
            </a:xfrm>
            <a:prstGeom prst="line">
              <a:avLst/>
            </a:prstGeom>
            <a:noFill/>
            <a:ln w="38100">
              <a:solidFill>
                <a:srgbClr val="CC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sp>
          <p:nvSpPr>
            <p:cNvPr id="354423" name="Line 119"/>
            <p:cNvSpPr>
              <a:spLocks noChangeShapeType="1"/>
            </p:cNvSpPr>
            <p:nvPr/>
          </p:nvSpPr>
          <p:spPr bwMode="auto">
            <a:xfrm>
              <a:off x="3802" y="2669"/>
              <a:ext cx="218" cy="1"/>
            </a:xfrm>
            <a:prstGeom prst="line">
              <a:avLst/>
            </a:prstGeom>
            <a:noFill/>
            <a:ln w="38100">
              <a:solidFill>
                <a:srgbClr val="CC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sp>
          <p:nvSpPr>
            <p:cNvPr id="354424" name="Rectangle 120"/>
            <p:cNvSpPr>
              <a:spLocks noChangeArrowheads="1"/>
            </p:cNvSpPr>
            <p:nvPr/>
          </p:nvSpPr>
          <p:spPr bwMode="auto">
            <a:xfrm>
              <a:off x="1764" y="1902"/>
              <a:ext cx="803" cy="432"/>
            </a:xfrm>
            <a:prstGeom prst="rect">
              <a:avLst/>
            </a:prstGeom>
            <a:noFill/>
            <a:ln w="38100">
              <a:solidFill>
                <a:srgbClr val="CC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sp>
          <p:nvSpPr>
            <p:cNvPr id="354425" name="Rectangle 121"/>
            <p:cNvSpPr>
              <a:spLocks noChangeArrowheads="1"/>
            </p:cNvSpPr>
            <p:nvPr/>
          </p:nvSpPr>
          <p:spPr bwMode="auto">
            <a:xfrm>
              <a:off x="2996" y="2486"/>
              <a:ext cx="795" cy="432"/>
            </a:xfrm>
            <a:prstGeom prst="rect">
              <a:avLst/>
            </a:prstGeom>
            <a:noFill/>
            <a:ln w="38100">
              <a:solidFill>
                <a:srgbClr val="CC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sp>
          <p:nvSpPr>
            <p:cNvPr id="354426" name="Rectangle 122"/>
            <p:cNvSpPr>
              <a:spLocks noChangeArrowheads="1"/>
            </p:cNvSpPr>
            <p:nvPr/>
          </p:nvSpPr>
          <p:spPr bwMode="auto">
            <a:xfrm>
              <a:off x="436" y="1814"/>
              <a:ext cx="1019" cy="432"/>
            </a:xfrm>
            <a:prstGeom prst="rect">
              <a:avLst/>
            </a:prstGeom>
            <a:noFill/>
            <a:ln w="38100">
              <a:solidFill>
                <a:srgbClr val="CC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sp>
          <p:nvSpPr>
            <p:cNvPr id="354427" name="Text Box 123"/>
            <p:cNvSpPr txBox="1">
              <a:spLocks noChangeArrowheads="1"/>
            </p:cNvSpPr>
            <p:nvPr/>
          </p:nvSpPr>
          <p:spPr bwMode="auto">
            <a:xfrm>
              <a:off x="4686" y="1656"/>
              <a:ext cx="978" cy="236"/>
            </a:xfrm>
            <a:prstGeom prst="rect">
              <a:avLst/>
            </a:prstGeom>
            <a:noFill/>
            <a:ln w="38100">
              <a:solidFill>
                <a:srgbClr val="CC0000"/>
              </a:solidFill>
              <a:miter lim="800000"/>
              <a:headEnd/>
              <a:tailEnd/>
            </a:ln>
            <a:effectLst/>
            <a:extLst>
              <a:ext uri="{909E8E84-426E-40DD-AFC4-6F175D3DCCD1}">
                <a14:hiddenFill xmlns:a14="http://schemas.microsoft.com/office/drawing/2010/main">
                  <a:solidFill>
                    <a:srgbClr val="009B9B"/>
                  </a:solidFill>
                </a14:hiddenFill>
              </a:ext>
              <a:ext uri="{AF507438-7753-43E0-B8FC-AC1667EBCBE1}">
                <a14:hiddenEffects xmlns:a14="http://schemas.microsoft.com/office/drawing/2010/main">
                  <a:effectLst>
                    <a:outerShdw dist="53882" dir="2700000" algn="ctr" rotWithShape="0">
                      <a:schemeClr val="bg2"/>
                    </a:outerShdw>
                  </a:effectLst>
                </a14:hiddenEffects>
              </a:ext>
            </a:extLst>
          </p:spPr>
          <p:txBody>
            <a:bodyPr>
              <a:spAutoFit/>
            </a:bodyPr>
            <a:lstStyle/>
            <a:p>
              <a:pPr>
                <a:spcBef>
                  <a:spcPct val="0"/>
                </a:spcBef>
                <a:spcAft>
                  <a:spcPct val="0"/>
                </a:spcAft>
                <a:buClrTx/>
                <a:buSzTx/>
                <a:buFontTx/>
                <a:buNone/>
              </a:pPr>
              <a:r>
                <a:rPr lang="fr-FR" sz="1600" b="1" i="1"/>
                <a:t>Minimiser ceci</a:t>
              </a:r>
              <a:endParaRPr lang="fr-FR" sz="1400"/>
            </a:p>
          </p:txBody>
        </p:sp>
        <p:sp>
          <p:nvSpPr>
            <p:cNvPr id="354428" name="Line 124"/>
            <p:cNvSpPr>
              <a:spLocks noChangeShapeType="1"/>
            </p:cNvSpPr>
            <p:nvPr/>
          </p:nvSpPr>
          <p:spPr bwMode="auto">
            <a:xfrm flipH="1">
              <a:off x="4923" y="2048"/>
              <a:ext cx="236" cy="570"/>
            </a:xfrm>
            <a:prstGeom prst="line">
              <a:avLst/>
            </a:prstGeom>
            <a:noFill/>
            <a:ln w="38100">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53882" dir="2700000" algn="ctr" rotWithShape="0">
                      <a:schemeClr val="bg2"/>
                    </a:outerShdw>
                  </a:effectLst>
                </a14:hiddenEffects>
              </a:ext>
            </a:extLst>
          </p:spPr>
          <p:txBody>
            <a:bodyPr anchor="ctr">
              <a:spAutoFit/>
            </a:bodyPr>
            <a:lstStyle/>
            <a:p>
              <a:endParaRPr lang="fr-F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54368"/>
                                        </p:tgtEl>
                                        <p:attrNameLst>
                                          <p:attrName>style.visibility</p:attrName>
                                        </p:attrNameLst>
                                      </p:cBhvr>
                                      <p:to>
                                        <p:strVal val="visible"/>
                                      </p:to>
                                    </p:set>
                                    <p:animEffect transition="in" filter="wipe(up)">
                                      <p:cBhvr>
                                        <p:cTn id="7" dur="500"/>
                                        <p:tgtEl>
                                          <p:spTgt spid="3543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54395"/>
                                        </p:tgtEl>
                                        <p:attrNameLst>
                                          <p:attrName>style.visibility</p:attrName>
                                        </p:attrNameLst>
                                      </p:cBhvr>
                                      <p:to>
                                        <p:strVal val="visible"/>
                                      </p:to>
                                    </p:set>
                                    <p:animEffect transition="in" filter="wipe(up)">
                                      <p:cBhvr>
                                        <p:cTn id="12" dur="500"/>
                                        <p:tgtEl>
                                          <p:spTgt spid="35439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354399"/>
                                        </p:tgtEl>
                                        <p:attrNameLst>
                                          <p:attrName>style.visibility</p:attrName>
                                        </p:attrNameLst>
                                      </p:cBhvr>
                                      <p:to>
                                        <p:strVal val="visible"/>
                                      </p:to>
                                    </p:set>
                                    <p:animEffect transition="in" filter="wipe(up)">
                                      <p:cBhvr>
                                        <p:cTn id="17" dur="500"/>
                                        <p:tgtEl>
                                          <p:spTgt spid="35439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54403"/>
                                        </p:tgtEl>
                                        <p:attrNameLst>
                                          <p:attrName>style.visibility</p:attrName>
                                        </p:attrNameLst>
                                      </p:cBhvr>
                                      <p:to>
                                        <p:strVal val="visible"/>
                                      </p:to>
                                    </p:set>
                                    <p:animEffect transition="in" filter="wipe(left)">
                                      <p:cBhvr>
                                        <p:cTn id="22" dur="500"/>
                                        <p:tgtEl>
                                          <p:spTgt spid="354403"/>
                                        </p:tgtEl>
                                      </p:cBhvr>
                                    </p:animEffect>
                                  </p:childTnLst>
                                  <p:subTnLst>
                                    <p:set>
                                      <p:cBhvr override="childStyle">
                                        <p:cTn dur="1" fill="hold" display="0" masterRel="nextClick" afterEffect="1"/>
                                        <p:tgtEl>
                                          <p:spTgt spid="354403"/>
                                        </p:tgtEl>
                                        <p:attrNameLst>
                                          <p:attrName>style.visibility</p:attrName>
                                        </p:attrNameLst>
                                      </p:cBhvr>
                                      <p:to>
                                        <p:strVal val="hidden"/>
                                      </p:to>
                                    </p:set>
                                  </p:sub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354416"/>
                                        </p:tgtEl>
                                        <p:attrNameLst>
                                          <p:attrName>style.visibility</p:attrName>
                                        </p:attrNameLst>
                                      </p:cBhvr>
                                      <p:to>
                                        <p:strVal val="visible"/>
                                      </p:to>
                                    </p:set>
                                    <p:animEffect transition="in" filter="wipe(left)">
                                      <p:cBhvr>
                                        <p:cTn id="27" dur="500"/>
                                        <p:tgtEl>
                                          <p:spTgt spid="3544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3" name="Rectangle 1027"/>
          <p:cNvSpPr>
            <a:spLocks noGrp="1" noChangeArrowheads="1"/>
          </p:cNvSpPr>
          <p:nvPr>
            <p:ph type="title"/>
          </p:nvPr>
        </p:nvSpPr>
        <p:spPr>
          <a:xfrm>
            <a:off x="-23019" y="0"/>
            <a:ext cx="7305675" cy="506412"/>
          </a:xfrm>
        </p:spPr>
        <p:txBody>
          <a:bodyPr>
            <a:normAutofit/>
          </a:bodyPr>
          <a:lstStyle/>
          <a:p>
            <a:r>
              <a:rPr lang="fr-FR" sz="2400" dirty="0">
                <a:latin typeface="Arial Black" pitchFamily="34" charset="0"/>
              </a:rPr>
              <a:t>Démystifions les indices de performance</a:t>
            </a:r>
            <a:endParaRPr lang="en-GB" sz="2400" dirty="0">
              <a:latin typeface="Arial Black" pitchFamily="34" charset="0"/>
            </a:endParaRPr>
          </a:p>
        </p:txBody>
      </p:sp>
      <p:sp>
        <p:nvSpPr>
          <p:cNvPr id="266274" name="Text Box 1058"/>
          <p:cNvSpPr txBox="1">
            <a:spLocks noChangeArrowheads="1"/>
          </p:cNvSpPr>
          <p:nvPr/>
        </p:nvSpPr>
        <p:spPr bwMode="auto">
          <a:xfrm>
            <a:off x="546100" y="895350"/>
            <a:ext cx="85979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buClr>
                <a:schemeClr val="tx1"/>
              </a:buClr>
              <a:buSzPct val="55000"/>
              <a:buFont typeface="Wingdings" pitchFamily="2" charset="2"/>
              <a:buChar char="l"/>
            </a:pPr>
            <a:r>
              <a:rPr lang="en-US" dirty="0"/>
              <a:t>  Un </a:t>
            </a:r>
            <a:r>
              <a:rPr lang="en-US" b="1" dirty="0" err="1">
                <a:solidFill>
                  <a:schemeClr val="accent1"/>
                </a:solidFill>
              </a:rPr>
              <a:t>indice</a:t>
            </a:r>
            <a:r>
              <a:rPr lang="en-US" b="1" dirty="0">
                <a:solidFill>
                  <a:schemeClr val="accent1"/>
                </a:solidFill>
              </a:rPr>
              <a:t> de performance </a:t>
            </a:r>
            <a:r>
              <a:rPr lang="en-US" dirty="0" err="1"/>
              <a:t>est</a:t>
            </a:r>
            <a:r>
              <a:rPr lang="en-US" dirty="0"/>
              <a:t> </a:t>
            </a:r>
            <a:r>
              <a:rPr lang="en-US" dirty="0" err="1"/>
              <a:t>simplement</a:t>
            </a:r>
            <a:r>
              <a:rPr lang="en-US" dirty="0"/>
              <a:t> </a:t>
            </a:r>
            <a:r>
              <a:rPr lang="en-US" dirty="0" err="1"/>
              <a:t>une</a:t>
            </a:r>
            <a:r>
              <a:rPr lang="en-US" b="1" dirty="0"/>
              <a:t> </a:t>
            </a:r>
            <a:r>
              <a:rPr lang="en-US" b="1" dirty="0" err="1">
                <a:solidFill>
                  <a:schemeClr val="accent1"/>
                </a:solidFill>
              </a:rPr>
              <a:t>combinaison</a:t>
            </a:r>
            <a:r>
              <a:rPr lang="en-US" b="1" dirty="0">
                <a:solidFill>
                  <a:schemeClr val="accent1"/>
                </a:solidFill>
              </a:rPr>
              <a:t> de </a:t>
            </a:r>
            <a:r>
              <a:rPr lang="en-US" b="1" dirty="0" err="1">
                <a:solidFill>
                  <a:schemeClr val="accent1"/>
                </a:solidFill>
              </a:rPr>
              <a:t>propriétés</a:t>
            </a:r>
            <a:r>
              <a:rPr lang="en-US" b="1" dirty="0"/>
              <a:t> </a:t>
            </a:r>
            <a:r>
              <a:rPr lang="en-US" dirty="0"/>
              <a:t>qui </a:t>
            </a:r>
            <a:r>
              <a:rPr lang="en-US" dirty="0" err="1"/>
              <a:t>apparait</a:t>
            </a:r>
            <a:r>
              <a:rPr lang="en-US" dirty="0"/>
              <a:t> </a:t>
            </a:r>
            <a:r>
              <a:rPr lang="en-US" dirty="0" err="1"/>
              <a:t>dans</a:t>
            </a:r>
            <a:r>
              <a:rPr lang="en-US" dirty="0"/>
              <a:t> </a:t>
            </a:r>
            <a:r>
              <a:rPr lang="en-US" dirty="0" err="1"/>
              <a:t>l’équation</a:t>
            </a:r>
            <a:r>
              <a:rPr lang="en-US" dirty="0"/>
              <a:t> de </a:t>
            </a:r>
            <a:r>
              <a:rPr lang="en-US" b="1" dirty="0">
                <a:solidFill>
                  <a:schemeClr val="accent1"/>
                </a:solidFill>
              </a:rPr>
              <a:t>performance</a:t>
            </a:r>
            <a:r>
              <a:rPr lang="en-US" b="1" dirty="0"/>
              <a:t> </a:t>
            </a:r>
            <a:r>
              <a:rPr lang="en-US" dirty="0"/>
              <a:t>(</a:t>
            </a:r>
            <a:r>
              <a:rPr lang="en-US" dirty="0" err="1"/>
              <a:t>eg</a:t>
            </a:r>
            <a:r>
              <a:rPr lang="en-US" dirty="0"/>
              <a:t> </a:t>
            </a:r>
            <a:r>
              <a:rPr lang="en-US" dirty="0" err="1"/>
              <a:t>minimiser</a:t>
            </a:r>
            <a:r>
              <a:rPr lang="en-US" dirty="0"/>
              <a:t> la masse </a:t>
            </a:r>
            <a:r>
              <a:rPr lang="en-US" dirty="0" err="1"/>
              <a:t>ou</a:t>
            </a:r>
            <a:r>
              <a:rPr lang="en-US" dirty="0"/>
              <a:t> le </a:t>
            </a:r>
            <a:r>
              <a:rPr lang="en-US" dirty="0" err="1"/>
              <a:t>coût</a:t>
            </a:r>
            <a:r>
              <a:rPr lang="en-US" dirty="0"/>
              <a:t>).</a:t>
            </a:r>
            <a:endParaRPr lang="en-US" dirty="0">
              <a:solidFill>
                <a:schemeClr val="accent1"/>
              </a:solidFill>
            </a:endParaRPr>
          </a:p>
        </p:txBody>
      </p:sp>
      <p:grpSp>
        <p:nvGrpSpPr>
          <p:cNvPr id="266280" name="Group 1064"/>
          <p:cNvGrpSpPr>
            <a:grpSpLocks/>
          </p:cNvGrpSpPr>
          <p:nvPr/>
        </p:nvGrpSpPr>
        <p:grpSpPr bwMode="auto">
          <a:xfrm>
            <a:off x="568325" y="1682750"/>
            <a:ext cx="7610475" cy="835025"/>
            <a:chOff x="558" y="1308"/>
            <a:chExt cx="4794" cy="526"/>
          </a:xfrm>
        </p:grpSpPr>
        <p:sp>
          <p:nvSpPr>
            <p:cNvPr id="266275" name="Text Box 1059"/>
            <p:cNvSpPr txBox="1">
              <a:spLocks noChangeArrowheads="1"/>
            </p:cNvSpPr>
            <p:nvPr/>
          </p:nvSpPr>
          <p:spPr bwMode="auto">
            <a:xfrm>
              <a:off x="558" y="1308"/>
              <a:ext cx="4794" cy="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buClr>
                  <a:schemeClr val="tx1"/>
                </a:buClr>
                <a:buSzPct val="55000"/>
                <a:buFont typeface="Wingdings" pitchFamily="2" charset="2"/>
                <a:buChar char="l"/>
              </a:pPr>
              <a:r>
                <a:rPr lang="en-US"/>
                <a:t>  </a:t>
              </a:r>
              <a:r>
                <a:rPr lang="fr-FR"/>
                <a:t>Parfois une simple propriété</a:t>
              </a:r>
              <a:endParaRPr lang="fr-FR" b="1"/>
            </a:p>
            <a:p>
              <a:pPr algn="l">
                <a:spcBef>
                  <a:spcPct val="50000"/>
                </a:spcBef>
                <a:buClr>
                  <a:schemeClr val="tx1"/>
                </a:buClr>
                <a:buSzPct val="55000"/>
                <a:buFont typeface="Wingdings" pitchFamily="2" charset="2"/>
                <a:buChar char="l"/>
              </a:pPr>
              <a:r>
                <a:rPr lang="fr-FR"/>
                <a:t>  Parfois une combinaison</a:t>
              </a:r>
              <a:endParaRPr lang="en-US" b="1">
                <a:solidFill>
                  <a:schemeClr val="accent1"/>
                </a:solidFill>
              </a:endParaRPr>
            </a:p>
          </p:txBody>
        </p:sp>
        <p:grpSp>
          <p:nvGrpSpPr>
            <p:cNvPr id="266278" name="Group 1062"/>
            <p:cNvGrpSpPr>
              <a:grpSpLocks/>
            </p:cNvGrpSpPr>
            <p:nvPr/>
          </p:nvGrpSpPr>
          <p:grpSpPr bwMode="auto">
            <a:xfrm>
              <a:off x="2670" y="1344"/>
              <a:ext cx="2616" cy="464"/>
              <a:chOff x="2664" y="1344"/>
              <a:chExt cx="2616" cy="464"/>
            </a:xfrm>
          </p:grpSpPr>
          <p:sp>
            <p:nvSpPr>
              <p:cNvPr id="266276" name="AutoShape 1060"/>
              <p:cNvSpPr>
                <a:spLocks/>
              </p:cNvSpPr>
              <p:nvPr/>
            </p:nvSpPr>
            <p:spPr bwMode="auto">
              <a:xfrm>
                <a:off x="2664" y="1344"/>
                <a:ext cx="84" cy="462"/>
              </a:xfrm>
              <a:prstGeom prst="rightBrace">
                <a:avLst>
                  <a:gd name="adj1" fmla="val 45833"/>
                  <a:gd name="adj2" fmla="val 50000"/>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p>
            </p:txBody>
          </p:sp>
          <p:sp>
            <p:nvSpPr>
              <p:cNvPr id="266277" name="Text Box 1061"/>
              <p:cNvSpPr txBox="1">
                <a:spLocks noChangeArrowheads="1"/>
              </p:cNvSpPr>
              <p:nvPr/>
            </p:nvSpPr>
            <p:spPr bwMode="auto">
              <a:xfrm>
                <a:off x="2910" y="1404"/>
                <a:ext cx="2370"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FR"/>
                  <a:t>L’un ou l’autre est un</a:t>
                </a:r>
                <a:r>
                  <a:rPr lang="fr-FR" b="1"/>
                  <a:t> </a:t>
                </a:r>
                <a:r>
                  <a:rPr lang="fr-FR" b="1">
                    <a:solidFill>
                      <a:schemeClr val="accent1"/>
                    </a:solidFill>
                  </a:rPr>
                  <a:t>indice de performance</a:t>
                </a:r>
                <a:endParaRPr lang="en-US" b="1">
                  <a:solidFill>
                    <a:schemeClr val="accent1"/>
                  </a:solidFill>
                </a:endParaRPr>
              </a:p>
            </p:txBody>
          </p:sp>
        </p:grpSp>
      </p:grpSp>
      <p:sp>
        <p:nvSpPr>
          <p:cNvPr id="266259" name="Text Box 1043"/>
          <p:cNvSpPr txBox="1">
            <a:spLocks noChangeArrowheads="1"/>
          </p:cNvSpPr>
          <p:nvPr/>
        </p:nvSpPr>
        <p:spPr bwMode="auto">
          <a:xfrm>
            <a:off x="495300" y="2838450"/>
            <a:ext cx="1784350" cy="2563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0"/>
              </a:spcBef>
              <a:spcAft>
                <a:spcPct val="0"/>
              </a:spcAft>
              <a:buClrTx/>
              <a:buSzTx/>
              <a:buFontTx/>
              <a:buNone/>
            </a:pPr>
            <a:r>
              <a:rPr lang="fr-FR" b="1"/>
              <a:t>Exemple:</a:t>
            </a:r>
          </a:p>
          <a:p>
            <a:pPr algn="l">
              <a:spcBef>
                <a:spcPct val="0"/>
              </a:spcBef>
              <a:spcAft>
                <a:spcPct val="0"/>
              </a:spcAft>
              <a:buClrTx/>
              <a:buSzTx/>
              <a:buFontTx/>
              <a:buNone/>
            </a:pPr>
            <a:endParaRPr lang="fr-FR" b="1">
              <a:solidFill>
                <a:schemeClr val="accent1"/>
              </a:solidFill>
            </a:endParaRPr>
          </a:p>
          <a:p>
            <a:pPr algn="l">
              <a:spcBef>
                <a:spcPct val="0"/>
              </a:spcBef>
              <a:spcAft>
                <a:spcPct val="0"/>
              </a:spcAft>
              <a:buClrTx/>
              <a:buSzTx/>
              <a:buFontTx/>
              <a:buNone/>
            </a:pPr>
            <a:r>
              <a:rPr lang="fr-FR" b="1">
                <a:solidFill>
                  <a:schemeClr val="accent1"/>
                </a:solidFill>
              </a:rPr>
              <a:t>Objectif --</a:t>
            </a:r>
            <a:endParaRPr lang="fr-FR" b="1"/>
          </a:p>
          <a:p>
            <a:pPr algn="l">
              <a:spcBef>
                <a:spcPct val="0"/>
              </a:spcBef>
              <a:spcAft>
                <a:spcPct val="0"/>
              </a:spcAft>
              <a:buClrTx/>
              <a:buSzTx/>
              <a:buFontTx/>
              <a:buNone/>
            </a:pPr>
            <a:r>
              <a:rPr lang="fr-FR"/>
              <a:t>Minimiser la </a:t>
            </a:r>
            <a:r>
              <a:rPr lang="fr-FR" b="1"/>
              <a:t>masse</a:t>
            </a:r>
          </a:p>
          <a:p>
            <a:pPr algn="l">
              <a:spcBef>
                <a:spcPct val="0"/>
              </a:spcBef>
              <a:spcAft>
                <a:spcPct val="0"/>
              </a:spcAft>
              <a:buClrTx/>
              <a:buSzTx/>
              <a:buFontTx/>
              <a:buNone/>
            </a:pPr>
            <a:endParaRPr lang="fr-FR" b="1"/>
          </a:p>
          <a:p>
            <a:pPr algn="l">
              <a:spcBef>
                <a:spcPct val="0"/>
              </a:spcBef>
              <a:spcAft>
                <a:spcPct val="0"/>
              </a:spcAft>
              <a:buClrTx/>
              <a:buSzTx/>
              <a:buFontTx/>
              <a:buNone/>
            </a:pPr>
            <a:r>
              <a:rPr lang="fr-FR" b="1">
                <a:solidFill>
                  <a:schemeClr val="accent1"/>
                </a:solidFill>
              </a:rPr>
              <a:t>Mesure de la performance </a:t>
            </a:r>
            <a:r>
              <a:rPr lang="fr-FR"/>
              <a:t>= </a:t>
            </a:r>
            <a:r>
              <a:rPr lang="fr-FR" b="1"/>
              <a:t>masse</a:t>
            </a:r>
          </a:p>
        </p:txBody>
      </p:sp>
      <p:grpSp>
        <p:nvGrpSpPr>
          <p:cNvPr id="266295" name="Group 1079"/>
          <p:cNvGrpSpPr>
            <a:grpSpLocks/>
          </p:cNvGrpSpPr>
          <p:nvPr/>
        </p:nvGrpSpPr>
        <p:grpSpPr bwMode="auto">
          <a:xfrm>
            <a:off x="2498725" y="2525713"/>
            <a:ext cx="4916488" cy="3387725"/>
            <a:chOff x="1566" y="1591"/>
            <a:chExt cx="3097" cy="2134"/>
          </a:xfrm>
        </p:grpSpPr>
        <p:sp>
          <p:nvSpPr>
            <p:cNvPr id="266242" name="Text Box 1026"/>
            <p:cNvSpPr txBox="1">
              <a:spLocks noChangeArrowheads="1"/>
            </p:cNvSpPr>
            <p:nvPr/>
          </p:nvSpPr>
          <p:spPr bwMode="auto">
            <a:xfrm>
              <a:off x="1566" y="1600"/>
              <a:ext cx="3097" cy="2125"/>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0"/>
                </a:spcBef>
                <a:spcAft>
                  <a:spcPct val="0"/>
                </a:spcAft>
                <a:buClrTx/>
                <a:buSzTx/>
                <a:buFontTx/>
                <a:buNone/>
              </a:pPr>
              <a:r>
                <a:rPr lang="en-GB" b="1"/>
                <a:t>  </a:t>
              </a:r>
              <a:r>
                <a:rPr lang="en-GB" sz="1200" b="1"/>
                <a:t>    </a:t>
              </a:r>
            </a:p>
            <a:p>
              <a:pPr algn="l">
                <a:lnSpc>
                  <a:spcPct val="150000"/>
                </a:lnSpc>
                <a:spcBef>
                  <a:spcPct val="120000"/>
                </a:spcBef>
                <a:spcAft>
                  <a:spcPct val="65000"/>
                </a:spcAft>
                <a:buClrTx/>
                <a:buSzTx/>
                <a:buFontTx/>
                <a:buNone/>
              </a:pPr>
              <a:r>
                <a:rPr lang="en-GB"/>
                <a:t> </a:t>
              </a:r>
              <a:r>
                <a:rPr lang="fr-FR" sz="1600"/>
                <a:t>Traction (barre)</a:t>
              </a:r>
              <a:endParaRPr lang="en-GB" sz="1600"/>
            </a:p>
            <a:p>
              <a:pPr algn="l">
                <a:lnSpc>
                  <a:spcPct val="150000"/>
                </a:lnSpc>
                <a:spcBef>
                  <a:spcPct val="85000"/>
                </a:spcBef>
                <a:spcAft>
                  <a:spcPct val="65000"/>
                </a:spcAft>
                <a:buClrTx/>
                <a:buSzTx/>
                <a:buFontTx/>
                <a:buNone/>
              </a:pPr>
              <a:r>
                <a:rPr lang="en-GB" sz="1600"/>
                <a:t> </a:t>
              </a:r>
              <a:r>
                <a:rPr lang="fr-FR" sz="1600"/>
                <a:t>Flexion (poutre)</a:t>
              </a:r>
              <a:endParaRPr lang="en-GB" sz="1600"/>
            </a:p>
            <a:p>
              <a:pPr algn="l">
                <a:lnSpc>
                  <a:spcPct val="150000"/>
                </a:lnSpc>
                <a:spcBef>
                  <a:spcPct val="85000"/>
                </a:spcBef>
                <a:spcAft>
                  <a:spcPct val="65000"/>
                </a:spcAft>
                <a:buClrTx/>
                <a:buSzTx/>
                <a:buFontTx/>
                <a:buNone/>
              </a:pPr>
              <a:r>
                <a:rPr lang="en-GB"/>
                <a:t> </a:t>
              </a:r>
              <a:r>
                <a:rPr lang="fr-FR" sz="1600"/>
                <a:t>Flexion (panneau)</a:t>
              </a:r>
              <a:endParaRPr lang="en-GB" sz="1600"/>
            </a:p>
            <a:p>
              <a:pPr algn="l">
                <a:lnSpc>
                  <a:spcPct val="150000"/>
                </a:lnSpc>
                <a:spcBef>
                  <a:spcPct val="85000"/>
                </a:spcBef>
                <a:spcAft>
                  <a:spcPct val="65000"/>
                </a:spcAft>
                <a:buClrTx/>
                <a:buSzTx/>
                <a:buFontTx/>
                <a:buNone/>
              </a:pPr>
              <a:endParaRPr lang="en-GB" sz="1400"/>
            </a:p>
          </p:txBody>
        </p:sp>
        <p:graphicFrame>
          <p:nvGraphicFramePr>
            <p:cNvPr id="266252" name="Object 1036"/>
            <p:cNvGraphicFramePr>
              <a:graphicFrameLocks noChangeAspect="1"/>
            </p:cNvGraphicFramePr>
            <p:nvPr/>
          </p:nvGraphicFramePr>
          <p:xfrm>
            <a:off x="3257" y="2245"/>
            <a:ext cx="233" cy="168"/>
          </p:xfrm>
          <a:graphic>
            <a:graphicData uri="http://schemas.openxmlformats.org/presentationml/2006/ole">
              <mc:AlternateContent xmlns:mc="http://schemas.openxmlformats.org/markup-compatibility/2006">
                <mc:Choice xmlns:v="urn:schemas-microsoft-com:vml" Requires="v">
                  <p:oleObj spid="_x0000_s266303" name="Equation" r:id="rId4" imgW="380880" imgH="266400" progId="Equation.3">
                    <p:embed/>
                  </p:oleObj>
                </mc:Choice>
                <mc:Fallback>
                  <p:oleObj name="Equation" r:id="rId4" imgW="380880" imgH="266400" progId="Equation.3">
                    <p:embed/>
                    <p:pic>
                      <p:nvPicPr>
                        <p:cNvPr id="0" name="Object 103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57" y="2245"/>
                          <a:ext cx="233" cy="1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6253" name="Object 1037"/>
            <p:cNvGraphicFramePr>
              <a:graphicFrameLocks noChangeAspect="1"/>
            </p:cNvGraphicFramePr>
            <p:nvPr/>
          </p:nvGraphicFramePr>
          <p:xfrm>
            <a:off x="4061" y="2213"/>
            <a:ext cx="295" cy="216"/>
          </p:xfrm>
          <a:graphic>
            <a:graphicData uri="http://schemas.openxmlformats.org/presentationml/2006/ole">
              <mc:AlternateContent xmlns:mc="http://schemas.openxmlformats.org/markup-compatibility/2006">
                <mc:Choice xmlns:v="urn:schemas-microsoft-com:vml" Requires="v">
                  <p:oleObj spid="_x0000_s266304" name="Equation" r:id="rId6" imgW="482400" imgH="342720" progId="Equation.3">
                    <p:embed/>
                  </p:oleObj>
                </mc:Choice>
                <mc:Fallback>
                  <p:oleObj name="Equation" r:id="rId6" imgW="482400" imgH="342720" progId="Equation.3">
                    <p:embed/>
                    <p:pic>
                      <p:nvPicPr>
                        <p:cNvPr id="0" name="Object 10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61" y="2213"/>
                          <a:ext cx="295" cy="2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6254" name="Object 1038"/>
            <p:cNvGraphicFramePr>
              <a:graphicFrameLocks noChangeAspect="1"/>
            </p:cNvGraphicFramePr>
            <p:nvPr/>
          </p:nvGraphicFramePr>
          <p:xfrm>
            <a:off x="3239" y="2746"/>
            <a:ext cx="380" cy="224"/>
          </p:xfrm>
          <a:graphic>
            <a:graphicData uri="http://schemas.openxmlformats.org/presentationml/2006/ole">
              <mc:AlternateContent xmlns:mc="http://schemas.openxmlformats.org/markup-compatibility/2006">
                <mc:Choice xmlns:v="urn:schemas-microsoft-com:vml" Requires="v">
                  <p:oleObj spid="_x0000_s266305" name="Equation" r:id="rId8" imgW="622080" imgH="355320" progId="Equation.3">
                    <p:embed/>
                  </p:oleObj>
                </mc:Choice>
                <mc:Fallback>
                  <p:oleObj name="Equation" r:id="rId8" imgW="622080" imgH="355320" progId="Equation.3">
                    <p:embed/>
                    <p:pic>
                      <p:nvPicPr>
                        <p:cNvPr id="0" name="Object 103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39" y="2746"/>
                          <a:ext cx="380" cy="2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6255" name="Object 1039"/>
            <p:cNvGraphicFramePr>
              <a:graphicFrameLocks noChangeAspect="1"/>
            </p:cNvGraphicFramePr>
            <p:nvPr/>
          </p:nvGraphicFramePr>
          <p:xfrm>
            <a:off x="4030" y="2746"/>
            <a:ext cx="389" cy="304"/>
          </p:xfrm>
          <a:graphic>
            <a:graphicData uri="http://schemas.openxmlformats.org/presentationml/2006/ole">
              <mc:AlternateContent xmlns:mc="http://schemas.openxmlformats.org/markup-compatibility/2006">
                <mc:Choice xmlns:v="urn:schemas-microsoft-com:vml" Requires="v">
                  <p:oleObj spid="_x0000_s266306" name="Equation" r:id="rId10" imgW="634680" imgH="482400" progId="Equation.3">
                    <p:embed/>
                  </p:oleObj>
                </mc:Choice>
                <mc:Fallback>
                  <p:oleObj name="Equation" r:id="rId10" imgW="634680" imgH="482400" progId="Equation.3">
                    <p:embed/>
                    <p:pic>
                      <p:nvPicPr>
                        <p:cNvPr id="0" name="Object 103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30" y="2746"/>
                          <a:ext cx="389" cy="3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66256" name="Line 1040"/>
            <p:cNvSpPr>
              <a:spLocks noChangeShapeType="1"/>
            </p:cNvSpPr>
            <p:nvPr/>
          </p:nvSpPr>
          <p:spPr bwMode="auto">
            <a:xfrm>
              <a:off x="1574" y="2033"/>
              <a:ext cx="306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266257" name="Line 1041"/>
            <p:cNvSpPr>
              <a:spLocks noChangeShapeType="1"/>
            </p:cNvSpPr>
            <p:nvPr/>
          </p:nvSpPr>
          <p:spPr bwMode="auto">
            <a:xfrm>
              <a:off x="3025" y="1608"/>
              <a:ext cx="0" cy="20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266258" name="Line 1042"/>
            <p:cNvSpPr>
              <a:spLocks noChangeShapeType="1"/>
            </p:cNvSpPr>
            <p:nvPr/>
          </p:nvSpPr>
          <p:spPr bwMode="auto">
            <a:xfrm>
              <a:off x="3848" y="1792"/>
              <a:ext cx="0" cy="193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aphicFrame>
          <p:nvGraphicFramePr>
            <p:cNvPr id="266264" name="Object 1048"/>
            <p:cNvGraphicFramePr>
              <a:graphicFrameLocks noChangeAspect="1"/>
            </p:cNvGraphicFramePr>
            <p:nvPr/>
          </p:nvGraphicFramePr>
          <p:xfrm>
            <a:off x="3223" y="3266"/>
            <a:ext cx="380" cy="224"/>
          </p:xfrm>
          <a:graphic>
            <a:graphicData uri="http://schemas.openxmlformats.org/presentationml/2006/ole">
              <mc:AlternateContent xmlns:mc="http://schemas.openxmlformats.org/markup-compatibility/2006">
                <mc:Choice xmlns:v="urn:schemas-microsoft-com:vml" Requires="v">
                  <p:oleObj spid="_x0000_s266307" name="Equation" r:id="rId12" imgW="622080" imgH="355320" progId="Equation.3">
                    <p:embed/>
                  </p:oleObj>
                </mc:Choice>
                <mc:Fallback>
                  <p:oleObj name="Equation" r:id="rId12" imgW="622080" imgH="355320" progId="Equation.3">
                    <p:embed/>
                    <p:pic>
                      <p:nvPicPr>
                        <p:cNvPr id="0" name="Object 104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23" y="3266"/>
                          <a:ext cx="380" cy="2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6265" name="Object 1049"/>
            <p:cNvGraphicFramePr>
              <a:graphicFrameLocks noChangeAspect="1"/>
            </p:cNvGraphicFramePr>
            <p:nvPr/>
          </p:nvGraphicFramePr>
          <p:xfrm>
            <a:off x="4045" y="3249"/>
            <a:ext cx="374" cy="289"/>
          </p:xfrm>
          <a:graphic>
            <a:graphicData uri="http://schemas.openxmlformats.org/presentationml/2006/ole">
              <mc:AlternateContent xmlns:mc="http://schemas.openxmlformats.org/markup-compatibility/2006">
                <mc:Choice xmlns:v="urn:schemas-microsoft-com:vml" Requires="v">
                  <p:oleObj spid="_x0000_s266308" name="Equation" r:id="rId14" imgW="609480" imgH="457200" progId="Equation.3">
                    <p:embed/>
                  </p:oleObj>
                </mc:Choice>
                <mc:Fallback>
                  <p:oleObj name="Equation" r:id="rId14" imgW="609480" imgH="457200" progId="Equation.3">
                    <p:embed/>
                    <p:pic>
                      <p:nvPicPr>
                        <p:cNvPr id="0" name="Object 104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045" y="3249"/>
                          <a:ext cx="374" cy="2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266283" name="Picture 1067"/>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flipV="1">
              <a:off x="1645" y="2303"/>
              <a:ext cx="1283" cy="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284" name="Picture 1068"/>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774" y="2719"/>
              <a:ext cx="1046" cy="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285" name="Picture 1069"/>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707" y="3226"/>
              <a:ext cx="1143"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6286" name="Text Box 1070"/>
            <p:cNvSpPr txBox="1">
              <a:spLocks noChangeArrowheads="1"/>
            </p:cNvSpPr>
            <p:nvPr/>
          </p:nvSpPr>
          <p:spPr bwMode="auto">
            <a:xfrm>
              <a:off x="1808" y="1792"/>
              <a:ext cx="280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FR" b="1"/>
                <a:t>Fonction                 </a:t>
              </a:r>
              <a:r>
                <a:rPr lang="fr-FR"/>
                <a:t>Rigidité     Résistance</a:t>
              </a:r>
            </a:p>
          </p:txBody>
        </p:sp>
        <p:sp>
          <p:nvSpPr>
            <p:cNvPr id="266288" name="Text Box 1072"/>
            <p:cNvSpPr txBox="1">
              <a:spLocks noChangeArrowheads="1"/>
            </p:cNvSpPr>
            <p:nvPr/>
          </p:nvSpPr>
          <p:spPr bwMode="auto">
            <a:xfrm>
              <a:off x="3366" y="1591"/>
              <a:ext cx="91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GB" b="1"/>
                <a:t>Contraintes</a:t>
              </a:r>
            </a:p>
          </p:txBody>
        </p:sp>
      </p:grpSp>
      <p:grpSp>
        <p:nvGrpSpPr>
          <p:cNvPr id="266296" name="Group 1080"/>
          <p:cNvGrpSpPr>
            <a:grpSpLocks/>
          </p:cNvGrpSpPr>
          <p:nvPr/>
        </p:nvGrpSpPr>
        <p:grpSpPr bwMode="auto">
          <a:xfrm>
            <a:off x="4940300" y="3327400"/>
            <a:ext cx="2171700" cy="1587500"/>
            <a:chOff x="3112" y="2096"/>
            <a:chExt cx="1368" cy="1000"/>
          </a:xfrm>
        </p:grpSpPr>
        <p:sp>
          <p:nvSpPr>
            <p:cNvPr id="266290" name="Oval 1074"/>
            <p:cNvSpPr>
              <a:spLocks noChangeArrowheads="1"/>
            </p:cNvSpPr>
            <p:nvPr/>
          </p:nvSpPr>
          <p:spPr bwMode="auto">
            <a:xfrm>
              <a:off x="3944" y="2096"/>
              <a:ext cx="536" cy="456"/>
            </a:xfrm>
            <a:prstGeom prst="ellipse">
              <a:avLst/>
            </a:prstGeom>
            <a:noFill/>
            <a:ln w="28575">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sp>
          <p:nvSpPr>
            <p:cNvPr id="266291" name="Oval 1075"/>
            <p:cNvSpPr>
              <a:spLocks noChangeArrowheads="1"/>
            </p:cNvSpPr>
            <p:nvPr/>
          </p:nvSpPr>
          <p:spPr bwMode="auto">
            <a:xfrm>
              <a:off x="3112" y="2640"/>
              <a:ext cx="592" cy="456"/>
            </a:xfrm>
            <a:prstGeom prst="ellipse">
              <a:avLst/>
            </a:prstGeom>
            <a:noFill/>
            <a:ln w="28575">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grpSp>
      <p:grpSp>
        <p:nvGrpSpPr>
          <p:cNvPr id="266293" name="Group 1077"/>
          <p:cNvGrpSpPr>
            <a:grpSpLocks/>
          </p:cNvGrpSpPr>
          <p:nvPr/>
        </p:nvGrpSpPr>
        <p:grpSpPr bwMode="auto">
          <a:xfrm>
            <a:off x="5172075" y="5597525"/>
            <a:ext cx="3609975" cy="922338"/>
            <a:chOff x="3322" y="3494"/>
            <a:chExt cx="2274" cy="581"/>
          </a:xfrm>
        </p:grpSpPr>
        <p:sp>
          <p:nvSpPr>
            <p:cNvPr id="266262" name="Line 1046"/>
            <p:cNvSpPr>
              <a:spLocks noChangeShapeType="1"/>
            </p:cNvSpPr>
            <p:nvPr/>
          </p:nvSpPr>
          <p:spPr bwMode="auto">
            <a:xfrm flipH="1" flipV="1">
              <a:off x="3478" y="3494"/>
              <a:ext cx="216" cy="368"/>
            </a:xfrm>
            <a:prstGeom prst="line">
              <a:avLst/>
            </a:prstGeom>
            <a:noFill/>
            <a:ln w="19050">
              <a:solidFill>
                <a:srgbClr val="A5002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53882" dir="2700000" algn="ctr" rotWithShape="0">
                      <a:schemeClr val="accent2"/>
                    </a:outerShdw>
                  </a:effectLst>
                </a14:hiddenEffects>
              </a:ext>
            </a:extLst>
          </p:spPr>
          <p:txBody>
            <a:bodyPr wrap="none" lIns="90000" tIns="46800" rIns="90000" bIns="46800" anchor="ctr">
              <a:spAutoFit/>
            </a:bodyPr>
            <a:lstStyle/>
            <a:p>
              <a:endParaRPr lang="fr-FR"/>
            </a:p>
          </p:txBody>
        </p:sp>
        <p:sp>
          <p:nvSpPr>
            <p:cNvPr id="266263" name="Line 1047"/>
            <p:cNvSpPr>
              <a:spLocks noChangeShapeType="1"/>
            </p:cNvSpPr>
            <p:nvPr/>
          </p:nvSpPr>
          <p:spPr bwMode="auto">
            <a:xfrm flipV="1">
              <a:off x="4068" y="3494"/>
              <a:ext cx="168" cy="382"/>
            </a:xfrm>
            <a:prstGeom prst="line">
              <a:avLst/>
            </a:prstGeom>
            <a:noFill/>
            <a:ln w="19050">
              <a:solidFill>
                <a:srgbClr val="A5002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53882" dir="2700000" algn="ctr" rotWithShape="0">
                      <a:schemeClr val="accent2"/>
                    </a:outerShdw>
                  </a:effectLst>
                </a14:hiddenEffects>
              </a:ext>
            </a:extLst>
          </p:spPr>
          <p:txBody>
            <a:bodyPr lIns="90000" tIns="46800" rIns="90000" bIns="46800" anchor="ctr">
              <a:spAutoFit/>
            </a:bodyPr>
            <a:lstStyle/>
            <a:p>
              <a:endParaRPr lang="fr-FR"/>
            </a:p>
          </p:txBody>
        </p:sp>
        <p:sp>
          <p:nvSpPr>
            <p:cNvPr id="266281" name="Text Box 1065"/>
            <p:cNvSpPr txBox="1">
              <a:spLocks noChangeArrowheads="1"/>
            </p:cNvSpPr>
            <p:nvPr/>
          </p:nvSpPr>
          <p:spPr bwMode="auto">
            <a:xfrm>
              <a:off x="4544" y="3671"/>
              <a:ext cx="1052"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spcAft>
                  <a:spcPct val="0"/>
                </a:spcAft>
              </a:pPr>
              <a:r>
                <a:rPr lang="en-US" i="1"/>
                <a:t>(</a:t>
              </a:r>
              <a:r>
                <a:rPr lang="fr-FR" i="1"/>
                <a:t>Ou maximiser</a:t>
              </a:r>
            </a:p>
            <a:p>
              <a:pPr algn="l">
                <a:spcBef>
                  <a:spcPct val="0"/>
                </a:spcBef>
                <a:spcAft>
                  <a:spcPct val="0"/>
                </a:spcAft>
              </a:pPr>
              <a:r>
                <a:rPr lang="fr-FR" i="1"/>
                <a:t>l’inverse</a:t>
              </a:r>
              <a:r>
                <a:rPr lang="en-US" i="1"/>
                <a:t>)</a:t>
              </a:r>
            </a:p>
          </p:txBody>
        </p:sp>
        <p:sp>
          <p:nvSpPr>
            <p:cNvPr id="266261" name="Text Box 1045"/>
            <p:cNvSpPr txBox="1">
              <a:spLocks noChangeArrowheads="1"/>
            </p:cNvSpPr>
            <p:nvPr/>
          </p:nvSpPr>
          <p:spPr bwMode="auto">
            <a:xfrm>
              <a:off x="3322" y="3764"/>
              <a:ext cx="1124" cy="249"/>
            </a:xfrm>
            <a:prstGeom prst="rect">
              <a:avLst/>
            </a:prstGeom>
            <a:solidFill>
              <a:srgbClr val="F8F8F8"/>
            </a:solidFill>
            <a:ln w="28575">
              <a:solidFill>
                <a:srgbClr val="CC0000"/>
              </a:solidFill>
              <a:miter lim="800000"/>
              <a:headEnd/>
              <a:tailEnd/>
            </a:ln>
            <a:effectLst/>
            <a:extLst>
              <a:ext uri="{AF507438-7753-43E0-B8FC-AC1667EBCBE1}">
                <a14:hiddenEffects xmlns:a14="http://schemas.microsoft.com/office/drawing/2010/main">
                  <a:effectLst>
                    <a:outerShdw dist="53882" dir="2700000" algn="ctr" rotWithShape="0">
                      <a:schemeClr val="accent2"/>
                    </a:outerShdw>
                  </a:effectLst>
                </a14:hiddenEffects>
              </a:ext>
            </a:extLst>
          </p:spPr>
          <p:txBody>
            <a:bodyPr wrap="none" lIns="90000" tIns="46800" rIns="90000" bIns="46800" anchor="ctr">
              <a:spAutoFit/>
            </a:bodyPr>
            <a:lstStyle/>
            <a:p>
              <a:pPr>
                <a:spcBef>
                  <a:spcPct val="0"/>
                </a:spcBef>
                <a:spcAft>
                  <a:spcPct val="0"/>
                </a:spcAft>
                <a:buClrTx/>
                <a:buSzTx/>
                <a:buFontTx/>
                <a:buNone/>
              </a:pPr>
              <a:r>
                <a:rPr lang="fr-FR" i="1"/>
                <a:t>Minimiser ceci !</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66280"/>
                                        </p:tgtEl>
                                        <p:attrNameLst>
                                          <p:attrName>style.visibility</p:attrName>
                                        </p:attrNameLst>
                                      </p:cBhvr>
                                      <p:to>
                                        <p:strVal val="visible"/>
                                      </p:to>
                                    </p:set>
                                    <p:animEffect transition="in" filter="wipe(left)">
                                      <p:cBhvr>
                                        <p:cTn id="7" dur="500"/>
                                        <p:tgtEl>
                                          <p:spTgt spid="26628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66259"/>
                                        </p:tgtEl>
                                        <p:attrNameLst>
                                          <p:attrName>style.visibility</p:attrName>
                                        </p:attrNameLst>
                                      </p:cBhvr>
                                      <p:to>
                                        <p:strVal val="visible"/>
                                      </p:to>
                                    </p:set>
                                    <p:animEffect transition="in" filter="wipe(up)">
                                      <p:cBhvr>
                                        <p:cTn id="12" dur="500"/>
                                        <p:tgtEl>
                                          <p:spTgt spid="26625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266295"/>
                                        </p:tgtEl>
                                        <p:attrNameLst>
                                          <p:attrName>style.visibility</p:attrName>
                                        </p:attrNameLst>
                                      </p:cBhvr>
                                      <p:to>
                                        <p:strVal val="visible"/>
                                      </p:to>
                                    </p:set>
                                    <p:animEffect transition="in" filter="wipe(up)">
                                      <p:cBhvr>
                                        <p:cTn id="17" dur="500"/>
                                        <p:tgtEl>
                                          <p:spTgt spid="26629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266296"/>
                                        </p:tgtEl>
                                        <p:attrNameLst>
                                          <p:attrName>style.visibility</p:attrName>
                                        </p:attrNameLst>
                                      </p:cBhvr>
                                      <p:to>
                                        <p:strVal val="visible"/>
                                      </p:to>
                                    </p:set>
                                    <p:animEffect transition="in" filter="wipe(up)">
                                      <p:cBhvr>
                                        <p:cTn id="22" dur="500"/>
                                        <p:tgtEl>
                                          <p:spTgt spid="266296"/>
                                        </p:tgtEl>
                                      </p:cBhvr>
                                    </p:animEffect>
                                  </p:childTnLst>
                                  <p:subTnLst>
                                    <p:set>
                                      <p:cBhvr override="childStyle">
                                        <p:cTn dur="1" fill="hold" display="0" masterRel="nextClick" afterEffect="1"/>
                                        <p:tgtEl>
                                          <p:spTgt spid="266296"/>
                                        </p:tgtEl>
                                        <p:attrNameLst>
                                          <p:attrName>style.visibility</p:attrName>
                                        </p:attrNameLst>
                                      </p:cBhvr>
                                      <p:to>
                                        <p:strVal val="hidden"/>
                                      </p:to>
                                    </p:set>
                                  </p:sub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266293"/>
                                        </p:tgtEl>
                                        <p:attrNameLst>
                                          <p:attrName>style.visibility</p:attrName>
                                        </p:attrNameLst>
                                      </p:cBhvr>
                                      <p:to>
                                        <p:strVal val="visible"/>
                                      </p:to>
                                    </p:set>
                                    <p:animEffect transition="in" filter="wipe(down)">
                                      <p:cBhvr>
                                        <p:cTn id="27" dur="500"/>
                                        <p:tgtEl>
                                          <p:spTgt spid="266293"/>
                                        </p:tgtEl>
                                      </p:cBhvr>
                                    </p:animEffect>
                                  </p:childTnLst>
                                  <p:subTnLst>
                                    <p:set>
                                      <p:cBhvr override="childStyle">
                                        <p:cTn dur="1" fill="hold" display="0" masterRel="nextClick" afterEffect="1"/>
                                        <p:tgtEl>
                                          <p:spTgt spid="26629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59"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459" name="Oval 107"/>
          <p:cNvSpPr>
            <a:spLocks noChangeArrowheads="1"/>
          </p:cNvSpPr>
          <p:nvPr/>
        </p:nvSpPr>
        <p:spPr bwMode="auto">
          <a:xfrm>
            <a:off x="1085850" y="4124325"/>
            <a:ext cx="276225" cy="276225"/>
          </a:xfrm>
          <a:prstGeom prst="ellipse">
            <a:avLst/>
          </a:prstGeom>
          <a:solidFill>
            <a:srgbClr val="EAEAEA"/>
          </a:solidFill>
          <a:ln w="1905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p>
        </p:txBody>
      </p:sp>
      <p:grpSp>
        <p:nvGrpSpPr>
          <p:cNvPr id="356354" name="Group 2"/>
          <p:cNvGrpSpPr>
            <a:grpSpLocks/>
          </p:cNvGrpSpPr>
          <p:nvPr/>
        </p:nvGrpSpPr>
        <p:grpSpPr bwMode="auto">
          <a:xfrm>
            <a:off x="3148013" y="1603375"/>
            <a:ext cx="5856287" cy="4897438"/>
            <a:chOff x="1743" y="1010"/>
            <a:chExt cx="3689" cy="3085"/>
          </a:xfrm>
        </p:grpSpPr>
        <p:sp>
          <p:nvSpPr>
            <p:cNvPr id="356355" name="Rectangle 3"/>
            <p:cNvSpPr>
              <a:spLocks noChangeArrowheads="1"/>
            </p:cNvSpPr>
            <p:nvPr/>
          </p:nvSpPr>
          <p:spPr bwMode="auto">
            <a:xfrm>
              <a:off x="1895" y="3079"/>
              <a:ext cx="31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A5002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spcAft>
                  <a:spcPct val="0"/>
                </a:spcAft>
                <a:buClrTx/>
                <a:buSzTx/>
                <a:buFontTx/>
                <a:buNone/>
              </a:pPr>
              <a:r>
                <a:rPr lang="en-GB"/>
                <a:t>0.1</a:t>
              </a:r>
              <a:endParaRPr lang="en-GB" baseline="30000"/>
            </a:p>
          </p:txBody>
        </p:sp>
        <p:sp>
          <p:nvSpPr>
            <p:cNvPr id="356356" name="Rectangle 4"/>
            <p:cNvSpPr>
              <a:spLocks noChangeArrowheads="1"/>
            </p:cNvSpPr>
            <p:nvPr/>
          </p:nvSpPr>
          <p:spPr bwMode="auto">
            <a:xfrm>
              <a:off x="1924" y="2072"/>
              <a:ext cx="2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A5002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spcAft>
                  <a:spcPct val="0"/>
                </a:spcAft>
                <a:buClrTx/>
                <a:buSzTx/>
                <a:buFontTx/>
                <a:buNone/>
              </a:pPr>
              <a:r>
                <a:rPr lang="en-GB"/>
                <a:t>10</a:t>
              </a:r>
              <a:endParaRPr lang="en-GB" baseline="30000"/>
            </a:p>
          </p:txBody>
        </p:sp>
        <p:sp>
          <p:nvSpPr>
            <p:cNvPr id="356357" name="Rectangle 5"/>
            <p:cNvSpPr>
              <a:spLocks noChangeArrowheads="1"/>
            </p:cNvSpPr>
            <p:nvPr/>
          </p:nvSpPr>
          <p:spPr bwMode="auto">
            <a:xfrm>
              <a:off x="1975" y="2592"/>
              <a:ext cx="19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A5002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spcAft>
                  <a:spcPct val="0"/>
                </a:spcAft>
                <a:buClrTx/>
                <a:buSzTx/>
                <a:buFontTx/>
                <a:buNone/>
              </a:pPr>
              <a:r>
                <a:rPr lang="en-GB"/>
                <a:t>1</a:t>
              </a:r>
              <a:endParaRPr lang="en-GB" baseline="30000"/>
            </a:p>
          </p:txBody>
        </p:sp>
        <p:sp>
          <p:nvSpPr>
            <p:cNvPr id="356358" name="Rectangle 6"/>
            <p:cNvSpPr>
              <a:spLocks noChangeArrowheads="1"/>
            </p:cNvSpPr>
            <p:nvPr/>
          </p:nvSpPr>
          <p:spPr bwMode="auto">
            <a:xfrm>
              <a:off x="1866" y="1550"/>
              <a:ext cx="35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A5002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spcAft>
                  <a:spcPct val="0"/>
                </a:spcAft>
                <a:buClrTx/>
                <a:buSzTx/>
                <a:buFontTx/>
                <a:buNone/>
              </a:pPr>
              <a:r>
                <a:rPr lang="en-GB"/>
                <a:t>100</a:t>
              </a:r>
              <a:endParaRPr lang="en-GB" baseline="30000"/>
            </a:p>
          </p:txBody>
        </p:sp>
        <p:grpSp>
          <p:nvGrpSpPr>
            <p:cNvPr id="356359" name="Group 7"/>
            <p:cNvGrpSpPr>
              <a:grpSpLocks/>
            </p:cNvGrpSpPr>
            <p:nvPr/>
          </p:nvGrpSpPr>
          <p:grpSpPr bwMode="auto">
            <a:xfrm>
              <a:off x="1743" y="1010"/>
              <a:ext cx="3689" cy="3085"/>
              <a:chOff x="1743" y="1010"/>
              <a:chExt cx="3689" cy="3085"/>
            </a:xfrm>
          </p:grpSpPr>
          <p:sp>
            <p:nvSpPr>
              <p:cNvPr id="356360" name="Line 8"/>
              <p:cNvSpPr>
                <a:spLocks noChangeShapeType="1"/>
              </p:cNvSpPr>
              <p:nvPr/>
            </p:nvSpPr>
            <p:spPr bwMode="auto">
              <a:xfrm flipV="1">
                <a:off x="4264" y="1116"/>
                <a:ext cx="4" cy="2607"/>
              </a:xfrm>
              <a:prstGeom prst="line">
                <a:avLst/>
              </a:prstGeom>
              <a:noFill/>
              <a:ln w="9525">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56361" name="Line 9"/>
              <p:cNvSpPr>
                <a:spLocks noChangeShapeType="1"/>
              </p:cNvSpPr>
              <p:nvPr/>
            </p:nvSpPr>
            <p:spPr bwMode="auto">
              <a:xfrm>
                <a:off x="2205" y="1651"/>
                <a:ext cx="2991" cy="0"/>
              </a:xfrm>
              <a:prstGeom prst="line">
                <a:avLst/>
              </a:prstGeom>
              <a:noFill/>
              <a:ln w="9525">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56362" name="Oval 10"/>
              <p:cNvSpPr>
                <a:spLocks noChangeArrowheads="1"/>
              </p:cNvSpPr>
              <p:nvPr/>
            </p:nvSpPr>
            <p:spPr bwMode="auto">
              <a:xfrm rot="1321979">
                <a:off x="3319" y="3091"/>
                <a:ext cx="284" cy="554"/>
              </a:xfrm>
              <a:prstGeom prst="ellipse">
                <a:avLst/>
              </a:prstGeom>
              <a:solidFill>
                <a:schemeClr val="accent1"/>
              </a:solidFill>
              <a:ln w="9525">
                <a:solidFill>
                  <a:srgbClr val="A5002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spcBef>
                    <a:spcPct val="0"/>
                  </a:spcBef>
                  <a:spcAft>
                    <a:spcPct val="0"/>
                  </a:spcAft>
                  <a:buClrTx/>
                  <a:buSzTx/>
                  <a:buFontTx/>
                  <a:buNone/>
                </a:pPr>
                <a:endParaRPr lang="en-GB"/>
              </a:p>
            </p:txBody>
          </p:sp>
          <p:sp>
            <p:nvSpPr>
              <p:cNvPr id="356363" name="Oval 11"/>
              <p:cNvSpPr>
                <a:spLocks noChangeArrowheads="1"/>
              </p:cNvSpPr>
              <p:nvPr/>
            </p:nvSpPr>
            <p:spPr bwMode="auto">
              <a:xfrm rot="1244318">
                <a:off x="3326" y="1598"/>
                <a:ext cx="517" cy="954"/>
              </a:xfrm>
              <a:prstGeom prst="ellipse">
                <a:avLst/>
              </a:prstGeom>
              <a:solidFill>
                <a:srgbClr val="FCB2F5"/>
              </a:solidFill>
              <a:ln w="9525">
                <a:solidFill>
                  <a:srgbClr val="A5002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56364" name="Rectangle 12"/>
              <p:cNvSpPr>
                <a:spLocks noChangeArrowheads="1"/>
              </p:cNvSpPr>
              <p:nvPr/>
            </p:nvSpPr>
            <p:spPr bwMode="auto">
              <a:xfrm>
                <a:off x="2188" y="1108"/>
                <a:ext cx="3026" cy="2628"/>
              </a:xfrm>
              <a:prstGeom prst="rect">
                <a:avLst/>
              </a:prstGeom>
              <a:noFill/>
              <a:ln w="28575">
                <a:solidFill>
                  <a:srgbClr val="A5002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56365" name="Oval 13"/>
              <p:cNvSpPr>
                <a:spLocks noChangeArrowheads="1"/>
              </p:cNvSpPr>
              <p:nvPr/>
            </p:nvSpPr>
            <p:spPr bwMode="auto">
              <a:xfrm rot="720883">
                <a:off x="3292" y="2303"/>
                <a:ext cx="332" cy="1172"/>
              </a:xfrm>
              <a:prstGeom prst="ellipse">
                <a:avLst/>
              </a:prstGeom>
              <a:solidFill>
                <a:srgbClr val="CCCC00"/>
              </a:solidFill>
              <a:ln w="9525">
                <a:solidFill>
                  <a:srgbClr val="A5002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56366" name="Oval 14"/>
              <p:cNvSpPr>
                <a:spLocks noChangeArrowheads="1"/>
              </p:cNvSpPr>
              <p:nvPr/>
            </p:nvSpPr>
            <p:spPr bwMode="auto">
              <a:xfrm rot="2322648">
                <a:off x="2294" y="2881"/>
                <a:ext cx="604" cy="920"/>
              </a:xfrm>
              <a:prstGeom prst="ellipse">
                <a:avLst/>
              </a:prstGeom>
              <a:solidFill>
                <a:srgbClr val="99CCFF"/>
              </a:solidFill>
              <a:ln w="9525">
                <a:solidFill>
                  <a:srgbClr val="A5002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spcBef>
                    <a:spcPct val="0"/>
                  </a:spcBef>
                  <a:spcAft>
                    <a:spcPct val="0"/>
                  </a:spcAft>
                  <a:buClrTx/>
                  <a:buSzTx/>
                  <a:buFontTx/>
                  <a:buNone/>
                </a:pPr>
                <a:endParaRPr lang="en-GB"/>
              </a:p>
            </p:txBody>
          </p:sp>
          <p:sp>
            <p:nvSpPr>
              <p:cNvPr id="356367" name="Oval 15"/>
              <p:cNvSpPr>
                <a:spLocks noChangeArrowheads="1"/>
              </p:cNvSpPr>
              <p:nvPr/>
            </p:nvSpPr>
            <p:spPr bwMode="auto">
              <a:xfrm rot="1114787">
                <a:off x="3756" y="1184"/>
                <a:ext cx="466" cy="534"/>
              </a:xfrm>
              <a:prstGeom prst="ellipse">
                <a:avLst/>
              </a:prstGeom>
              <a:solidFill>
                <a:srgbClr val="FFFF00"/>
              </a:solidFill>
              <a:ln w="9525">
                <a:solidFill>
                  <a:srgbClr val="A5002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spcBef>
                    <a:spcPct val="0"/>
                  </a:spcBef>
                  <a:spcAft>
                    <a:spcPct val="0"/>
                  </a:spcAft>
                  <a:buClrTx/>
                  <a:buSzTx/>
                  <a:buFontTx/>
                  <a:buNone/>
                </a:pPr>
                <a:endParaRPr lang="en-GB"/>
              </a:p>
            </p:txBody>
          </p:sp>
          <p:sp>
            <p:nvSpPr>
              <p:cNvPr id="356368" name="Oval 16"/>
              <p:cNvSpPr>
                <a:spLocks noChangeArrowheads="1"/>
              </p:cNvSpPr>
              <p:nvPr/>
            </p:nvSpPr>
            <p:spPr bwMode="auto">
              <a:xfrm rot="-1878138">
                <a:off x="3744" y="1440"/>
                <a:ext cx="1362" cy="921"/>
              </a:xfrm>
              <a:prstGeom prst="ellipse">
                <a:avLst/>
              </a:prstGeom>
              <a:solidFill>
                <a:srgbClr val="FF0000"/>
              </a:solidFill>
              <a:ln w="9525">
                <a:solidFill>
                  <a:srgbClr val="A5002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spcBef>
                    <a:spcPct val="0"/>
                  </a:spcBef>
                  <a:spcAft>
                    <a:spcPct val="0"/>
                  </a:spcAft>
                  <a:buClrTx/>
                  <a:buSzTx/>
                  <a:buFontTx/>
                  <a:buNone/>
                </a:pPr>
                <a:endParaRPr lang="en-GB"/>
              </a:p>
            </p:txBody>
          </p:sp>
          <p:sp>
            <p:nvSpPr>
              <p:cNvPr id="356369" name="Oval 17"/>
              <p:cNvSpPr>
                <a:spLocks noChangeArrowheads="1"/>
              </p:cNvSpPr>
              <p:nvPr/>
            </p:nvSpPr>
            <p:spPr bwMode="auto">
              <a:xfrm rot="-1220849">
                <a:off x="2416" y="2205"/>
                <a:ext cx="816" cy="154"/>
              </a:xfrm>
              <a:prstGeom prst="ellipse">
                <a:avLst/>
              </a:prstGeom>
              <a:solidFill>
                <a:srgbClr val="66FF66"/>
              </a:solidFill>
              <a:ln w="9525">
                <a:solidFill>
                  <a:srgbClr val="A5002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56370" name="Text Box 18"/>
              <p:cNvSpPr txBox="1">
                <a:spLocks noChangeArrowheads="1"/>
              </p:cNvSpPr>
              <p:nvPr/>
            </p:nvSpPr>
            <p:spPr bwMode="auto">
              <a:xfrm>
                <a:off x="4548" y="2446"/>
                <a:ext cx="54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A5002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spcAft>
                    <a:spcPct val="0"/>
                  </a:spcAft>
                  <a:buClrTx/>
                  <a:buSzTx/>
                  <a:buFontTx/>
                  <a:buNone/>
                </a:pPr>
                <a:r>
                  <a:rPr lang="en-GB"/>
                  <a:t>Metals</a:t>
                </a:r>
              </a:p>
            </p:txBody>
          </p:sp>
          <p:sp>
            <p:nvSpPr>
              <p:cNvPr id="356371" name="Text Box 19"/>
              <p:cNvSpPr txBox="1">
                <a:spLocks noChangeArrowheads="1"/>
              </p:cNvSpPr>
              <p:nvPr/>
            </p:nvSpPr>
            <p:spPr bwMode="auto">
              <a:xfrm>
                <a:off x="3776" y="2811"/>
                <a:ext cx="716" cy="231"/>
              </a:xfrm>
              <a:prstGeom prst="rect">
                <a:avLst/>
              </a:prstGeom>
              <a:solidFill>
                <a:schemeClr val="bg1"/>
              </a:solidFill>
              <a:ln>
                <a:noFill/>
              </a:ln>
              <a:effectLst/>
              <a:extLst>
                <a:ext uri="{91240B29-F687-4F45-9708-019B960494DF}">
                  <a14:hiddenLine xmlns:a14="http://schemas.microsoft.com/office/drawing/2010/main" w="9525">
                    <a:solidFill>
                      <a:srgbClr val="A5002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spcAft>
                    <a:spcPct val="0"/>
                  </a:spcAft>
                  <a:buClrTx/>
                  <a:buSzTx/>
                  <a:buFontTx/>
                  <a:buNone/>
                </a:pPr>
                <a:r>
                  <a:rPr lang="en-GB"/>
                  <a:t>Polymers</a:t>
                </a:r>
              </a:p>
            </p:txBody>
          </p:sp>
          <p:sp>
            <p:nvSpPr>
              <p:cNvPr id="356372" name="Text Box 20"/>
              <p:cNvSpPr txBox="1">
                <a:spLocks noChangeArrowheads="1"/>
              </p:cNvSpPr>
              <p:nvPr/>
            </p:nvSpPr>
            <p:spPr bwMode="auto">
              <a:xfrm>
                <a:off x="3616" y="3465"/>
                <a:ext cx="836" cy="231"/>
              </a:xfrm>
              <a:prstGeom prst="rect">
                <a:avLst/>
              </a:prstGeom>
              <a:solidFill>
                <a:schemeClr val="bg1"/>
              </a:solidFill>
              <a:ln>
                <a:noFill/>
              </a:ln>
              <a:effectLst/>
              <a:extLst>
                <a:ext uri="{91240B29-F687-4F45-9708-019B960494DF}">
                  <a14:hiddenLine xmlns:a14="http://schemas.microsoft.com/office/drawing/2010/main" w="9525">
                    <a:solidFill>
                      <a:srgbClr val="A5002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spcAft>
                    <a:spcPct val="0"/>
                  </a:spcAft>
                  <a:buClrTx/>
                  <a:buSzTx/>
                  <a:buFontTx/>
                  <a:buNone/>
                </a:pPr>
                <a:r>
                  <a:rPr lang="en-GB"/>
                  <a:t>Elastomers</a:t>
                </a:r>
              </a:p>
            </p:txBody>
          </p:sp>
          <p:sp>
            <p:nvSpPr>
              <p:cNvPr id="356373" name="Text Box 21"/>
              <p:cNvSpPr txBox="1">
                <a:spLocks noChangeArrowheads="1"/>
              </p:cNvSpPr>
              <p:nvPr/>
            </p:nvSpPr>
            <p:spPr bwMode="auto">
              <a:xfrm>
                <a:off x="2321" y="1935"/>
                <a:ext cx="396" cy="231"/>
              </a:xfrm>
              <a:prstGeom prst="rect">
                <a:avLst/>
              </a:prstGeom>
              <a:solidFill>
                <a:schemeClr val="bg1"/>
              </a:solidFill>
              <a:ln>
                <a:noFill/>
              </a:ln>
              <a:effectLst/>
              <a:extLst>
                <a:ext uri="{91240B29-F687-4F45-9708-019B960494DF}">
                  <a14:hiddenLine xmlns:a14="http://schemas.microsoft.com/office/drawing/2010/main" w="9525">
                    <a:solidFill>
                      <a:srgbClr val="A5002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spcAft>
                    <a:spcPct val="0"/>
                  </a:spcAft>
                  <a:buClrTx/>
                  <a:buSzTx/>
                  <a:buFontTx/>
                  <a:buNone/>
                </a:pPr>
                <a:r>
                  <a:rPr lang="en-GB"/>
                  <a:t>Bois</a:t>
                </a:r>
              </a:p>
            </p:txBody>
          </p:sp>
          <p:sp>
            <p:nvSpPr>
              <p:cNvPr id="356374" name="Text Box 22"/>
              <p:cNvSpPr txBox="1">
                <a:spLocks noChangeArrowheads="1"/>
              </p:cNvSpPr>
              <p:nvPr/>
            </p:nvSpPr>
            <p:spPr bwMode="auto">
              <a:xfrm>
                <a:off x="2509" y="1558"/>
                <a:ext cx="876" cy="231"/>
              </a:xfrm>
              <a:prstGeom prst="rect">
                <a:avLst/>
              </a:prstGeom>
              <a:solidFill>
                <a:schemeClr val="bg1"/>
              </a:solidFill>
              <a:ln>
                <a:noFill/>
              </a:ln>
              <a:effectLst/>
              <a:extLst>
                <a:ext uri="{91240B29-F687-4F45-9708-019B960494DF}">
                  <a14:hiddenLine xmlns:a14="http://schemas.microsoft.com/office/drawing/2010/main" w="9525">
                    <a:solidFill>
                      <a:srgbClr val="A5002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spcAft>
                    <a:spcPct val="0"/>
                  </a:spcAft>
                  <a:buClrTx/>
                  <a:buSzTx/>
                  <a:buFontTx/>
                  <a:buNone/>
                </a:pPr>
                <a:r>
                  <a:rPr lang="en-GB"/>
                  <a:t>Composites</a:t>
                </a:r>
              </a:p>
            </p:txBody>
          </p:sp>
          <p:sp>
            <p:nvSpPr>
              <p:cNvPr id="356375" name="Text Box 23"/>
              <p:cNvSpPr txBox="1">
                <a:spLocks noChangeArrowheads="1"/>
              </p:cNvSpPr>
              <p:nvPr/>
            </p:nvSpPr>
            <p:spPr bwMode="auto">
              <a:xfrm>
                <a:off x="2778" y="3527"/>
                <a:ext cx="556" cy="2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A5002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spcAft>
                    <a:spcPct val="0"/>
                  </a:spcAft>
                  <a:buClrTx/>
                  <a:buSzTx/>
                  <a:buFontTx/>
                  <a:buNone/>
                </a:pPr>
                <a:r>
                  <a:rPr lang="en-GB"/>
                  <a:t>Foams</a:t>
                </a:r>
              </a:p>
            </p:txBody>
          </p:sp>
          <p:sp>
            <p:nvSpPr>
              <p:cNvPr id="356376" name="Text Box 24"/>
              <p:cNvSpPr txBox="1">
                <a:spLocks noChangeArrowheads="1"/>
              </p:cNvSpPr>
              <p:nvPr/>
            </p:nvSpPr>
            <p:spPr bwMode="auto">
              <a:xfrm>
                <a:off x="1828" y="3590"/>
                <a:ext cx="39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A5002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spcAft>
                    <a:spcPct val="0"/>
                  </a:spcAft>
                  <a:buClrTx/>
                  <a:buSzTx/>
                  <a:buFontTx/>
                  <a:buNone/>
                </a:pPr>
                <a:r>
                  <a:rPr lang="en-GB"/>
                  <a:t>0.01</a:t>
                </a:r>
              </a:p>
            </p:txBody>
          </p:sp>
          <p:sp>
            <p:nvSpPr>
              <p:cNvPr id="356377" name="Text Box 25"/>
              <p:cNvSpPr txBox="1">
                <a:spLocks noChangeArrowheads="1"/>
              </p:cNvSpPr>
              <p:nvPr/>
            </p:nvSpPr>
            <p:spPr bwMode="auto">
              <a:xfrm>
                <a:off x="1802" y="1010"/>
                <a:ext cx="43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A5002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spcAft>
                    <a:spcPct val="0"/>
                  </a:spcAft>
                  <a:buClrTx/>
                  <a:buSzTx/>
                  <a:buFontTx/>
                  <a:buNone/>
                </a:pPr>
                <a:r>
                  <a:rPr lang="en-GB"/>
                  <a:t>1000</a:t>
                </a:r>
              </a:p>
            </p:txBody>
          </p:sp>
          <p:sp>
            <p:nvSpPr>
              <p:cNvPr id="356378" name="Text Box 26"/>
              <p:cNvSpPr txBox="1">
                <a:spLocks noChangeArrowheads="1"/>
              </p:cNvSpPr>
              <p:nvPr/>
            </p:nvSpPr>
            <p:spPr bwMode="auto">
              <a:xfrm>
                <a:off x="5076" y="3716"/>
                <a:ext cx="35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A5002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spcAft>
                    <a:spcPct val="0"/>
                  </a:spcAft>
                  <a:buClrTx/>
                  <a:buSzTx/>
                  <a:buFontTx/>
                  <a:buNone/>
                </a:pPr>
                <a:r>
                  <a:rPr lang="en-GB"/>
                  <a:t>100</a:t>
                </a:r>
              </a:p>
            </p:txBody>
          </p:sp>
          <p:sp>
            <p:nvSpPr>
              <p:cNvPr id="356379" name="Text Box 27"/>
              <p:cNvSpPr txBox="1">
                <a:spLocks noChangeArrowheads="1"/>
              </p:cNvSpPr>
              <p:nvPr/>
            </p:nvSpPr>
            <p:spPr bwMode="auto">
              <a:xfrm>
                <a:off x="2086" y="3725"/>
                <a:ext cx="31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A5002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spcAft>
                    <a:spcPct val="0"/>
                  </a:spcAft>
                  <a:buClrTx/>
                  <a:buSzTx/>
                  <a:buFontTx/>
                  <a:buNone/>
                </a:pPr>
                <a:r>
                  <a:rPr lang="en-GB"/>
                  <a:t>0.1</a:t>
                </a:r>
              </a:p>
            </p:txBody>
          </p:sp>
          <p:sp>
            <p:nvSpPr>
              <p:cNvPr id="356380" name="Text Box 28"/>
              <p:cNvSpPr txBox="1">
                <a:spLocks noChangeArrowheads="1"/>
              </p:cNvSpPr>
              <p:nvPr/>
            </p:nvSpPr>
            <p:spPr bwMode="auto">
              <a:xfrm>
                <a:off x="3162" y="3719"/>
                <a:ext cx="19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A5002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spcAft>
                    <a:spcPct val="0"/>
                  </a:spcAft>
                  <a:buClrTx/>
                  <a:buSzTx/>
                  <a:buFontTx/>
                  <a:buNone/>
                </a:pPr>
                <a:r>
                  <a:rPr lang="en-GB"/>
                  <a:t>1</a:t>
                </a:r>
              </a:p>
            </p:txBody>
          </p:sp>
          <p:sp>
            <p:nvSpPr>
              <p:cNvPr id="356381" name="Text Box 29"/>
              <p:cNvSpPr txBox="1">
                <a:spLocks noChangeArrowheads="1"/>
              </p:cNvSpPr>
              <p:nvPr/>
            </p:nvSpPr>
            <p:spPr bwMode="auto">
              <a:xfrm>
                <a:off x="4151" y="3708"/>
                <a:ext cx="2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A5002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spcAft>
                    <a:spcPct val="0"/>
                  </a:spcAft>
                  <a:buClrTx/>
                  <a:buSzTx/>
                  <a:buFontTx/>
                  <a:buNone/>
                </a:pPr>
                <a:r>
                  <a:rPr lang="en-GB"/>
                  <a:t>10</a:t>
                </a:r>
              </a:p>
            </p:txBody>
          </p:sp>
          <p:sp>
            <p:nvSpPr>
              <p:cNvPr id="356382" name="Text Box 30"/>
              <p:cNvSpPr txBox="1">
                <a:spLocks noChangeArrowheads="1"/>
              </p:cNvSpPr>
              <p:nvPr/>
            </p:nvSpPr>
            <p:spPr bwMode="auto">
              <a:xfrm>
                <a:off x="3130" y="3864"/>
                <a:ext cx="137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A5002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spcAft>
                    <a:spcPct val="0"/>
                  </a:spcAft>
                  <a:buClrTx/>
                  <a:buSzTx/>
                  <a:buFontTx/>
                  <a:buNone/>
                </a:pPr>
                <a:r>
                  <a:rPr lang="en-GB"/>
                  <a:t>Masse Vol. (Mg/m</a:t>
                </a:r>
                <a:r>
                  <a:rPr lang="en-GB" baseline="30000"/>
                  <a:t>3</a:t>
                </a:r>
                <a:r>
                  <a:rPr lang="en-GB"/>
                  <a:t>)</a:t>
                </a:r>
              </a:p>
            </p:txBody>
          </p:sp>
          <p:sp>
            <p:nvSpPr>
              <p:cNvPr id="356383" name="Text Box 31"/>
              <p:cNvSpPr txBox="1">
                <a:spLocks noChangeArrowheads="1"/>
              </p:cNvSpPr>
              <p:nvPr/>
            </p:nvSpPr>
            <p:spPr bwMode="auto">
              <a:xfrm rot="-5400000">
                <a:off x="906" y="2233"/>
                <a:ext cx="190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A5002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0"/>
                  </a:spcBef>
                  <a:spcAft>
                    <a:spcPct val="0"/>
                  </a:spcAft>
                  <a:buClrTx/>
                  <a:buSzTx/>
                  <a:buFontTx/>
                  <a:buNone/>
                </a:pPr>
                <a:r>
                  <a:rPr lang="en-GB"/>
                  <a:t>Module d’Young E, (GPa)</a:t>
                </a:r>
              </a:p>
            </p:txBody>
          </p:sp>
          <p:sp>
            <p:nvSpPr>
              <p:cNvPr id="356384" name="Text Box 32"/>
              <p:cNvSpPr txBox="1">
                <a:spLocks noChangeArrowheads="1"/>
              </p:cNvSpPr>
              <p:nvPr/>
            </p:nvSpPr>
            <p:spPr bwMode="auto">
              <a:xfrm>
                <a:off x="3044" y="1255"/>
                <a:ext cx="700" cy="231"/>
              </a:xfrm>
              <a:prstGeom prst="rect">
                <a:avLst/>
              </a:prstGeom>
              <a:solidFill>
                <a:schemeClr val="bg1"/>
              </a:solidFill>
              <a:ln>
                <a:noFill/>
              </a:ln>
              <a:effectLst/>
              <a:extLst>
                <a:ext uri="{91240B29-F687-4F45-9708-019B960494DF}">
                  <a14:hiddenLine xmlns:a14="http://schemas.microsoft.com/office/drawing/2010/main" w="9525">
                    <a:solidFill>
                      <a:srgbClr val="A5002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spcAft>
                    <a:spcPct val="0"/>
                  </a:spcAft>
                  <a:buClrTx/>
                  <a:buSzTx/>
                  <a:buFontTx/>
                  <a:buNone/>
                </a:pPr>
                <a:r>
                  <a:rPr lang="en-GB"/>
                  <a:t>Ceramiq.</a:t>
                </a:r>
              </a:p>
            </p:txBody>
          </p:sp>
        </p:grpSp>
      </p:grpSp>
      <p:sp>
        <p:nvSpPr>
          <p:cNvPr id="356385" name="Line 33"/>
          <p:cNvSpPr>
            <a:spLocks noChangeShapeType="1"/>
          </p:cNvSpPr>
          <p:nvPr/>
        </p:nvSpPr>
        <p:spPr bwMode="auto">
          <a:xfrm flipV="1">
            <a:off x="5537200" y="1811338"/>
            <a:ext cx="6350" cy="4138612"/>
          </a:xfrm>
          <a:prstGeom prst="line">
            <a:avLst/>
          </a:prstGeom>
          <a:noFill/>
          <a:ln w="9525">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56386" name="Line 34"/>
          <p:cNvSpPr>
            <a:spLocks noChangeShapeType="1"/>
          </p:cNvSpPr>
          <p:nvPr/>
        </p:nvSpPr>
        <p:spPr bwMode="auto">
          <a:xfrm>
            <a:off x="3889375" y="3455988"/>
            <a:ext cx="4749800" cy="0"/>
          </a:xfrm>
          <a:prstGeom prst="line">
            <a:avLst/>
          </a:prstGeom>
          <a:noFill/>
          <a:ln w="9525">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56387" name="Line 35"/>
          <p:cNvSpPr>
            <a:spLocks noChangeShapeType="1"/>
          </p:cNvSpPr>
          <p:nvPr/>
        </p:nvSpPr>
        <p:spPr bwMode="auto">
          <a:xfrm>
            <a:off x="3871913" y="4265613"/>
            <a:ext cx="4749800" cy="0"/>
          </a:xfrm>
          <a:prstGeom prst="line">
            <a:avLst/>
          </a:prstGeom>
          <a:noFill/>
          <a:ln w="9525">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56388" name="Line 36"/>
          <p:cNvSpPr>
            <a:spLocks noChangeShapeType="1"/>
          </p:cNvSpPr>
          <p:nvPr/>
        </p:nvSpPr>
        <p:spPr bwMode="auto">
          <a:xfrm>
            <a:off x="3871913" y="5068888"/>
            <a:ext cx="4767262" cy="7937"/>
          </a:xfrm>
          <a:prstGeom prst="line">
            <a:avLst/>
          </a:prstGeom>
          <a:noFill/>
          <a:ln w="9525">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56389" name="Line 37"/>
          <p:cNvSpPr>
            <a:spLocks noChangeShapeType="1"/>
          </p:cNvSpPr>
          <p:nvPr/>
        </p:nvSpPr>
        <p:spPr bwMode="auto">
          <a:xfrm>
            <a:off x="4754563" y="5414963"/>
            <a:ext cx="80962" cy="307975"/>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56390" name="Line 38"/>
          <p:cNvSpPr>
            <a:spLocks noChangeShapeType="1"/>
          </p:cNvSpPr>
          <p:nvPr/>
        </p:nvSpPr>
        <p:spPr bwMode="auto">
          <a:xfrm>
            <a:off x="7448550" y="3508375"/>
            <a:ext cx="209550" cy="476250"/>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56391" name="Line 39"/>
          <p:cNvSpPr>
            <a:spLocks noChangeShapeType="1"/>
          </p:cNvSpPr>
          <p:nvPr/>
        </p:nvSpPr>
        <p:spPr bwMode="auto">
          <a:xfrm>
            <a:off x="6024563" y="4408488"/>
            <a:ext cx="369887" cy="212725"/>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56392" name="Line 40"/>
          <p:cNvSpPr>
            <a:spLocks noChangeShapeType="1"/>
          </p:cNvSpPr>
          <p:nvPr/>
        </p:nvSpPr>
        <p:spPr bwMode="auto">
          <a:xfrm>
            <a:off x="5908675" y="5435600"/>
            <a:ext cx="242888" cy="244475"/>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56393" name="Line 41"/>
          <p:cNvSpPr>
            <a:spLocks noChangeShapeType="1"/>
          </p:cNvSpPr>
          <p:nvPr/>
        </p:nvSpPr>
        <p:spPr bwMode="auto">
          <a:xfrm>
            <a:off x="4833938" y="3297238"/>
            <a:ext cx="114300" cy="3063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56394" name="Line 42"/>
          <p:cNvSpPr>
            <a:spLocks noChangeShapeType="1"/>
          </p:cNvSpPr>
          <p:nvPr/>
        </p:nvSpPr>
        <p:spPr bwMode="auto">
          <a:xfrm>
            <a:off x="5573713" y="2714625"/>
            <a:ext cx="450850" cy="3063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56395" name="Line 43"/>
          <p:cNvSpPr>
            <a:spLocks noChangeShapeType="1"/>
          </p:cNvSpPr>
          <p:nvPr/>
        </p:nvSpPr>
        <p:spPr bwMode="auto">
          <a:xfrm>
            <a:off x="6232525" y="2173288"/>
            <a:ext cx="288925" cy="317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56396" name="Rectangle 44"/>
          <p:cNvSpPr>
            <a:spLocks noGrp="1" noChangeArrowheads="1"/>
          </p:cNvSpPr>
          <p:nvPr>
            <p:ph type="title"/>
          </p:nvPr>
        </p:nvSpPr>
        <p:spPr>
          <a:xfrm>
            <a:off x="-17625" y="0"/>
            <a:ext cx="7066287" cy="509588"/>
          </a:xfrm>
        </p:spPr>
        <p:txBody>
          <a:bodyPr>
            <a:noAutofit/>
          </a:bodyPr>
          <a:lstStyle/>
          <a:p>
            <a:r>
              <a:rPr lang="fr-FR" sz="2400" dirty="0">
                <a:latin typeface="Arial Black" pitchFamily="34" charset="0"/>
              </a:rPr>
              <a:t>Sélection optimisée grâce aux graphes</a:t>
            </a:r>
            <a:endParaRPr lang="en-GB" sz="2400" dirty="0">
              <a:latin typeface="Arial Black" pitchFamily="34" charset="0"/>
            </a:endParaRPr>
          </a:p>
        </p:txBody>
      </p:sp>
      <p:grpSp>
        <p:nvGrpSpPr>
          <p:cNvPr id="356404" name="Group 52"/>
          <p:cNvGrpSpPr>
            <a:grpSpLocks/>
          </p:cNvGrpSpPr>
          <p:nvPr/>
        </p:nvGrpSpPr>
        <p:grpSpPr bwMode="auto">
          <a:xfrm>
            <a:off x="660400" y="908050"/>
            <a:ext cx="8007350" cy="5262563"/>
            <a:chOff x="176" y="572"/>
            <a:chExt cx="5044" cy="3315"/>
          </a:xfrm>
        </p:grpSpPr>
        <p:grpSp>
          <p:nvGrpSpPr>
            <p:cNvPr id="356405" name="Group 53"/>
            <p:cNvGrpSpPr>
              <a:grpSpLocks/>
            </p:cNvGrpSpPr>
            <p:nvPr/>
          </p:nvGrpSpPr>
          <p:grpSpPr bwMode="auto">
            <a:xfrm>
              <a:off x="176" y="572"/>
              <a:ext cx="4510" cy="3315"/>
              <a:chOff x="176" y="572"/>
              <a:chExt cx="4510" cy="3315"/>
            </a:xfrm>
          </p:grpSpPr>
          <p:sp>
            <p:nvSpPr>
              <p:cNvPr id="356406" name="Line 54"/>
              <p:cNvSpPr>
                <a:spLocks noChangeShapeType="1"/>
              </p:cNvSpPr>
              <p:nvPr/>
            </p:nvSpPr>
            <p:spPr bwMode="auto">
              <a:xfrm flipV="1">
                <a:off x="2182" y="1106"/>
                <a:ext cx="2083" cy="2095"/>
              </a:xfrm>
              <a:prstGeom prst="line">
                <a:avLst/>
              </a:prstGeom>
              <a:noFill/>
              <a:ln w="38100">
                <a:solidFill>
                  <a:srgbClr val="A5002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56407" name="Rectangle 55"/>
              <p:cNvSpPr>
                <a:spLocks noChangeArrowheads="1"/>
              </p:cNvSpPr>
              <p:nvPr/>
            </p:nvSpPr>
            <p:spPr bwMode="auto">
              <a:xfrm>
                <a:off x="3918" y="572"/>
                <a:ext cx="768" cy="442"/>
              </a:xfrm>
              <a:prstGeom prst="rect">
                <a:avLst/>
              </a:prstGeom>
              <a:solidFill>
                <a:srgbClr val="EAEAEA"/>
              </a:solidFill>
              <a:ln w="28575">
                <a:solidFill>
                  <a:srgbClr val="A5002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aphicFrame>
            <p:nvGraphicFramePr>
              <p:cNvPr id="356408" name="Object 56"/>
              <p:cNvGraphicFramePr>
                <a:graphicFrameLocks noChangeAspect="1"/>
              </p:cNvGraphicFramePr>
              <p:nvPr/>
            </p:nvGraphicFramePr>
            <p:xfrm>
              <a:off x="3954" y="586"/>
              <a:ext cx="684" cy="404"/>
            </p:xfrm>
            <a:graphic>
              <a:graphicData uri="http://schemas.openxmlformats.org/presentationml/2006/ole">
                <mc:AlternateContent xmlns:mc="http://schemas.openxmlformats.org/markup-compatibility/2006">
                  <mc:Choice xmlns:v="urn:schemas-microsoft-com:vml" Requires="v">
                    <p:oleObj spid="_x0000_s356463" name="Equation" r:id="rId4" imgW="927000" imgH="596880" progId="Equation.3">
                      <p:embed/>
                    </p:oleObj>
                  </mc:Choice>
                  <mc:Fallback>
                    <p:oleObj name="Equation" r:id="rId4" imgW="927000" imgH="596880" progId="Equation.3">
                      <p:embed/>
                      <p:pic>
                        <p:nvPicPr>
                          <p:cNvPr id="0" name="Object 5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4" y="586"/>
                            <a:ext cx="684"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A5002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56409" name="Line 57"/>
              <p:cNvSpPr>
                <a:spLocks noChangeShapeType="1"/>
              </p:cNvSpPr>
              <p:nvPr/>
            </p:nvSpPr>
            <p:spPr bwMode="auto">
              <a:xfrm>
                <a:off x="4136" y="977"/>
                <a:ext cx="17" cy="213"/>
              </a:xfrm>
              <a:prstGeom prst="line">
                <a:avLst/>
              </a:prstGeom>
              <a:noFill/>
              <a:ln w="25400">
                <a:solidFill>
                  <a:srgbClr val="A5002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56410" name="Line 58"/>
              <p:cNvSpPr>
                <a:spLocks noChangeShapeType="1"/>
              </p:cNvSpPr>
              <p:nvPr/>
            </p:nvSpPr>
            <p:spPr bwMode="auto">
              <a:xfrm flipV="1">
                <a:off x="2550" y="2844"/>
                <a:ext cx="168" cy="6"/>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53882" dir="2700000" algn="ctr" rotWithShape="0">
                        <a:schemeClr val="accent2"/>
                      </a:outerShdw>
                    </a:effectLst>
                  </a14:hiddenEffects>
                </a:ext>
              </a:extLst>
            </p:spPr>
            <p:txBody>
              <a:bodyPr wrap="none" lIns="90000" tIns="46800" rIns="90000" bIns="46800" anchor="ctr"/>
              <a:lstStyle/>
              <a:p>
                <a:endParaRPr lang="fr-FR"/>
              </a:p>
            </p:txBody>
          </p:sp>
          <p:sp>
            <p:nvSpPr>
              <p:cNvPr id="356411" name="Line 59"/>
              <p:cNvSpPr>
                <a:spLocks noChangeShapeType="1"/>
              </p:cNvSpPr>
              <p:nvPr/>
            </p:nvSpPr>
            <p:spPr bwMode="auto">
              <a:xfrm flipV="1">
                <a:off x="2712" y="2658"/>
                <a:ext cx="0" cy="186"/>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53882" dir="2700000" algn="ctr" rotWithShape="0">
                        <a:schemeClr val="accent2"/>
                      </a:outerShdw>
                    </a:effectLst>
                  </a14:hiddenEffects>
                </a:ext>
              </a:extLst>
            </p:spPr>
            <p:txBody>
              <a:bodyPr wrap="none" lIns="90000" tIns="46800" rIns="90000" bIns="46800" anchor="ctr"/>
              <a:lstStyle/>
              <a:p>
                <a:endParaRPr lang="fr-FR"/>
              </a:p>
            </p:txBody>
          </p:sp>
          <p:sp>
            <p:nvSpPr>
              <p:cNvPr id="356412" name="Text Box 60"/>
              <p:cNvSpPr txBox="1">
                <a:spLocks noChangeArrowheads="1"/>
              </p:cNvSpPr>
              <p:nvPr/>
            </p:nvSpPr>
            <p:spPr bwMode="auto">
              <a:xfrm>
                <a:off x="2668" y="2676"/>
                <a:ext cx="176" cy="19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53882" dir="2700000" algn="ctr" rotWithShape="0">
                        <a:schemeClr val="accent2"/>
                      </a:outerShdw>
                    </a:effectLst>
                  </a14:hiddenEffects>
                </a:ext>
              </a:extLst>
            </p:spPr>
            <p:txBody>
              <a:bodyPr wrap="none" lIns="90000" tIns="46800" rIns="90000" bIns="46800" anchor="ctr">
                <a:spAutoFit/>
              </a:bodyPr>
              <a:lstStyle/>
              <a:p>
                <a:pPr>
                  <a:spcBef>
                    <a:spcPct val="0"/>
                  </a:spcBef>
                  <a:spcAft>
                    <a:spcPct val="0"/>
                  </a:spcAft>
                  <a:buClrTx/>
                  <a:buSzTx/>
                  <a:buFontTx/>
                  <a:buNone/>
                </a:pPr>
                <a:r>
                  <a:rPr lang="en-GB" sz="1400" b="1"/>
                  <a:t>2</a:t>
                </a:r>
                <a:endParaRPr lang="en-GB" sz="2000"/>
              </a:p>
            </p:txBody>
          </p:sp>
          <p:sp>
            <p:nvSpPr>
              <p:cNvPr id="356413" name="Text Box 61"/>
              <p:cNvSpPr txBox="1">
                <a:spLocks noChangeArrowheads="1"/>
              </p:cNvSpPr>
              <p:nvPr/>
            </p:nvSpPr>
            <p:spPr bwMode="auto">
              <a:xfrm>
                <a:off x="176" y="3298"/>
                <a:ext cx="1534" cy="589"/>
              </a:xfrm>
              <a:prstGeom prst="rect">
                <a:avLst/>
              </a:prstGeom>
              <a:solidFill>
                <a:srgbClr val="EAEAEA"/>
              </a:solidFill>
              <a:ln w="19050">
                <a:solidFill>
                  <a:srgbClr val="A50021"/>
                </a:solidFill>
                <a:miter lim="800000"/>
                <a:headEnd/>
                <a:tailEnd/>
              </a:ln>
              <a:effectLst/>
              <a:extLst>
                <a:ext uri="{AF507438-7753-43E0-B8FC-AC1667EBCBE1}">
                  <a14:hiddenEffects xmlns:a14="http://schemas.microsoft.com/office/drawing/2010/main">
                    <a:effectLst>
                      <a:outerShdw dist="53882" dir="2700000" algn="ctr" rotWithShape="0">
                        <a:schemeClr val="accent2"/>
                      </a:outerShdw>
                    </a:effectLst>
                  </a14:hiddenEffects>
                </a:ext>
              </a:extLst>
            </p:spPr>
            <p:txBody>
              <a:bodyPr wrap="none" lIns="90000" tIns="46800" rIns="90000" bIns="46800" anchor="ctr">
                <a:spAutoFit/>
              </a:bodyPr>
              <a:lstStyle/>
              <a:p>
                <a:pPr>
                  <a:spcBef>
                    <a:spcPct val="0"/>
                  </a:spcBef>
                  <a:spcAft>
                    <a:spcPct val="0"/>
                  </a:spcAft>
                  <a:buClrTx/>
                  <a:buSzTx/>
                  <a:buFontTx/>
                  <a:buNone/>
                </a:pPr>
                <a:r>
                  <a:rPr lang="fr-FR"/>
                  <a:t>Le tracé de M donne </a:t>
                </a:r>
              </a:p>
              <a:p>
                <a:pPr>
                  <a:spcBef>
                    <a:spcPct val="0"/>
                  </a:spcBef>
                  <a:spcAft>
                    <a:spcPct val="0"/>
                  </a:spcAft>
                  <a:buClrTx/>
                  <a:buSzTx/>
                  <a:buFontTx/>
                  <a:buNone/>
                </a:pPr>
                <a:r>
                  <a:rPr lang="fr-FR"/>
                  <a:t>des lignes de pente 2 </a:t>
                </a:r>
              </a:p>
              <a:p>
                <a:pPr>
                  <a:spcBef>
                    <a:spcPct val="0"/>
                  </a:spcBef>
                  <a:spcAft>
                    <a:spcPct val="0"/>
                  </a:spcAft>
                  <a:buClrTx/>
                  <a:buSzTx/>
                  <a:buFontTx/>
                  <a:buNone/>
                </a:pPr>
                <a:r>
                  <a:rPr lang="fr-FR"/>
                  <a:t>sur un graphe E-</a:t>
                </a:r>
                <a:r>
                  <a:rPr lang="fr-FR">
                    <a:sym typeface="Symbol" pitchFamily="18" charset="2"/>
                  </a:rPr>
                  <a:t></a:t>
                </a:r>
                <a:endParaRPr lang="en-GB"/>
              </a:p>
            </p:txBody>
          </p:sp>
          <p:sp>
            <p:nvSpPr>
              <p:cNvPr id="356414" name="Line 62"/>
              <p:cNvSpPr>
                <a:spLocks noChangeShapeType="1"/>
              </p:cNvSpPr>
              <p:nvPr/>
            </p:nvSpPr>
            <p:spPr bwMode="auto">
              <a:xfrm flipV="1">
                <a:off x="1704" y="3248"/>
                <a:ext cx="432" cy="376"/>
              </a:xfrm>
              <a:prstGeom prst="line">
                <a:avLst/>
              </a:prstGeom>
              <a:noFill/>
              <a:ln w="28575">
                <a:solidFill>
                  <a:srgbClr val="A5002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grpSp>
        <p:sp>
          <p:nvSpPr>
            <p:cNvPr id="356415" name="Freeform 63"/>
            <p:cNvSpPr>
              <a:spLocks/>
            </p:cNvSpPr>
            <p:nvPr/>
          </p:nvSpPr>
          <p:spPr bwMode="auto">
            <a:xfrm>
              <a:off x="2190" y="1116"/>
              <a:ext cx="3030" cy="2628"/>
            </a:xfrm>
            <a:custGeom>
              <a:avLst/>
              <a:gdLst>
                <a:gd name="T0" fmla="*/ 0 w 3030"/>
                <a:gd name="T1" fmla="*/ 2622 h 2628"/>
                <a:gd name="T2" fmla="*/ 0 w 3030"/>
                <a:gd name="T3" fmla="*/ 2070 h 2628"/>
                <a:gd name="T4" fmla="*/ 2064 w 3030"/>
                <a:gd name="T5" fmla="*/ 0 h 2628"/>
                <a:gd name="T6" fmla="*/ 3024 w 3030"/>
                <a:gd name="T7" fmla="*/ 0 h 2628"/>
                <a:gd name="T8" fmla="*/ 3030 w 3030"/>
                <a:gd name="T9" fmla="*/ 2628 h 2628"/>
                <a:gd name="T10" fmla="*/ 0 w 3030"/>
                <a:gd name="T11" fmla="*/ 2622 h 2628"/>
              </a:gdLst>
              <a:ahLst/>
              <a:cxnLst>
                <a:cxn ang="0">
                  <a:pos x="T0" y="T1"/>
                </a:cxn>
                <a:cxn ang="0">
                  <a:pos x="T2" y="T3"/>
                </a:cxn>
                <a:cxn ang="0">
                  <a:pos x="T4" y="T5"/>
                </a:cxn>
                <a:cxn ang="0">
                  <a:pos x="T6" y="T7"/>
                </a:cxn>
                <a:cxn ang="0">
                  <a:pos x="T8" y="T9"/>
                </a:cxn>
                <a:cxn ang="0">
                  <a:pos x="T10" y="T11"/>
                </a:cxn>
              </a:cxnLst>
              <a:rect l="0" t="0" r="r" b="b"/>
              <a:pathLst>
                <a:path w="3030" h="2628">
                  <a:moveTo>
                    <a:pt x="0" y="2622"/>
                  </a:moveTo>
                  <a:lnTo>
                    <a:pt x="0" y="2070"/>
                  </a:lnTo>
                  <a:lnTo>
                    <a:pt x="2064" y="0"/>
                  </a:lnTo>
                  <a:lnTo>
                    <a:pt x="3024" y="0"/>
                  </a:lnTo>
                  <a:lnTo>
                    <a:pt x="3030" y="2628"/>
                  </a:lnTo>
                  <a:lnTo>
                    <a:pt x="0" y="2622"/>
                  </a:lnTo>
                  <a:close/>
                </a:path>
              </a:pathLst>
            </a:custGeom>
            <a:solidFill>
              <a:srgbClr val="C0C0C0">
                <a:alpha val="50000"/>
              </a:srgbClr>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p>
          </p:txBody>
        </p:sp>
      </p:grpSp>
      <p:grpSp>
        <p:nvGrpSpPr>
          <p:cNvPr id="356444" name="Group 92"/>
          <p:cNvGrpSpPr>
            <a:grpSpLocks/>
          </p:cNvGrpSpPr>
          <p:nvPr/>
        </p:nvGrpSpPr>
        <p:grpSpPr bwMode="auto">
          <a:xfrm>
            <a:off x="490538" y="1689100"/>
            <a:ext cx="1985962" cy="787400"/>
            <a:chOff x="173" y="648"/>
            <a:chExt cx="1251" cy="496"/>
          </a:xfrm>
        </p:grpSpPr>
        <p:sp>
          <p:nvSpPr>
            <p:cNvPr id="356397" name="Text Box 45"/>
            <p:cNvSpPr txBox="1">
              <a:spLocks noChangeArrowheads="1"/>
            </p:cNvSpPr>
            <p:nvPr/>
          </p:nvSpPr>
          <p:spPr bwMode="auto">
            <a:xfrm>
              <a:off x="173" y="734"/>
              <a:ext cx="585" cy="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53882" dir="2700000" algn="ctr" rotWithShape="0">
                      <a:schemeClr val="accent2"/>
                    </a:outerShdw>
                  </a:effectLst>
                </a14:hiddenEffects>
              </a:ext>
            </a:extLst>
          </p:spPr>
          <p:txBody>
            <a:bodyPr wrap="none" lIns="90000" tIns="46800" rIns="90000" bIns="46800" anchor="ctr">
              <a:spAutoFit/>
            </a:bodyPr>
            <a:lstStyle/>
            <a:p>
              <a:pPr>
                <a:spcBef>
                  <a:spcPct val="0"/>
                </a:spcBef>
                <a:spcAft>
                  <a:spcPct val="0"/>
                </a:spcAft>
                <a:buClrTx/>
                <a:buSzTx/>
                <a:buFontTx/>
                <a:buNone/>
              </a:pPr>
              <a:r>
                <a:rPr lang="en-GB" sz="2000"/>
                <a:t>Indice </a:t>
              </a:r>
            </a:p>
          </p:txBody>
        </p:sp>
        <p:graphicFrame>
          <p:nvGraphicFramePr>
            <p:cNvPr id="356399" name="Object 47"/>
            <p:cNvGraphicFramePr>
              <a:graphicFrameLocks noChangeAspect="1"/>
            </p:cNvGraphicFramePr>
            <p:nvPr/>
          </p:nvGraphicFramePr>
          <p:xfrm>
            <a:off x="764" y="704"/>
            <a:ext cx="568" cy="376"/>
          </p:xfrm>
          <a:graphic>
            <a:graphicData uri="http://schemas.openxmlformats.org/presentationml/2006/ole">
              <mc:AlternateContent xmlns:mc="http://schemas.openxmlformats.org/markup-compatibility/2006">
                <mc:Choice xmlns:v="urn:schemas-microsoft-com:vml" Requires="v">
                  <p:oleObj spid="_x0000_s356464" name="Equation" r:id="rId6" imgW="901440" imgH="596880" progId="Equation.3">
                    <p:embed/>
                  </p:oleObj>
                </mc:Choice>
                <mc:Fallback>
                  <p:oleObj name="Equation" r:id="rId6" imgW="901440" imgH="596880" progId="Equation.3">
                    <p:embed/>
                    <p:pic>
                      <p:nvPicPr>
                        <p:cNvPr id="0" name="Object 4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4" y="704"/>
                          <a:ext cx="568" cy="3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6443" name="AutoShape 91"/>
            <p:cNvSpPr>
              <a:spLocks noChangeArrowheads="1"/>
            </p:cNvSpPr>
            <p:nvPr/>
          </p:nvSpPr>
          <p:spPr bwMode="auto">
            <a:xfrm>
              <a:off x="184" y="648"/>
              <a:ext cx="1240" cy="496"/>
            </a:xfrm>
            <a:prstGeom prst="roundRect">
              <a:avLst>
                <a:gd name="adj" fmla="val 10870"/>
              </a:avLst>
            </a:prstGeom>
            <a:noFill/>
            <a:ln w="2857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grpSp>
      <p:sp>
        <p:nvSpPr>
          <p:cNvPr id="356445" name="Text Box 93"/>
          <p:cNvSpPr txBox="1">
            <a:spLocks noChangeArrowheads="1"/>
          </p:cNvSpPr>
          <p:nvPr/>
        </p:nvSpPr>
        <p:spPr bwMode="auto">
          <a:xfrm>
            <a:off x="593725" y="1319213"/>
            <a:ext cx="2559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fr-FR"/>
              <a:t>Poutre légère et rigide :</a:t>
            </a:r>
            <a:endParaRPr lang="en-GB"/>
          </a:p>
        </p:txBody>
      </p:sp>
      <p:grpSp>
        <p:nvGrpSpPr>
          <p:cNvPr id="356451" name="Group 99"/>
          <p:cNvGrpSpPr>
            <a:grpSpLocks/>
          </p:cNvGrpSpPr>
          <p:nvPr/>
        </p:nvGrpSpPr>
        <p:grpSpPr bwMode="auto">
          <a:xfrm>
            <a:off x="571500" y="2589213"/>
            <a:ext cx="1997075" cy="877887"/>
            <a:chOff x="360" y="1655"/>
            <a:chExt cx="1258" cy="553"/>
          </a:xfrm>
        </p:grpSpPr>
        <p:graphicFrame>
          <p:nvGraphicFramePr>
            <p:cNvPr id="356401" name="Object 49"/>
            <p:cNvGraphicFramePr>
              <a:graphicFrameLocks noChangeAspect="1"/>
            </p:cNvGraphicFramePr>
            <p:nvPr/>
          </p:nvGraphicFramePr>
          <p:xfrm>
            <a:off x="558" y="1884"/>
            <a:ext cx="796" cy="255"/>
          </p:xfrm>
          <a:graphic>
            <a:graphicData uri="http://schemas.openxmlformats.org/presentationml/2006/ole">
              <mc:AlternateContent xmlns:mc="http://schemas.openxmlformats.org/markup-compatibility/2006">
                <mc:Choice xmlns:v="urn:schemas-microsoft-com:vml" Requires="v">
                  <p:oleObj spid="_x0000_s356465" name="Equation" r:id="rId8" imgW="1104840" imgH="355320" progId="Equation.3">
                    <p:embed/>
                  </p:oleObj>
                </mc:Choice>
                <mc:Fallback>
                  <p:oleObj name="Equation" r:id="rId8" imgW="1104840" imgH="355320" progId="Equation.3">
                    <p:embed/>
                    <p:pic>
                      <p:nvPicPr>
                        <p:cNvPr id="0" name="Object 4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8" y="1884"/>
                          <a:ext cx="796" cy="25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53882" dir="2700000" algn="ctr" rotWithShape="0">
                                  <a:schemeClr val="accent2"/>
                                </a:outerShdw>
                              </a:effectLst>
                            </a14:hiddenEffects>
                          </a:ext>
                        </a:extLst>
                      </p:spPr>
                    </p:pic>
                  </p:oleObj>
                </mc:Fallback>
              </mc:AlternateContent>
            </a:graphicData>
          </a:graphic>
        </p:graphicFrame>
        <p:sp>
          <p:nvSpPr>
            <p:cNvPr id="356447" name="Text Box 95"/>
            <p:cNvSpPr txBox="1">
              <a:spLocks noChangeArrowheads="1"/>
            </p:cNvSpPr>
            <p:nvPr/>
          </p:nvSpPr>
          <p:spPr bwMode="auto">
            <a:xfrm>
              <a:off x="462" y="1655"/>
              <a:ext cx="115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fr-FR"/>
                <a:t>Réarrangement:</a:t>
              </a:r>
            </a:p>
          </p:txBody>
        </p:sp>
        <p:sp>
          <p:nvSpPr>
            <p:cNvPr id="356449" name="AutoShape 97"/>
            <p:cNvSpPr>
              <a:spLocks noChangeArrowheads="1"/>
            </p:cNvSpPr>
            <p:nvPr/>
          </p:nvSpPr>
          <p:spPr bwMode="auto">
            <a:xfrm>
              <a:off x="360" y="1880"/>
              <a:ext cx="1160" cy="328"/>
            </a:xfrm>
            <a:prstGeom prst="roundRect">
              <a:avLst>
                <a:gd name="adj" fmla="val 16667"/>
              </a:avLst>
            </a:prstGeom>
            <a:noFill/>
            <a:ln w="2857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p>
          </p:txBody>
        </p:sp>
      </p:grpSp>
      <p:grpSp>
        <p:nvGrpSpPr>
          <p:cNvPr id="356452" name="Group 100"/>
          <p:cNvGrpSpPr>
            <a:grpSpLocks/>
          </p:cNvGrpSpPr>
          <p:nvPr/>
        </p:nvGrpSpPr>
        <p:grpSpPr bwMode="auto">
          <a:xfrm>
            <a:off x="209550" y="3678238"/>
            <a:ext cx="2720975" cy="852487"/>
            <a:chOff x="126" y="2311"/>
            <a:chExt cx="1714" cy="537"/>
          </a:xfrm>
        </p:grpSpPr>
        <p:sp>
          <p:nvSpPr>
            <p:cNvPr id="356446" name="Text Box 94"/>
            <p:cNvSpPr txBox="1">
              <a:spLocks noChangeArrowheads="1"/>
            </p:cNvSpPr>
            <p:nvPr/>
          </p:nvSpPr>
          <p:spPr bwMode="auto">
            <a:xfrm>
              <a:off x="448" y="2311"/>
              <a:ext cx="120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fr-FR"/>
                <a:t>On passe en log:</a:t>
              </a:r>
            </a:p>
          </p:txBody>
        </p:sp>
        <p:sp>
          <p:nvSpPr>
            <p:cNvPr id="356448" name="Text Box 96"/>
            <p:cNvSpPr txBox="1">
              <a:spLocks noChangeArrowheads="1"/>
            </p:cNvSpPr>
            <p:nvPr/>
          </p:nvSpPr>
          <p:spPr bwMode="auto">
            <a:xfrm>
              <a:off x="126" y="2557"/>
              <a:ext cx="168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GB"/>
                <a:t>Log E = 2 log </a:t>
              </a:r>
              <a:r>
                <a:rPr lang="en-GB">
                  <a:sym typeface="Symbol" pitchFamily="18" charset="2"/>
                </a:rPr>
                <a:t> - 2 log M</a:t>
              </a:r>
              <a:endParaRPr lang="en-GB"/>
            </a:p>
          </p:txBody>
        </p:sp>
        <p:sp>
          <p:nvSpPr>
            <p:cNvPr id="356450" name="AutoShape 98"/>
            <p:cNvSpPr>
              <a:spLocks noChangeArrowheads="1"/>
            </p:cNvSpPr>
            <p:nvPr/>
          </p:nvSpPr>
          <p:spPr bwMode="auto">
            <a:xfrm>
              <a:off x="128" y="2520"/>
              <a:ext cx="1712" cy="328"/>
            </a:xfrm>
            <a:prstGeom prst="roundRect">
              <a:avLst>
                <a:gd name="adj" fmla="val 16667"/>
              </a:avLst>
            </a:prstGeom>
            <a:noFill/>
            <a:ln w="2857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grpSp>
      <p:grpSp>
        <p:nvGrpSpPr>
          <p:cNvPr id="356458" name="Group 106"/>
          <p:cNvGrpSpPr>
            <a:grpSpLocks/>
          </p:cNvGrpSpPr>
          <p:nvPr/>
        </p:nvGrpSpPr>
        <p:grpSpPr bwMode="auto">
          <a:xfrm>
            <a:off x="3962400" y="1676400"/>
            <a:ext cx="4500563" cy="4152900"/>
            <a:chOff x="2496" y="1056"/>
            <a:chExt cx="2835" cy="2616"/>
          </a:xfrm>
        </p:grpSpPr>
        <p:grpSp>
          <p:nvGrpSpPr>
            <p:cNvPr id="356435" name="Group 83"/>
            <p:cNvGrpSpPr>
              <a:grpSpLocks/>
            </p:cNvGrpSpPr>
            <p:nvPr/>
          </p:nvGrpSpPr>
          <p:grpSpPr bwMode="auto">
            <a:xfrm>
              <a:off x="2496" y="1056"/>
              <a:ext cx="2835" cy="2616"/>
              <a:chOff x="2184" y="1112"/>
              <a:chExt cx="3019" cy="2616"/>
            </a:xfrm>
          </p:grpSpPr>
          <p:sp>
            <p:nvSpPr>
              <p:cNvPr id="356436" name="Line 84"/>
              <p:cNvSpPr>
                <a:spLocks noChangeShapeType="1"/>
              </p:cNvSpPr>
              <p:nvPr/>
            </p:nvSpPr>
            <p:spPr bwMode="auto">
              <a:xfrm flipV="1">
                <a:off x="2184" y="1128"/>
                <a:ext cx="1664" cy="1560"/>
              </a:xfrm>
              <a:prstGeom prst="line">
                <a:avLst/>
              </a:prstGeom>
              <a:noFill/>
              <a:ln w="285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356437" name="Line 85"/>
              <p:cNvSpPr>
                <a:spLocks noChangeShapeType="1"/>
              </p:cNvSpPr>
              <p:nvPr/>
            </p:nvSpPr>
            <p:spPr bwMode="auto">
              <a:xfrm flipV="1">
                <a:off x="2192" y="1144"/>
                <a:ext cx="2176" cy="2040"/>
              </a:xfrm>
              <a:prstGeom prst="line">
                <a:avLst/>
              </a:prstGeom>
              <a:noFill/>
              <a:ln w="285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356438" name="Line 86"/>
              <p:cNvSpPr>
                <a:spLocks noChangeShapeType="1"/>
              </p:cNvSpPr>
              <p:nvPr/>
            </p:nvSpPr>
            <p:spPr bwMode="auto">
              <a:xfrm flipV="1">
                <a:off x="2208" y="1112"/>
                <a:ext cx="2748" cy="2576"/>
              </a:xfrm>
              <a:prstGeom prst="line">
                <a:avLst/>
              </a:prstGeom>
              <a:noFill/>
              <a:ln w="285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356439" name="Line 87"/>
              <p:cNvSpPr>
                <a:spLocks noChangeShapeType="1"/>
              </p:cNvSpPr>
              <p:nvPr/>
            </p:nvSpPr>
            <p:spPr bwMode="auto">
              <a:xfrm flipV="1">
                <a:off x="2728" y="1400"/>
                <a:ext cx="2475" cy="2320"/>
              </a:xfrm>
              <a:prstGeom prst="line">
                <a:avLst/>
              </a:prstGeom>
              <a:noFill/>
              <a:ln w="285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356440" name="Line 88"/>
              <p:cNvSpPr>
                <a:spLocks noChangeShapeType="1"/>
              </p:cNvSpPr>
              <p:nvPr/>
            </p:nvSpPr>
            <p:spPr bwMode="auto">
              <a:xfrm flipV="1">
                <a:off x="3240" y="1928"/>
                <a:ext cx="1920" cy="1800"/>
              </a:xfrm>
              <a:prstGeom prst="line">
                <a:avLst/>
              </a:prstGeom>
              <a:noFill/>
              <a:ln w="285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356441" name="AutoShape 89"/>
              <p:cNvSpPr>
                <a:spLocks noChangeArrowheads="1"/>
              </p:cNvSpPr>
              <p:nvPr/>
            </p:nvSpPr>
            <p:spPr bwMode="auto">
              <a:xfrm rot="-7823135">
                <a:off x="2675" y="2443"/>
                <a:ext cx="1837" cy="192"/>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8F8F8"/>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sp>
            <p:nvSpPr>
              <p:cNvPr id="356442" name="Text Box 90"/>
              <p:cNvSpPr txBox="1">
                <a:spLocks noChangeArrowheads="1"/>
              </p:cNvSpPr>
              <p:nvPr/>
            </p:nvSpPr>
            <p:spPr bwMode="auto">
              <a:xfrm>
                <a:off x="2328" y="1592"/>
                <a:ext cx="984" cy="198"/>
              </a:xfrm>
              <a:prstGeom prst="rect">
                <a:avLst/>
              </a:prstGeom>
              <a:solidFill>
                <a:srgbClr val="F8F8F8"/>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sz="1400" b="1"/>
                  <a:t>M décroissant</a:t>
                </a:r>
              </a:p>
            </p:txBody>
          </p:sp>
        </p:grpSp>
        <p:sp>
          <p:nvSpPr>
            <p:cNvPr id="356456" name="AutoShape 104"/>
            <p:cNvSpPr>
              <a:spLocks noChangeArrowheads="1"/>
            </p:cNvSpPr>
            <p:nvPr/>
          </p:nvSpPr>
          <p:spPr bwMode="auto">
            <a:xfrm flipH="1">
              <a:off x="4368" y="2048"/>
              <a:ext cx="776" cy="784"/>
            </a:xfrm>
            <a:prstGeom prst="rtTriangle">
              <a:avLst/>
            </a:prstGeom>
            <a:solidFill>
              <a:srgbClr val="F8F8F8"/>
            </a:solidFill>
            <a:ln w="2857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sp>
          <p:nvSpPr>
            <p:cNvPr id="356457" name="Text Box 105"/>
            <p:cNvSpPr txBox="1">
              <a:spLocks noChangeArrowheads="1"/>
            </p:cNvSpPr>
            <p:nvPr/>
          </p:nvSpPr>
          <p:spPr bwMode="auto">
            <a:xfrm>
              <a:off x="4566" y="2582"/>
              <a:ext cx="571"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GB" sz="1600" b="1"/>
                <a:t>Pente 2</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56451"/>
                                        </p:tgtEl>
                                        <p:attrNameLst>
                                          <p:attrName>style.visibility</p:attrName>
                                        </p:attrNameLst>
                                      </p:cBhvr>
                                      <p:to>
                                        <p:strVal val="visible"/>
                                      </p:to>
                                    </p:set>
                                    <p:animEffect transition="in" filter="wipe(up)">
                                      <p:cBhvr>
                                        <p:cTn id="7" dur="500"/>
                                        <p:tgtEl>
                                          <p:spTgt spid="35645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56452"/>
                                        </p:tgtEl>
                                        <p:attrNameLst>
                                          <p:attrName>style.visibility</p:attrName>
                                        </p:attrNameLst>
                                      </p:cBhvr>
                                      <p:to>
                                        <p:strVal val="visible"/>
                                      </p:to>
                                    </p:set>
                                    <p:animEffect transition="in" filter="wipe(up)">
                                      <p:cBhvr>
                                        <p:cTn id="12" dur="500"/>
                                        <p:tgtEl>
                                          <p:spTgt spid="35645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56459"/>
                                        </p:tgtEl>
                                        <p:attrNameLst>
                                          <p:attrName>style.visibility</p:attrName>
                                        </p:attrNameLst>
                                      </p:cBhvr>
                                      <p:to>
                                        <p:strVal val="visible"/>
                                      </p:to>
                                    </p:set>
                                    <p:animEffect transition="in" filter="wipe(up)">
                                      <p:cBhvr>
                                        <p:cTn id="17" dur="500"/>
                                        <p:tgtEl>
                                          <p:spTgt spid="35645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356458"/>
                                        </p:tgtEl>
                                        <p:attrNameLst>
                                          <p:attrName>style.visibility</p:attrName>
                                        </p:attrNameLst>
                                      </p:cBhvr>
                                      <p:to>
                                        <p:strVal val="visible"/>
                                      </p:to>
                                    </p:set>
                                    <p:animEffect transition="in" filter="wipe(up)">
                                      <p:cBhvr>
                                        <p:cTn id="22" dur="500"/>
                                        <p:tgtEl>
                                          <p:spTgt spid="356458"/>
                                        </p:tgtEl>
                                      </p:cBhvr>
                                    </p:animEffect>
                                  </p:childTnLst>
                                  <p:subTnLst>
                                    <p:set>
                                      <p:cBhvr override="childStyle">
                                        <p:cTn dur="1" fill="hold" display="0" masterRel="nextClick" afterEffect="1"/>
                                        <p:tgtEl>
                                          <p:spTgt spid="356458"/>
                                        </p:tgtEl>
                                        <p:attrNameLst>
                                          <p:attrName>style.visibility</p:attrName>
                                        </p:attrNameLst>
                                      </p:cBhvr>
                                      <p:to>
                                        <p:strVal val="hidden"/>
                                      </p:to>
                                    </p:set>
                                  </p:sub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356404"/>
                                        </p:tgtEl>
                                        <p:attrNameLst>
                                          <p:attrName>style.visibility</p:attrName>
                                        </p:attrNameLst>
                                      </p:cBhvr>
                                      <p:to>
                                        <p:strVal val="visible"/>
                                      </p:to>
                                    </p:set>
                                    <p:animEffect transition="in" filter="wipe(left)">
                                      <p:cBhvr>
                                        <p:cTn id="27" dur="500"/>
                                        <p:tgtEl>
                                          <p:spTgt spid="356404"/>
                                        </p:tgtEl>
                                      </p:cBhvr>
                                    </p:animEffect>
                                  </p:childTnLst>
                                  <p:subTnLst>
                                    <p:set>
                                      <p:cBhvr override="childStyle">
                                        <p:cTn dur="1" fill="hold" display="0" masterRel="nextClick" afterEffect="1"/>
                                        <p:tgtEl>
                                          <p:spTgt spid="35640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645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0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942975"/>
            <a:ext cx="7162800" cy="544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8403" name="Rectangle 3"/>
          <p:cNvSpPr>
            <a:spLocks noGrp="1" noChangeArrowheads="1"/>
          </p:cNvSpPr>
          <p:nvPr>
            <p:ph type="title"/>
          </p:nvPr>
        </p:nvSpPr>
        <p:spPr>
          <a:xfrm>
            <a:off x="0" y="0"/>
            <a:ext cx="6515100" cy="458787"/>
          </a:xfrm>
        </p:spPr>
        <p:txBody>
          <a:bodyPr>
            <a:normAutofit fontScale="90000"/>
          </a:bodyPr>
          <a:lstStyle/>
          <a:p>
            <a:r>
              <a:rPr lang="fr-FR" sz="2400" dirty="0">
                <a:latin typeface="Arial Black" pitchFamily="34" charset="0"/>
              </a:rPr>
              <a:t>Sélection optimisée grâce aux graphes</a:t>
            </a:r>
            <a:endParaRPr lang="en-GB" sz="2400" dirty="0">
              <a:latin typeface="Arial Black" pitchFamily="34" charset="0"/>
            </a:endParaRPr>
          </a:p>
        </p:txBody>
      </p:sp>
      <p:grpSp>
        <p:nvGrpSpPr>
          <p:cNvPr id="358413" name="Group 13"/>
          <p:cNvGrpSpPr>
            <a:grpSpLocks/>
          </p:cNvGrpSpPr>
          <p:nvPr/>
        </p:nvGrpSpPr>
        <p:grpSpPr bwMode="auto">
          <a:xfrm>
            <a:off x="314325" y="942975"/>
            <a:ext cx="8029575" cy="4943475"/>
            <a:chOff x="198" y="594"/>
            <a:chExt cx="5058" cy="3114"/>
          </a:xfrm>
        </p:grpSpPr>
        <p:grpSp>
          <p:nvGrpSpPr>
            <p:cNvPr id="358414" name="Group 14"/>
            <p:cNvGrpSpPr>
              <a:grpSpLocks/>
            </p:cNvGrpSpPr>
            <p:nvPr/>
          </p:nvGrpSpPr>
          <p:grpSpPr bwMode="auto">
            <a:xfrm>
              <a:off x="198" y="594"/>
              <a:ext cx="4550" cy="3018"/>
              <a:chOff x="174" y="684"/>
              <a:chExt cx="4728" cy="2913"/>
            </a:xfrm>
          </p:grpSpPr>
          <p:grpSp>
            <p:nvGrpSpPr>
              <p:cNvPr id="358415" name="Group 15"/>
              <p:cNvGrpSpPr>
                <a:grpSpLocks/>
              </p:cNvGrpSpPr>
              <p:nvPr/>
            </p:nvGrpSpPr>
            <p:grpSpPr bwMode="auto">
              <a:xfrm>
                <a:off x="174" y="3268"/>
                <a:ext cx="953" cy="329"/>
                <a:chOff x="252" y="3250"/>
                <a:chExt cx="953" cy="329"/>
              </a:xfrm>
            </p:grpSpPr>
            <p:sp>
              <p:nvSpPr>
                <p:cNvPr id="358416" name="Rectangle 16"/>
                <p:cNvSpPr>
                  <a:spLocks noChangeArrowheads="1"/>
                </p:cNvSpPr>
                <p:nvPr/>
              </p:nvSpPr>
              <p:spPr bwMode="auto">
                <a:xfrm>
                  <a:off x="252" y="3257"/>
                  <a:ext cx="644" cy="322"/>
                </a:xfrm>
                <a:prstGeom prst="rect">
                  <a:avLst/>
                </a:prstGeom>
                <a:solidFill>
                  <a:srgbClr val="EAEAEA">
                    <a:alpha val="50000"/>
                  </a:srgbClr>
                </a:solidFill>
                <a:ln w="19050">
                  <a:solidFill>
                    <a:srgbClr val="A5002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aphicFrame>
              <p:nvGraphicFramePr>
                <p:cNvPr id="358417" name="Object 17"/>
                <p:cNvGraphicFramePr>
                  <a:graphicFrameLocks noChangeAspect="1"/>
                </p:cNvGraphicFramePr>
                <p:nvPr/>
              </p:nvGraphicFramePr>
              <p:xfrm>
                <a:off x="358" y="3250"/>
                <a:ext cx="446" cy="285"/>
              </p:xfrm>
              <a:graphic>
                <a:graphicData uri="http://schemas.openxmlformats.org/presentationml/2006/ole">
                  <mc:AlternateContent xmlns:mc="http://schemas.openxmlformats.org/markup-compatibility/2006">
                    <mc:Choice xmlns:v="urn:schemas-microsoft-com:vml" Requires="v">
                      <p:oleObj spid="_x0000_s358432" name="Equation" r:id="rId5" imgW="927000" imgH="596880" progId="Equation.3">
                        <p:embed/>
                      </p:oleObj>
                    </mc:Choice>
                    <mc:Fallback>
                      <p:oleObj name="Equation" r:id="rId5" imgW="927000" imgH="596880" progId="Equation.3">
                        <p:embed/>
                        <p:pic>
                          <p:nvPicPr>
                            <p:cNvPr id="0" name="Object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8" y="3250"/>
                              <a:ext cx="446" cy="285"/>
                            </a:xfrm>
                            <a:prstGeom prst="rect">
                              <a:avLst/>
                            </a:prstGeom>
                            <a:noFill/>
                            <a:ln>
                              <a:noFill/>
                            </a:ln>
                            <a:effectLst/>
                            <a:extLst>
                              <a:ext uri="{909E8E84-426E-40DD-AFC4-6F175D3DCCD1}">
                                <a14:hiddenFill xmlns:a14="http://schemas.microsoft.com/office/drawing/2010/main">
                                  <a:solidFill>
                                    <a:schemeClr val="accent1">
                                      <a:alpha val="50000"/>
                                    </a:schemeClr>
                                  </a:solidFill>
                                </a14:hiddenFill>
                              </a:ext>
                              <a:ext uri="{91240B29-F687-4F45-9708-019B960494DF}">
                                <a14:hiddenLine xmlns:a14="http://schemas.microsoft.com/office/drawing/2010/main" w="19050">
                                  <a:solidFill>
                                    <a:srgbClr val="A5002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58418" name="Line 18"/>
                <p:cNvSpPr>
                  <a:spLocks noChangeShapeType="1"/>
                </p:cNvSpPr>
                <p:nvPr/>
              </p:nvSpPr>
              <p:spPr bwMode="auto">
                <a:xfrm flipV="1">
                  <a:off x="896" y="3302"/>
                  <a:ext cx="309" cy="108"/>
                </a:xfrm>
                <a:prstGeom prst="line">
                  <a:avLst/>
                </a:prstGeom>
                <a:noFill/>
                <a:ln w="19050">
                  <a:solidFill>
                    <a:srgbClr val="A5002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358419" name="Line 19"/>
              <p:cNvSpPr>
                <a:spLocks noChangeShapeType="1"/>
              </p:cNvSpPr>
              <p:nvPr/>
            </p:nvSpPr>
            <p:spPr bwMode="auto">
              <a:xfrm flipV="1">
                <a:off x="1178" y="684"/>
                <a:ext cx="3724" cy="2606"/>
              </a:xfrm>
              <a:prstGeom prst="line">
                <a:avLst/>
              </a:prstGeom>
              <a:noFill/>
              <a:ln w="28575">
                <a:solidFill>
                  <a:srgbClr val="A50021"/>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358420" name="Freeform 20"/>
            <p:cNvSpPr>
              <a:spLocks/>
            </p:cNvSpPr>
            <p:nvPr/>
          </p:nvSpPr>
          <p:spPr bwMode="auto">
            <a:xfrm>
              <a:off x="1174" y="606"/>
              <a:ext cx="4082" cy="3102"/>
            </a:xfrm>
            <a:custGeom>
              <a:avLst/>
              <a:gdLst>
                <a:gd name="T0" fmla="*/ 0 w 4242"/>
                <a:gd name="T1" fmla="*/ 2604 h 2994"/>
                <a:gd name="T2" fmla="*/ 3714 w 4242"/>
                <a:gd name="T3" fmla="*/ 0 h 2994"/>
                <a:gd name="T4" fmla="*/ 4242 w 4242"/>
                <a:gd name="T5" fmla="*/ 0 h 2994"/>
                <a:gd name="T6" fmla="*/ 4242 w 4242"/>
                <a:gd name="T7" fmla="*/ 2994 h 2994"/>
                <a:gd name="T8" fmla="*/ 0 w 4242"/>
                <a:gd name="T9" fmla="*/ 2994 h 2994"/>
                <a:gd name="T10" fmla="*/ 0 w 4242"/>
                <a:gd name="T11" fmla="*/ 1962 h 2994"/>
              </a:gdLst>
              <a:ahLst/>
              <a:cxnLst>
                <a:cxn ang="0">
                  <a:pos x="T0" y="T1"/>
                </a:cxn>
                <a:cxn ang="0">
                  <a:pos x="T2" y="T3"/>
                </a:cxn>
                <a:cxn ang="0">
                  <a:pos x="T4" y="T5"/>
                </a:cxn>
                <a:cxn ang="0">
                  <a:pos x="T6" y="T7"/>
                </a:cxn>
                <a:cxn ang="0">
                  <a:pos x="T8" y="T9"/>
                </a:cxn>
                <a:cxn ang="0">
                  <a:pos x="T10" y="T11"/>
                </a:cxn>
              </a:cxnLst>
              <a:rect l="0" t="0" r="r" b="b"/>
              <a:pathLst>
                <a:path w="4242" h="2994">
                  <a:moveTo>
                    <a:pt x="0" y="2604"/>
                  </a:moveTo>
                  <a:lnTo>
                    <a:pt x="3714" y="0"/>
                  </a:lnTo>
                  <a:lnTo>
                    <a:pt x="4242" y="0"/>
                  </a:lnTo>
                  <a:lnTo>
                    <a:pt x="4242" y="2994"/>
                  </a:lnTo>
                  <a:lnTo>
                    <a:pt x="0" y="2994"/>
                  </a:lnTo>
                  <a:lnTo>
                    <a:pt x="0" y="1962"/>
                  </a:lnTo>
                </a:path>
              </a:pathLst>
            </a:custGeom>
            <a:solidFill>
              <a:srgbClr val="EAEAEA">
                <a:alpha val="50000"/>
              </a:srgbClr>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58413"/>
                                        </p:tgtEl>
                                        <p:attrNameLst>
                                          <p:attrName>style.visibility</p:attrName>
                                        </p:attrNameLst>
                                      </p:cBhvr>
                                      <p:to>
                                        <p:strVal val="visible"/>
                                      </p:to>
                                    </p:set>
                                    <p:animEffect transition="in" filter="wipe(left)">
                                      <p:cBhvr>
                                        <p:cTn id="7" dur="500"/>
                                        <p:tgtEl>
                                          <p:spTgt spid="358413"/>
                                        </p:tgtEl>
                                      </p:cBhvr>
                                    </p:animEffect>
                                  </p:childTnLst>
                                  <p:subTnLst>
                                    <p:set>
                                      <p:cBhvr override="childStyle">
                                        <p:cTn dur="1" fill="hold" display="0" masterRel="nextClick" afterEffect="1"/>
                                        <p:tgtEl>
                                          <p:spTgt spid="3584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6127</TotalTime>
  <Words>2156</Words>
  <Application>Microsoft Office PowerPoint</Application>
  <PresentationFormat>Affichage à l'écran (4:3)</PresentationFormat>
  <Paragraphs>286</Paragraphs>
  <Slides>11</Slides>
  <Notes>10</Notes>
  <HiddenSlides>0</HiddenSlides>
  <MMClips>0</MMClips>
  <ScaleCrop>false</ScaleCrop>
  <HeadingPairs>
    <vt:vector size="8" baseType="variant">
      <vt:variant>
        <vt:lpstr>Polices utilisées</vt:lpstr>
      </vt:variant>
      <vt:variant>
        <vt:i4>8</vt:i4>
      </vt:variant>
      <vt:variant>
        <vt:lpstr>Thème</vt:lpstr>
      </vt:variant>
      <vt:variant>
        <vt:i4>1</vt:i4>
      </vt:variant>
      <vt:variant>
        <vt:lpstr>Serveurs OLE incorporés</vt:lpstr>
      </vt:variant>
      <vt:variant>
        <vt:i4>1</vt:i4>
      </vt:variant>
      <vt:variant>
        <vt:lpstr>Titres des diapositives</vt:lpstr>
      </vt:variant>
      <vt:variant>
        <vt:i4>11</vt:i4>
      </vt:variant>
    </vt:vector>
  </HeadingPairs>
  <TitlesOfParts>
    <vt:vector size="21" baseType="lpstr">
      <vt:lpstr>Times New Roman</vt:lpstr>
      <vt:lpstr>Arial</vt:lpstr>
      <vt:lpstr>Wingdings</vt:lpstr>
      <vt:lpstr>TimesNewRoman</vt:lpstr>
      <vt:lpstr>Bookshelf Symbol 1</vt:lpstr>
      <vt:lpstr>Arial Black</vt:lpstr>
      <vt:lpstr>Symbol</vt:lpstr>
      <vt:lpstr>Calibri</vt:lpstr>
      <vt:lpstr>Thème Office</vt:lpstr>
      <vt:lpstr>Microsoft Equation 3.0</vt:lpstr>
      <vt:lpstr>Présentation PowerPoint</vt:lpstr>
      <vt:lpstr>Analyse du cahier des charges</vt:lpstr>
      <vt:lpstr>Le boîtier de CD, avec un objectif</vt:lpstr>
      <vt:lpstr>Boîtier de CD : Sélection et classement</vt:lpstr>
      <vt:lpstr>Classement avancé : modélisation des performances</vt:lpstr>
      <vt:lpstr>Exemple 1 : Barre légère et résistante</vt:lpstr>
      <vt:lpstr>Exemple 2: Poutre légère et rigide</vt:lpstr>
      <vt:lpstr>Les indices de performances</vt:lpstr>
      <vt:lpstr>Démystifions les indices de performance</vt:lpstr>
      <vt:lpstr>Sélection optimisée grâce aux graphes</vt:lpstr>
      <vt:lpstr>Sélection optimisée grâce aux graphes</vt:lpstr>
    </vt:vector>
  </TitlesOfParts>
  <Company>Granta Design Ltd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approaches in Materials and Manufacturing Education</dc:title>
  <dc:creator>Mike Ashby</dc:creator>
  <cp:lastModifiedBy>AUGUSTE Denis</cp:lastModifiedBy>
  <cp:revision>400</cp:revision>
  <cp:lastPrinted>2002-05-19T12:30:20Z</cp:lastPrinted>
  <dcterms:created xsi:type="dcterms:W3CDTF">2000-07-24T14:53:39Z</dcterms:created>
  <dcterms:modified xsi:type="dcterms:W3CDTF">2012-02-18T20:43:35Z</dcterms:modified>
</cp:coreProperties>
</file>