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22" autoAdjust="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335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9647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5703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628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332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5427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663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605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042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040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6576E-4C0E-46B0-A559-7DB68032E021}" type="datetimeFigureOut">
              <a:rPr lang="fr-FR" smtClean="0"/>
              <a:t>18/02/2012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BA425-7931-4C80-9802-9B41441A33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198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209" y="0"/>
            <a:ext cx="2390775" cy="78105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483768" y="122428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endParaRPr lang="fr-FR" sz="1600" dirty="0" smtClean="0">
              <a:latin typeface="Arial Black" pitchFamily="34" charset="0"/>
            </a:endParaRPr>
          </a:p>
          <a:p>
            <a:pPr algn="ctr"/>
            <a:r>
              <a:rPr lang="fr-FR" sz="1600" dirty="0" smtClean="0">
                <a:latin typeface="Arial Black" pitchFamily="34" charset="0"/>
              </a:rPr>
              <a:t>(Cambridge Engineering </a:t>
            </a:r>
            <a:r>
              <a:rPr lang="fr-FR" sz="1600" dirty="0" err="1" smtClean="0">
                <a:latin typeface="Arial Black" pitchFamily="34" charset="0"/>
              </a:rPr>
              <a:t>Selector</a:t>
            </a:r>
            <a:r>
              <a:rPr lang="fr-FR" sz="1600" dirty="0" smtClean="0">
                <a:latin typeface="Arial Black" pitchFamily="34" charset="0"/>
              </a:rPr>
              <a:t>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373967" y="2982143"/>
            <a:ext cx="6396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Arial Black" pitchFamily="34" charset="0"/>
              </a:rPr>
              <a:t>4 Sélection d’un matériau 1/2</a:t>
            </a:r>
          </a:p>
        </p:txBody>
      </p:sp>
      <p:pic>
        <p:nvPicPr>
          <p:cNvPr id="9" name="Image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6179022"/>
            <a:ext cx="936104" cy="533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459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4 sélection matériau 1/2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280924" y="344908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ial Black" pitchFamily="34" charset="0"/>
              </a:rPr>
              <a:t>Le processus de </a:t>
            </a:r>
            <a:r>
              <a:rPr lang="fr-FR" sz="1600" dirty="0" smtClean="0">
                <a:latin typeface="Arial Black" pitchFamily="34" charset="0"/>
              </a:rPr>
              <a:t>conception et </a:t>
            </a:r>
            <a:r>
              <a:rPr lang="fr-FR" sz="1600" dirty="0">
                <a:latin typeface="Arial Black" pitchFamily="34" charset="0"/>
              </a:rPr>
              <a:t>l’espace de recherche des matériaux</a:t>
            </a:r>
            <a:endParaRPr lang="fr-FR" sz="1600" dirty="0" smtClean="0">
              <a:latin typeface="Arial Black" pitchFamily="34" charset="0"/>
            </a:endParaRPr>
          </a:p>
        </p:txBody>
      </p:sp>
      <p:sp>
        <p:nvSpPr>
          <p:cNvPr id="12" name="AutoShape 48"/>
          <p:cNvSpPr>
            <a:spLocks noChangeArrowheads="1"/>
          </p:cNvSpPr>
          <p:nvPr/>
        </p:nvSpPr>
        <p:spPr bwMode="auto">
          <a:xfrm>
            <a:off x="3429000" y="2781300"/>
            <a:ext cx="2336800" cy="2209800"/>
          </a:xfrm>
          <a:prstGeom prst="roundRect">
            <a:avLst>
              <a:gd name="adj" fmla="val 13792"/>
            </a:avLst>
          </a:prstGeom>
          <a:solidFill>
            <a:srgbClr val="DDDDDD"/>
          </a:solidFill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fr-FR"/>
          </a:p>
        </p:txBody>
      </p:sp>
      <p:sp>
        <p:nvSpPr>
          <p:cNvPr id="13" name="AutoShape 49"/>
          <p:cNvSpPr>
            <a:spLocks noChangeArrowheads="1"/>
          </p:cNvSpPr>
          <p:nvPr/>
        </p:nvSpPr>
        <p:spPr bwMode="auto">
          <a:xfrm>
            <a:off x="3327400" y="5330825"/>
            <a:ext cx="2543175" cy="406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accent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/>
              <a:t>Spécifications du produit</a:t>
            </a:r>
          </a:p>
        </p:txBody>
      </p:sp>
      <p:sp>
        <p:nvSpPr>
          <p:cNvPr id="14" name="Line 50"/>
          <p:cNvSpPr>
            <a:spLocks noChangeShapeType="1"/>
          </p:cNvSpPr>
          <p:nvPr/>
        </p:nvSpPr>
        <p:spPr bwMode="auto">
          <a:xfrm>
            <a:off x="4572000" y="2524125"/>
            <a:ext cx="0" cy="2819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771900" y="2933700"/>
            <a:ext cx="1600200" cy="3571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accent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b="1">
                <a:solidFill>
                  <a:schemeClr val="accent1"/>
                </a:solidFill>
              </a:rPr>
              <a:t>Concept</a:t>
            </a:r>
            <a:endParaRPr lang="fr-FR" sz="3200" b="1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" name="AutoShape 52"/>
          <p:cNvSpPr>
            <a:spLocks noChangeArrowheads="1"/>
          </p:cNvSpPr>
          <p:nvPr/>
        </p:nvSpPr>
        <p:spPr bwMode="auto">
          <a:xfrm>
            <a:off x="3721100" y="3695700"/>
            <a:ext cx="1663700" cy="3571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accent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b="1">
                <a:solidFill>
                  <a:schemeClr val="accent1"/>
                </a:solidFill>
              </a:rPr>
              <a:t>Concrétisation</a:t>
            </a:r>
            <a:endParaRPr lang="fr-FR" sz="3200" b="1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AutoShape 53"/>
          <p:cNvSpPr>
            <a:spLocks noChangeArrowheads="1"/>
          </p:cNvSpPr>
          <p:nvPr/>
        </p:nvSpPr>
        <p:spPr bwMode="auto">
          <a:xfrm>
            <a:off x="3771900" y="4457700"/>
            <a:ext cx="1600200" cy="3571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accent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b="1">
                <a:solidFill>
                  <a:schemeClr val="accent1"/>
                </a:solidFill>
              </a:rPr>
              <a:t>Détail</a:t>
            </a:r>
            <a:endParaRPr lang="fr-FR" sz="3200" b="1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8" name="Line 54"/>
          <p:cNvSpPr>
            <a:spLocks noChangeShapeType="1"/>
          </p:cNvSpPr>
          <p:nvPr/>
        </p:nvSpPr>
        <p:spPr bwMode="auto">
          <a:xfrm>
            <a:off x="4572000" y="1733550"/>
            <a:ext cx="0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19" name="AutoShape 55"/>
          <p:cNvSpPr>
            <a:spLocks noChangeArrowheads="1"/>
          </p:cNvSpPr>
          <p:nvPr/>
        </p:nvSpPr>
        <p:spPr bwMode="auto">
          <a:xfrm>
            <a:off x="3473450" y="1447800"/>
            <a:ext cx="2228850" cy="3429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accent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/>
              <a:t>Besoin du marché</a:t>
            </a:r>
            <a:endParaRPr lang="fr-FR" sz="2000"/>
          </a:p>
        </p:txBody>
      </p:sp>
      <p:sp>
        <p:nvSpPr>
          <p:cNvPr id="20" name="AutoShape 56"/>
          <p:cNvSpPr>
            <a:spLocks noChangeArrowheads="1"/>
          </p:cNvSpPr>
          <p:nvPr/>
        </p:nvSpPr>
        <p:spPr bwMode="auto">
          <a:xfrm>
            <a:off x="3340100" y="2108200"/>
            <a:ext cx="2555875" cy="368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accent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/>
              <a:t>Déclaration du problème</a:t>
            </a:r>
            <a:endParaRPr lang="fr-FR" sz="2000"/>
          </a:p>
        </p:txBody>
      </p:sp>
      <p:sp>
        <p:nvSpPr>
          <p:cNvPr id="21" name="Text Box 57"/>
          <p:cNvSpPr txBox="1">
            <a:spLocks noChangeArrowheads="1"/>
          </p:cNvSpPr>
          <p:nvPr/>
        </p:nvSpPr>
        <p:spPr bwMode="auto">
          <a:xfrm>
            <a:off x="6664325" y="5307013"/>
            <a:ext cx="130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i="1"/>
              <a:t>Choix final</a:t>
            </a:r>
          </a:p>
        </p:txBody>
      </p:sp>
      <p:sp>
        <p:nvSpPr>
          <p:cNvPr id="22" name="AutoShape 58"/>
          <p:cNvSpPr>
            <a:spLocks noChangeArrowheads="1"/>
          </p:cNvSpPr>
          <p:nvPr/>
        </p:nvSpPr>
        <p:spPr bwMode="auto">
          <a:xfrm flipV="1">
            <a:off x="5943600" y="2603500"/>
            <a:ext cx="2819400" cy="2459038"/>
          </a:xfrm>
          <a:prstGeom prst="triangle">
            <a:avLst>
              <a:gd name="adj" fmla="val 50000"/>
            </a:avLst>
          </a:prstGeom>
          <a:solidFill>
            <a:srgbClr val="EAEAEA"/>
          </a:solidFill>
          <a:ln w="2857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fr-FR"/>
          </a:p>
        </p:txBody>
      </p:sp>
      <p:sp>
        <p:nvSpPr>
          <p:cNvPr id="23" name="Text Box 59"/>
          <p:cNvSpPr txBox="1">
            <a:spLocks noChangeArrowheads="1"/>
          </p:cNvSpPr>
          <p:nvPr/>
        </p:nvSpPr>
        <p:spPr bwMode="auto">
          <a:xfrm>
            <a:off x="6189663" y="1866900"/>
            <a:ext cx="2271712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sz="1600" b="1" i="1">
                <a:solidFill>
                  <a:schemeClr val="accent1"/>
                </a:solidFill>
              </a:rPr>
              <a:t>Espace de recherche </a:t>
            </a:r>
          </a:p>
          <a:p>
            <a:pPr algn="ctr"/>
            <a:r>
              <a:rPr lang="fr-FR" sz="1600" b="1" i="1">
                <a:solidFill>
                  <a:schemeClr val="accent1"/>
                </a:solidFill>
              </a:rPr>
              <a:t>des matériaux</a:t>
            </a:r>
          </a:p>
        </p:txBody>
      </p:sp>
      <p:sp>
        <p:nvSpPr>
          <p:cNvPr id="24" name="Line 60"/>
          <p:cNvSpPr>
            <a:spLocks noChangeShapeType="1"/>
          </p:cNvSpPr>
          <p:nvPr/>
        </p:nvSpPr>
        <p:spPr bwMode="auto">
          <a:xfrm>
            <a:off x="5943600" y="3213100"/>
            <a:ext cx="281940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25" name="Line 61"/>
          <p:cNvSpPr>
            <a:spLocks noChangeShapeType="1"/>
          </p:cNvSpPr>
          <p:nvPr/>
        </p:nvSpPr>
        <p:spPr bwMode="auto">
          <a:xfrm>
            <a:off x="5943600" y="4432300"/>
            <a:ext cx="281940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26" name="Line 62"/>
          <p:cNvSpPr>
            <a:spLocks noChangeShapeType="1"/>
          </p:cNvSpPr>
          <p:nvPr/>
        </p:nvSpPr>
        <p:spPr bwMode="auto">
          <a:xfrm>
            <a:off x="5943600" y="3822700"/>
            <a:ext cx="281940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27" name="Text Box 63"/>
          <p:cNvSpPr txBox="1">
            <a:spLocks noChangeArrowheads="1"/>
          </p:cNvSpPr>
          <p:nvPr/>
        </p:nvSpPr>
        <p:spPr bwMode="auto">
          <a:xfrm>
            <a:off x="6807200" y="2946400"/>
            <a:ext cx="1311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1600" b="1" i="1"/>
              <a:t>Sélection</a:t>
            </a:r>
          </a:p>
        </p:txBody>
      </p:sp>
      <p:sp>
        <p:nvSpPr>
          <p:cNvPr id="28" name="Text Box 64"/>
          <p:cNvSpPr txBox="1">
            <a:spLocks noChangeArrowheads="1"/>
          </p:cNvSpPr>
          <p:nvPr/>
        </p:nvSpPr>
        <p:spPr bwMode="auto">
          <a:xfrm>
            <a:off x="6858000" y="3568700"/>
            <a:ext cx="1222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1600" b="1" i="1"/>
              <a:t>Sélection</a:t>
            </a:r>
          </a:p>
        </p:txBody>
      </p:sp>
      <p:sp>
        <p:nvSpPr>
          <p:cNvPr id="29" name="Text Box 65"/>
          <p:cNvSpPr txBox="1">
            <a:spLocks noChangeArrowheads="1"/>
          </p:cNvSpPr>
          <p:nvPr/>
        </p:nvSpPr>
        <p:spPr bwMode="auto">
          <a:xfrm>
            <a:off x="6400800" y="4165600"/>
            <a:ext cx="19208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sz="1600" b="1" i="1"/>
              <a:t>Classement</a:t>
            </a:r>
            <a:r>
              <a:rPr lang="fr-FR" sz="1400" i="1"/>
              <a:t> </a:t>
            </a:r>
          </a:p>
        </p:txBody>
      </p:sp>
      <p:sp>
        <p:nvSpPr>
          <p:cNvPr id="30" name="Text Box 66"/>
          <p:cNvSpPr txBox="1">
            <a:spLocks noChangeArrowheads="1"/>
          </p:cNvSpPr>
          <p:nvPr/>
        </p:nvSpPr>
        <p:spPr bwMode="auto">
          <a:xfrm>
            <a:off x="6486525" y="1281113"/>
            <a:ext cx="2114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i="1"/>
              <a:t>Tous les matériaux</a:t>
            </a:r>
          </a:p>
        </p:txBody>
      </p:sp>
      <p:sp>
        <p:nvSpPr>
          <p:cNvPr id="31" name="Line 67"/>
          <p:cNvSpPr>
            <a:spLocks noChangeShapeType="1"/>
          </p:cNvSpPr>
          <p:nvPr/>
        </p:nvSpPr>
        <p:spPr bwMode="auto">
          <a:xfrm>
            <a:off x="8585200" y="3048000"/>
            <a:ext cx="0" cy="167640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32" name="Text Box 68"/>
          <p:cNvSpPr txBox="1">
            <a:spLocks noChangeArrowheads="1"/>
          </p:cNvSpPr>
          <p:nvPr/>
        </p:nvSpPr>
        <p:spPr bwMode="auto">
          <a:xfrm>
            <a:off x="7591425" y="4694238"/>
            <a:ext cx="15525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sz="1400" b="1" i="1">
                <a:solidFill>
                  <a:schemeClr val="accent1"/>
                </a:solidFill>
              </a:rPr>
              <a:t>Augmentation des contraintes</a:t>
            </a:r>
          </a:p>
        </p:txBody>
      </p:sp>
      <p:grpSp>
        <p:nvGrpSpPr>
          <p:cNvPr id="33" name="Group 69"/>
          <p:cNvGrpSpPr>
            <a:grpSpLocks/>
          </p:cNvGrpSpPr>
          <p:nvPr/>
        </p:nvGrpSpPr>
        <p:grpSpPr bwMode="auto">
          <a:xfrm>
            <a:off x="3067050" y="3098800"/>
            <a:ext cx="666750" cy="1512888"/>
            <a:chOff x="1980" y="1856"/>
            <a:chExt cx="420" cy="953"/>
          </a:xfrm>
        </p:grpSpPr>
        <p:sp>
          <p:nvSpPr>
            <p:cNvPr id="34" name="Line 70"/>
            <p:cNvSpPr>
              <a:spLocks noChangeShapeType="1"/>
            </p:cNvSpPr>
            <p:nvPr/>
          </p:nvSpPr>
          <p:spPr bwMode="auto">
            <a:xfrm>
              <a:off x="1980" y="1856"/>
              <a:ext cx="420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" name="Line 71"/>
            <p:cNvSpPr>
              <a:spLocks noChangeShapeType="1"/>
            </p:cNvSpPr>
            <p:nvPr/>
          </p:nvSpPr>
          <p:spPr bwMode="auto">
            <a:xfrm>
              <a:off x="1980" y="2808"/>
              <a:ext cx="412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" name="Line 72"/>
            <p:cNvSpPr>
              <a:spLocks noChangeShapeType="1"/>
            </p:cNvSpPr>
            <p:nvPr/>
          </p:nvSpPr>
          <p:spPr bwMode="auto">
            <a:xfrm>
              <a:off x="1980" y="2328"/>
              <a:ext cx="402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7" name="Text Box 74"/>
          <p:cNvSpPr txBox="1">
            <a:spLocks noChangeArrowheads="1"/>
          </p:cNvSpPr>
          <p:nvPr/>
        </p:nvSpPr>
        <p:spPr bwMode="auto">
          <a:xfrm>
            <a:off x="0" y="2100263"/>
            <a:ext cx="3282950" cy="2955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/>
              <a:t>Besoins matériaux &amp; procédés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fr-FR" sz="1400" i="1"/>
          </a:p>
          <a:p>
            <a:pPr algn="ctr"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</a:pPr>
            <a:endParaRPr lang="fr-FR" sz="1600" i="1"/>
          </a:p>
          <a:p>
            <a:pPr algn="ctr"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sz="1600" b="1" i="1">
                <a:solidFill>
                  <a:schemeClr val="accent1"/>
                </a:solidFill>
              </a:rPr>
              <a:t>Choix de la famille de matériau </a:t>
            </a:r>
          </a:p>
          <a:p>
            <a:pPr algn="ctr"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sz="1400" i="1"/>
              <a:t>(métaux, céramiques, polymères..)</a:t>
            </a:r>
            <a:endParaRPr lang="fr-FR"/>
          </a:p>
          <a:p>
            <a:pPr algn="ctr"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</a:pPr>
            <a:endParaRPr lang="fr-FR"/>
          </a:p>
          <a:p>
            <a:pPr algn="ctr"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sz="1600" b="1" i="1">
                <a:solidFill>
                  <a:schemeClr val="accent1"/>
                </a:solidFill>
              </a:rPr>
              <a:t>Choix de la classe de matériau</a:t>
            </a:r>
          </a:p>
          <a:p>
            <a:pPr algn="ctr"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sz="1400" i="1"/>
              <a:t>(Acier, Alliage Al, Alliage Ni…..)</a:t>
            </a:r>
            <a:endParaRPr lang="fr-FR"/>
          </a:p>
          <a:p>
            <a:pPr algn="ctr"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</a:pPr>
            <a:endParaRPr lang="fr-FR" i="1"/>
          </a:p>
          <a:p>
            <a:pPr algn="ctr"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sz="1600" b="1" i="1">
                <a:solidFill>
                  <a:schemeClr val="accent1"/>
                </a:solidFill>
              </a:rPr>
              <a:t>Choix du matériau</a:t>
            </a:r>
          </a:p>
          <a:p>
            <a:pPr algn="ctr"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sz="1400" i="1"/>
              <a:t>(Al-2040, Al-6061, Al-7075…..)</a:t>
            </a:r>
          </a:p>
        </p:txBody>
      </p:sp>
      <p:sp>
        <p:nvSpPr>
          <p:cNvPr id="38" name="AutoShape 73"/>
          <p:cNvSpPr>
            <a:spLocks noChangeArrowheads="1"/>
          </p:cNvSpPr>
          <p:nvPr/>
        </p:nvSpPr>
        <p:spPr bwMode="auto">
          <a:xfrm>
            <a:off x="125413" y="2554288"/>
            <a:ext cx="3119437" cy="2627312"/>
          </a:xfrm>
          <a:prstGeom prst="roundRect">
            <a:avLst>
              <a:gd name="adj" fmla="val 11185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77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 autoUpdateAnimBg="0"/>
      <p:bldP spid="16" grpId="0" animBg="1" autoUpdateAnimBg="0"/>
      <p:bldP spid="17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 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45" name="ZoneTexte 44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4 sélection matériau 1/2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2280924" y="344908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Arial Black" pitchFamily="34" charset="0"/>
              </a:rPr>
              <a:t>Exprimer les exigences de conception en termes de contraintes</a:t>
            </a:r>
            <a:endParaRPr lang="fr-FR" sz="1600" dirty="0" smtClean="0">
              <a:latin typeface="Arial Black" pitchFamily="34" charset="0"/>
            </a:endParaRPr>
          </a:p>
        </p:txBody>
      </p:sp>
      <p:grpSp>
        <p:nvGrpSpPr>
          <p:cNvPr id="48" name="Group 4"/>
          <p:cNvGrpSpPr>
            <a:grpSpLocks/>
          </p:cNvGrpSpPr>
          <p:nvPr/>
        </p:nvGrpSpPr>
        <p:grpSpPr bwMode="auto">
          <a:xfrm>
            <a:off x="458165" y="3012069"/>
            <a:ext cx="5157992" cy="635001"/>
            <a:chOff x="1392" y="2152"/>
            <a:chExt cx="3250" cy="400"/>
          </a:xfrm>
        </p:grpSpPr>
        <p:sp>
          <p:nvSpPr>
            <p:cNvPr id="49" name="AutoShape 5"/>
            <p:cNvSpPr>
              <a:spLocks noChangeArrowheads="1"/>
            </p:cNvSpPr>
            <p:nvPr/>
          </p:nvSpPr>
          <p:spPr bwMode="auto">
            <a:xfrm>
              <a:off x="1392" y="2152"/>
              <a:ext cx="1104" cy="263"/>
            </a:xfrm>
            <a:prstGeom prst="roundRect">
              <a:avLst>
                <a:gd name="adj" fmla="val 16667"/>
              </a:avLst>
            </a:prstGeom>
            <a:solidFill>
              <a:srgbClr val="EAEAEA"/>
            </a:solidFill>
            <a:ln w="19050">
              <a:solidFill>
                <a:srgbClr val="A5002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fr-FR"/>
                <a:t>Contraintes </a:t>
              </a:r>
            </a:p>
          </p:txBody>
        </p:sp>
        <p:sp>
          <p:nvSpPr>
            <p:cNvPr id="50" name="Text Box 6"/>
            <p:cNvSpPr txBox="1">
              <a:spLocks noChangeArrowheads="1"/>
            </p:cNvSpPr>
            <p:nvPr/>
          </p:nvSpPr>
          <p:spPr bwMode="auto">
            <a:xfrm>
              <a:off x="2576" y="2184"/>
              <a:ext cx="206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25000"/>
                </a:spcBef>
                <a:spcAft>
                  <a:spcPct val="90000"/>
                </a:spcAft>
                <a:buClrTx/>
                <a:buSzTx/>
                <a:buFontTx/>
                <a:buNone/>
              </a:pPr>
              <a:r>
                <a:rPr lang="fr-FR" sz="1600" i="1" dirty="0"/>
                <a:t>Quelles conditions essentielles doit-il </a:t>
              </a:r>
              <a:r>
                <a:rPr lang="fr-FR" sz="1600" i="1" dirty="0" smtClean="0"/>
                <a:t>respecter </a:t>
              </a:r>
              <a:r>
                <a:rPr lang="fr-FR" sz="1600" i="1" dirty="0"/>
                <a:t>?</a:t>
              </a:r>
            </a:p>
          </p:txBody>
        </p:sp>
      </p:grpSp>
      <p:grpSp>
        <p:nvGrpSpPr>
          <p:cNvPr id="51" name="Group 7"/>
          <p:cNvGrpSpPr>
            <a:grpSpLocks/>
          </p:cNvGrpSpPr>
          <p:nvPr/>
        </p:nvGrpSpPr>
        <p:grpSpPr bwMode="auto">
          <a:xfrm>
            <a:off x="458165" y="4455102"/>
            <a:ext cx="5624513" cy="744537"/>
            <a:chOff x="1392" y="2825"/>
            <a:chExt cx="3544" cy="469"/>
          </a:xfrm>
        </p:grpSpPr>
        <p:sp>
          <p:nvSpPr>
            <p:cNvPr id="52" name="AutoShape 8"/>
            <p:cNvSpPr>
              <a:spLocks noChangeArrowheads="1"/>
            </p:cNvSpPr>
            <p:nvPr/>
          </p:nvSpPr>
          <p:spPr bwMode="auto">
            <a:xfrm>
              <a:off x="1392" y="2825"/>
              <a:ext cx="1102" cy="454"/>
            </a:xfrm>
            <a:prstGeom prst="roundRect">
              <a:avLst>
                <a:gd name="adj" fmla="val 16667"/>
              </a:avLst>
            </a:prstGeom>
            <a:solidFill>
              <a:srgbClr val="EAEAEA"/>
            </a:solidFill>
            <a:ln w="19050">
              <a:solidFill>
                <a:srgbClr val="A5002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fr-FR"/>
                <a:t>Variables libres</a:t>
              </a:r>
            </a:p>
          </p:txBody>
        </p:sp>
        <p:sp>
          <p:nvSpPr>
            <p:cNvPr id="53" name="Text Box 9"/>
            <p:cNvSpPr txBox="1">
              <a:spLocks noChangeArrowheads="1"/>
            </p:cNvSpPr>
            <p:nvPr/>
          </p:nvSpPr>
          <p:spPr bwMode="auto">
            <a:xfrm>
              <a:off x="2568" y="2928"/>
              <a:ext cx="2368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25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fr-FR" sz="1600" i="1"/>
                <a:t>Quelles sont les variables de conception libres ?</a:t>
              </a:r>
              <a:endParaRPr lang="fr-FR" sz="1400" i="1"/>
            </a:p>
          </p:txBody>
        </p:sp>
      </p:grpSp>
      <p:sp>
        <p:nvSpPr>
          <p:cNvPr id="54" name="Rectangle 10"/>
          <p:cNvSpPr>
            <a:spLocks noChangeArrowheads="1"/>
          </p:cNvSpPr>
          <p:nvPr/>
        </p:nvSpPr>
        <p:spPr bwMode="auto">
          <a:xfrm>
            <a:off x="2280615" y="1254702"/>
            <a:ext cx="2085975" cy="365125"/>
          </a:xfrm>
          <a:prstGeom prst="rect">
            <a:avLst/>
          </a:prstGeom>
          <a:solidFill>
            <a:srgbClr val="EAEAEA"/>
          </a:solidFill>
          <a:ln w="2857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sz="1600" b="1"/>
              <a:t>Cahier des charges</a:t>
            </a:r>
            <a:endParaRPr lang="fr-FR" sz="1600"/>
          </a:p>
        </p:txBody>
      </p:sp>
      <p:grpSp>
        <p:nvGrpSpPr>
          <p:cNvPr id="55" name="Group 11"/>
          <p:cNvGrpSpPr>
            <a:grpSpLocks/>
          </p:cNvGrpSpPr>
          <p:nvPr/>
        </p:nvGrpSpPr>
        <p:grpSpPr bwMode="auto">
          <a:xfrm>
            <a:off x="458165" y="3710564"/>
            <a:ext cx="5470525" cy="581025"/>
            <a:chOff x="1340" y="2678"/>
            <a:chExt cx="3734" cy="366"/>
          </a:xfrm>
        </p:grpSpPr>
        <p:sp>
          <p:nvSpPr>
            <p:cNvPr id="56" name="AutoShape 12"/>
            <p:cNvSpPr>
              <a:spLocks noChangeArrowheads="1"/>
            </p:cNvSpPr>
            <p:nvPr/>
          </p:nvSpPr>
          <p:spPr bwMode="auto">
            <a:xfrm>
              <a:off x="1340" y="2734"/>
              <a:ext cx="1196" cy="263"/>
            </a:xfrm>
            <a:prstGeom prst="roundRect">
              <a:avLst>
                <a:gd name="adj" fmla="val 16667"/>
              </a:avLst>
            </a:prstGeom>
            <a:solidFill>
              <a:srgbClr val="EAEAEA"/>
            </a:solidFill>
            <a:ln w="19050">
              <a:solidFill>
                <a:srgbClr val="A5002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fr-FR"/>
                <a:t>Objectifs</a:t>
              </a:r>
            </a:p>
          </p:txBody>
        </p:sp>
        <p:sp>
          <p:nvSpPr>
            <p:cNvPr id="57" name="Text Box 13"/>
            <p:cNvSpPr txBox="1">
              <a:spLocks noChangeArrowheads="1"/>
            </p:cNvSpPr>
            <p:nvPr/>
          </p:nvSpPr>
          <p:spPr bwMode="auto">
            <a:xfrm>
              <a:off x="2622" y="2678"/>
              <a:ext cx="24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25000"/>
                </a:spcBef>
                <a:spcAft>
                  <a:spcPct val="90000"/>
                </a:spcAft>
                <a:buClrTx/>
                <a:buSzTx/>
                <a:buFontTx/>
                <a:buNone/>
              </a:pPr>
              <a:r>
                <a:rPr lang="fr-FR" sz="1600" i="1"/>
                <a:t>Quelle mesure de performance doit être maximiser ou minimiser ?</a:t>
              </a:r>
              <a:endParaRPr lang="fr-FR" sz="1400" i="1"/>
            </a:p>
          </p:txBody>
        </p:sp>
      </p:grpSp>
      <p:grpSp>
        <p:nvGrpSpPr>
          <p:cNvPr id="58" name="Group 14"/>
          <p:cNvGrpSpPr>
            <a:grpSpLocks/>
          </p:cNvGrpSpPr>
          <p:nvPr/>
        </p:nvGrpSpPr>
        <p:grpSpPr bwMode="auto">
          <a:xfrm>
            <a:off x="5757615" y="5085339"/>
            <a:ext cx="1574423" cy="1047750"/>
            <a:chOff x="4019" y="3400"/>
            <a:chExt cx="1075" cy="660"/>
          </a:xfrm>
        </p:grpSpPr>
        <p:sp>
          <p:nvSpPr>
            <p:cNvPr id="59" name="Line 15"/>
            <p:cNvSpPr>
              <a:spLocks noChangeShapeType="1"/>
            </p:cNvSpPr>
            <p:nvPr/>
          </p:nvSpPr>
          <p:spPr bwMode="auto">
            <a:xfrm>
              <a:off x="4019" y="3400"/>
              <a:ext cx="285" cy="32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fr-FR"/>
            </a:p>
          </p:txBody>
        </p:sp>
        <p:sp>
          <p:nvSpPr>
            <p:cNvPr id="60" name="Text Box 16"/>
            <p:cNvSpPr txBox="1">
              <a:spLocks noChangeArrowheads="1"/>
            </p:cNvSpPr>
            <p:nvPr/>
          </p:nvSpPr>
          <p:spPr bwMode="auto">
            <a:xfrm>
              <a:off x="4350" y="3694"/>
              <a:ext cx="74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C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fr-FR" sz="1600" b="1" i="1">
                  <a:solidFill>
                    <a:schemeClr val="accent1"/>
                  </a:solidFill>
                </a:rPr>
                <a:t>Choix du</a:t>
              </a:r>
            </a:p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fr-FR" sz="1600" b="1" i="1">
                  <a:solidFill>
                    <a:schemeClr val="accent1"/>
                  </a:solidFill>
                </a:rPr>
                <a:t>matériau</a:t>
              </a:r>
              <a:r>
                <a:rPr lang="fr-FR" sz="1600" i="1">
                  <a:solidFill>
                    <a:schemeClr val="accent1"/>
                  </a:solidFill>
                </a:rPr>
                <a:t> </a:t>
              </a:r>
            </a:p>
          </p:txBody>
        </p:sp>
      </p:grpSp>
      <p:grpSp>
        <p:nvGrpSpPr>
          <p:cNvPr id="61" name="Group 17"/>
          <p:cNvGrpSpPr>
            <a:grpSpLocks/>
          </p:cNvGrpSpPr>
          <p:nvPr/>
        </p:nvGrpSpPr>
        <p:grpSpPr bwMode="auto">
          <a:xfrm>
            <a:off x="5850903" y="2224664"/>
            <a:ext cx="3182937" cy="1217613"/>
            <a:chOff x="4248" y="1582"/>
            <a:chExt cx="2171" cy="767"/>
          </a:xfrm>
        </p:grpSpPr>
        <p:sp>
          <p:nvSpPr>
            <p:cNvPr id="62" name="Text Box 18"/>
            <p:cNvSpPr txBox="1">
              <a:spLocks noChangeArrowheads="1"/>
            </p:cNvSpPr>
            <p:nvPr/>
          </p:nvSpPr>
          <p:spPr bwMode="auto">
            <a:xfrm>
              <a:off x="4718" y="1582"/>
              <a:ext cx="1701" cy="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>
                  <a:schemeClr val="accent1"/>
                </a:buClr>
                <a:buSzTx/>
                <a:buFont typeface="Wingdings" pitchFamily="2" charset="2"/>
                <a:buChar char="§"/>
              </a:pPr>
              <a:r>
                <a:rPr lang="fr-FR" sz="1600" b="1" i="1">
                  <a:solidFill>
                    <a:schemeClr val="accent1"/>
                  </a:solidFill>
                </a:rPr>
                <a:t> Etre suffisamment dur</a:t>
              </a:r>
            </a:p>
            <a:p>
              <a:pPr>
                <a:spcBef>
                  <a:spcPct val="0"/>
                </a:spcBef>
                <a:buClr>
                  <a:schemeClr val="accent1"/>
                </a:buClr>
                <a:buSzTx/>
                <a:buFont typeface="Wingdings" pitchFamily="2" charset="2"/>
                <a:buChar char="§"/>
              </a:pPr>
              <a:r>
                <a:rPr lang="fr-FR" sz="1600" b="1" i="1">
                  <a:solidFill>
                    <a:schemeClr val="accent1"/>
                  </a:solidFill>
                </a:rPr>
                <a:t> Conduit l’électricité</a:t>
              </a:r>
            </a:p>
            <a:p>
              <a:pPr>
                <a:spcBef>
                  <a:spcPct val="0"/>
                </a:spcBef>
                <a:buClr>
                  <a:schemeClr val="accent1"/>
                </a:buClr>
                <a:buSzTx/>
                <a:buFont typeface="Wingdings" pitchFamily="2" charset="2"/>
                <a:buChar char="§"/>
              </a:pPr>
              <a:r>
                <a:rPr lang="fr-FR" sz="1600" b="1" i="1">
                  <a:solidFill>
                    <a:schemeClr val="accent1"/>
                  </a:solidFill>
                </a:rPr>
                <a:t> Supporte 250°C</a:t>
              </a:r>
            </a:p>
            <a:p>
              <a:pPr>
                <a:spcBef>
                  <a:spcPct val="0"/>
                </a:spcBef>
                <a:buClr>
                  <a:schemeClr val="accent1"/>
                </a:buClr>
                <a:buSzTx/>
                <a:buFont typeface="Wingdings" pitchFamily="2" charset="2"/>
                <a:buChar char="§"/>
              </a:pPr>
              <a:r>
                <a:rPr lang="fr-FR" sz="1600" b="1" i="1">
                  <a:solidFill>
                    <a:schemeClr val="accent1"/>
                  </a:solidFill>
                </a:rPr>
                <a:t> Peut être moulée</a:t>
              </a:r>
            </a:p>
          </p:txBody>
        </p:sp>
        <p:grpSp>
          <p:nvGrpSpPr>
            <p:cNvPr id="63" name="Group 19"/>
            <p:cNvGrpSpPr>
              <a:grpSpLocks/>
            </p:cNvGrpSpPr>
            <p:nvPr/>
          </p:nvGrpSpPr>
          <p:grpSpPr bwMode="auto">
            <a:xfrm flipV="1">
              <a:off x="4248" y="1624"/>
              <a:ext cx="488" cy="648"/>
              <a:chOff x="4184" y="2632"/>
              <a:chExt cx="488" cy="648"/>
            </a:xfrm>
          </p:grpSpPr>
          <p:sp>
            <p:nvSpPr>
              <p:cNvPr id="64" name="Line 20"/>
              <p:cNvSpPr>
                <a:spLocks noChangeShapeType="1"/>
              </p:cNvSpPr>
              <p:nvPr/>
            </p:nvSpPr>
            <p:spPr bwMode="auto">
              <a:xfrm flipV="1">
                <a:off x="4184" y="2632"/>
                <a:ext cx="488" cy="8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5" name="Line 21"/>
              <p:cNvSpPr>
                <a:spLocks noChangeShapeType="1"/>
              </p:cNvSpPr>
              <p:nvPr/>
            </p:nvSpPr>
            <p:spPr bwMode="auto">
              <a:xfrm>
                <a:off x="4184" y="2656"/>
                <a:ext cx="488" cy="624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66" name="Group 22"/>
          <p:cNvGrpSpPr>
            <a:grpSpLocks/>
          </p:cNvGrpSpPr>
          <p:nvPr/>
        </p:nvGrpSpPr>
        <p:grpSpPr bwMode="auto">
          <a:xfrm>
            <a:off x="5800103" y="3761364"/>
            <a:ext cx="2876550" cy="1217613"/>
            <a:chOff x="4224" y="2566"/>
            <a:chExt cx="1966" cy="767"/>
          </a:xfrm>
        </p:grpSpPr>
        <p:grpSp>
          <p:nvGrpSpPr>
            <p:cNvPr id="67" name="Group 23"/>
            <p:cNvGrpSpPr>
              <a:grpSpLocks/>
            </p:cNvGrpSpPr>
            <p:nvPr/>
          </p:nvGrpSpPr>
          <p:grpSpPr bwMode="auto">
            <a:xfrm>
              <a:off x="4224" y="2640"/>
              <a:ext cx="524" cy="693"/>
              <a:chOff x="4184" y="2640"/>
              <a:chExt cx="524" cy="693"/>
            </a:xfrm>
          </p:grpSpPr>
          <p:sp>
            <p:nvSpPr>
              <p:cNvPr id="69" name="Line 24"/>
              <p:cNvSpPr>
                <a:spLocks noChangeShapeType="1"/>
              </p:cNvSpPr>
              <p:nvPr/>
            </p:nvSpPr>
            <p:spPr bwMode="auto">
              <a:xfrm flipV="1">
                <a:off x="4184" y="2640"/>
                <a:ext cx="524" cy="0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70" name="Line 25"/>
              <p:cNvSpPr>
                <a:spLocks noChangeShapeType="1"/>
              </p:cNvSpPr>
              <p:nvPr/>
            </p:nvSpPr>
            <p:spPr bwMode="auto">
              <a:xfrm>
                <a:off x="4184" y="2656"/>
                <a:ext cx="524" cy="677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endParaRPr lang="fr-FR"/>
              </a:p>
            </p:txBody>
          </p:sp>
        </p:grpSp>
        <p:sp>
          <p:nvSpPr>
            <p:cNvPr id="68" name="Text Box 26"/>
            <p:cNvSpPr txBox="1">
              <a:spLocks noChangeArrowheads="1"/>
            </p:cNvSpPr>
            <p:nvPr/>
          </p:nvSpPr>
          <p:spPr bwMode="auto">
            <a:xfrm>
              <a:off x="4702" y="2566"/>
              <a:ext cx="1488" cy="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>
                  <a:schemeClr val="accent1"/>
                </a:buClr>
                <a:buSzTx/>
                <a:buFont typeface="Wingdings" pitchFamily="2" charset="2"/>
                <a:buChar char="§"/>
              </a:pPr>
              <a:r>
                <a:rPr lang="fr-FR" sz="1600" b="1" i="1">
                  <a:solidFill>
                    <a:schemeClr val="accent1"/>
                  </a:solidFill>
                </a:rPr>
                <a:t>  Coût</a:t>
              </a:r>
            </a:p>
            <a:p>
              <a:pPr>
                <a:spcBef>
                  <a:spcPct val="0"/>
                </a:spcBef>
                <a:buClr>
                  <a:schemeClr val="accent1"/>
                </a:buClr>
                <a:buSzTx/>
                <a:buFont typeface="Wingdings" pitchFamily="2" charset="2"/>
                <a:buChar char="§"/>
              </a:pPr>
              <a:r>
                <a:rPr lang="fr-FR" sz="1600" b="1" i="1">
                  <a:solidFill>
                    <a:schemeClr val="accent1"/>
                  </a:solidFill>
                </a:rPr>
                <a:t>  Poids</a:t>
              </a:r>
            </a:p>
            <a:p>
              <a:pPr>
                <a:spcBef>
                  <a:spcPct val="0"/>
                </a:spcBef>
                <a:buClr>
                  <a:schemeClr val="accent1"/>
                </a:buClr>
                <a:buSzTx/>
                <a:buFont typeface="Wingdings" pitchFamily="2" charset="2"/>
                <a:buChar char="§"/>
              </a:pPr>
              <a:r>
                <a:rPr lang="fr-FR" sz="1600" b="1" i="1">
                  <a:solidFill>
                    <a:schemeClr val="accent1"/>
                  </a:solidFill>
                </a:rPr>
                <a:t>  Volume</a:t>
              </a:r>
            </a:p>
            <a:p>
              <a:pPr>
                <a:spcBef>
                  <a:spcPct val="0"/>
                </a:spcBef>
                <a:buClr>
                  <a:schemeClr val="accent1"/>
                </a:buClr>
                <a:buSzTx/>
                <a:buFont typeface="Wingdings" pitchFamily="2" charset="2"/>
                <a:buChar char="§"/>
              </a:pPr>
              <a:r>
                <a:rPr lang="fr-FR" sz="1600" b="1" i="1">
                  <a:solidFill>
                    <a:schemeClr val="accent1"/>
                  </a:solidFill>
                </a:rPr>
                <a:t>  Impact écologique</a:t>
              </a:r>
            </a:p>
          </p:txBody>
        </p:sp>
      </p:grpSp>
      <p:grpSp>
        <p:nvGrpSpPr>
          <p:cNvPr id="71" name="Group 27"/>
          <p:cNvGrpSpPr>
            <a:grpSpLocks/>
          </p:cNvGrpSpPr>
          <p:nvPr/>
        </p:nvGrpSpPr>
        <p:grpSpPr bwMode="auto">
          <a:xfrm>
            <a:off x="218453" y="1349952"/>
            <a:ext cx="6853237" cy="4021137"/>
            <a:chOff x="441" y="1047"/>
            <a:chExt cx="4676" cy="2533"/>
          </a:xfrm>
        </p:grpSpPr>
        <p:grpSp>
          <p:nvGrpSpPr>
            <p:cNvPr id="72" name="Group 28"/>
            <p:cNvGrpSpPr>
              <a:grpSpLocks/>
            </p:cNvGrpSpPr>
            <p:nvPr/>
          </p:nvGrpSpPr>
          <p:grpSpPr bwMode="auto">
            <a:xfrm>
              <a:off x="604" y="1648"/>
              <a:ext cx="3544" cy="263"/>
              <a:chOff x="1392" y="1768"/>
              <a:chExt cx="3272" cy="263"/>
            </a:xfrm>
          </p:grpSpPr>
          <p:sp>
            <p:nvSpPr>
              <p:cNvPr id="78" name="AutoShape 29"/>
              <p:cNvSpPr>
                <a:spLocks noChangeArrowheads="1"/>
              </p:cNvSpPr>
              <p:nvPr/>
            </p:nvSpPr>
            <p:spPr bwMode="auto">
              <a:xfrm>
                <a:off x="1392" y="1768"/>
                <a:ext cx="1104" cy="263"/>
              </a:xfrm>
              <a:prstGeom prst="roundRect">
                <a:avLst>
                  <a:gd name="adj" fmla="val 16667"/>
                </a:avLst>
              </a:prstGeom>
              <a:solidFill>
                <a:srgbClr val="EAEAEA"/>
              </a:solidFill>
              <a:ln w="19050">
                <a:solidFill>
                  <a:srgbClr val="A5002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53882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lang="fr-FR"/>
                  <a:t> Fonction  </a:t>
                </a:r>
              </a:p>
            </p:txBody>
          </p:sp>
          <p:sp>
            <p:nvSpPr>
              <p:cNvPr id="79" name="Text Box 30"/>
              <p:cNvSpPr txBox="1">
                <a:spLocks noChangeArrowheads="1"/>
              </p:cNvSpPr>
              <p:nvPr/>
            </p:nvSpPr>
            <p:spPr bwMode="auto">
              <a:xfrm>
                <a:off x="2560" y="1800"/>
                <a:ext cx="2104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25000"/>
                  </a:spcBef>
                  <a:spcAft>
                    <a:spcPct val="90000"/>
                  </a:spcAft>
                  <a:buClrTx/>
                  <a:buSzTx/>
                  <a:buFontTx/>
                  <a:buNone/>
                </a:pPr>
                <a:r>
                  <a:rPr lang="fr-FR" sz="1600" i="1" dirty="0"/>
                  <a:t>Quelle est la fonction du composant ?</a:t>
                </a:r>
              </a:p>
            </p:txBody>
          </p:sp>
        </p:grpSp>
        <p:sp>
          <p:nvSpPr>
            <p:cNvPr id="73" name="Line 31"/>
            <p:cNvSpPr>
              <a:spLocks noChangeShapeType="1"/>
            </p:cNvSpPr>
            <p:nvPr/>
          </p:nvSpPr>
          <p:spPr bwMode="auto">
            <a:xfrm>
              <a:off x="2476" y="1254"/>
              <a:ext cx="0" cy="184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4" name="AutoShape 32"/>
            <p:cNvSpPr>
              <a:spLocks noChangeArrowheads="1"/>
            </p:cNvSpPr>
            <p:nvPr/>
          </p:nvSpPr>
          <p:spPr bwMode="auto">
            <a:xfrm>
              <a:off x="441" y="1464"/>
              <a:ext cx="4150" cy="2116"/>
            </a:xfrm>
            <a:prstGeom prst="roundRect">
              <a:avLst>
                <a:gd name="adj" fmla="val 1889"/>
              </a:avLst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fr-FR"/>
            </a:p>
          </p:txBody>
        </p:sp>
        <p:grpSp>
          <p:nvGrpSpPr>
            <p:cNvPr id="75" name="Group 33"/>
            <p:cNvGrpSpPr>
              <a:grpSpLocks/>
            </p:cNvGrpSpPr>
            <p:nvPr/>
          </p:nvGrpSpPr>
          <p:grpSpPr bwMode="auto">
            <a:xfrm>
              <a:off x="4081" y="1047"/>
              <a:ext cx="1036" cy="593"/>
              <a:chOff x="4081" y="1047"/>
              <a:chExt cx="1036" cy="593"/>
            </a:xfrm>
          </p:grpSpPr>
          <p:sp>
            <p:nvSpPr>
              <p:cNvPr id="76" name="Line 34"/>
              <p:cNvSpPr>
                <a:spLocks noChangeShapeType="1"/>
              </p:cNvSpPr>
              <p:nvPr/>
            </p:nvSpPr>
            <p:spPr bwMode="auto">
              <a:xfrm flipV="1">
                <a:off x="4081" y="1288"/>
                <a:ext cx="279" cy="352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77" name="Text Box 35"/>
              <p:cNvSpPr txBox="1">
                <a:spLocks noChangeArrowheads="1"/>
              </p:cNvSpPr>
              <p:nvPr/>
            </p:nvSpPr>
            <p:spPr bwMode="auto">
              <a:xfrm>
                <a:off x="4366" y="1047"/>
                <a:ext cx="75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CC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sz="1600" b="1" i="1" dirty="0">
                    <a:solidFill>
                      <a:schemeClr val="accent1"/>
                    </a:solidFill>
                  </a:rPr>
                  <a:t>Un label</a:t>
                </a:r>
                <a:r>
                  <a:rPr lang="fr-FR" b="1" i="1" dirty="0">
                    <a:solidFill>
                      <a:schemeClr val="accent1"/>
                    </a:solidFill>
                  </a:rPr>
                  <a:t> 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3109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4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469900" y="1298575"/>
            <a:ext cx="3121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i="1"/>
              <a:t>Les composants chauffent et la chaleur doit être évacuée.</a:t>
            </a:r>
          </a:p>
        </p:txBody>
      </p:sp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987425"/>
            <a:ext cx="4084637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Group 26"/>
          <p:cNvGrpSpPr>
            <a:grpSpLocks/>
          </p:cNvGrpSpPr>
          <p:nvPr/>
        </p:nvGrpSpPr>
        <p:grpSpPr bwMode="auto">
          <a:xfrm>
            <a:off x="3257550" y="2886075"/>
            <a:ext cx="5619750" cy="3565525"/>
            <a:chOff x="2052" y="1818"/>
            <a:chExt cx="3540" cy="2246"/>
          </a:xfrm>
        </p:grpSpPr>
        <p:sp>
          <p:nvSpPr>
            <p:cNvPr id="38" name="AutoShape 13"/>
            <p:cNvSpPr>
              <a:spLocks noChangeArrowheads="1"/>
            </p:cNvSpPr>
            <p:nvPr/>
          </p:nvSpPr>
          <p:spPr bwMode="auto">
            <a:xfrm>
              <a:off x="2052" y="2263"/>
              <a:ext cx="199" cy="210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8F8F8"/>
            </a:solidFill>
            <a:ln w="28575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9" name="Text Box 14"/>
            <p:cNvSpPr txBox="1">
              <a:spLocks noChangeArrowheads="1"/>
            </p:cNvSpPr>
            <p:nvPr/>
          </p:nvSpPr>
          <p:spPr bwMode="auto">
            <a:xfrm>
              <a:off x="3393" y="1818"/>
              <a:ext cx="8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C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fr-FR" b="1" i="1">
                  <a:solidFill>
                    <a:schemeClr val="accent1"/>
                  </a:solidFill>
                </a:rPr>
                <a:t>Traduction</a:t>
              </a:r>
              <a:endParaRPr lang="en-GB" b="1" i="1">
                <a:solidFill>
                  <a:schemeClr val="accent1"/>
                </a:solidFill>
              </a:endParaRPr>
            </a:p>
          </p:txBody>
        </p:sp>
        <p:grpSp>
          <p:nvGrpSpPr>
            <p:cNvPr id="40" name="Group 25"/>
            <p:cNvGrpSpPr>
              <a:grpSpLocks/>
            </p:cNvGrpSpPr>
            <p:nvPr/>
          </p:nvGrpSpPr>
          <p:grpSpPr bwMode="auto">
            <a:xfrm>
              <a:off x="2298" y="2048"/>
              <a:ext cx="3294" cy="2016"/>
              <a:chOff x="2298" y="2048"/>
              <a:chExt cx="3294" cy="2016"/>
            </a:xfrm>
          </p:grpSpPr>
          <p:grpSp>
            <p:nvGrpSpPr>
              <p:cNvPr id="41" name="Group 6"/>
              <p:cNvGrpSpPr>
                <a:grpSpLocks/>
              </p:cNvGrpSpPr>
              <p:nvPr/>
            </p:nvGrpSpPr>
            <p:grpSpPr bwMode="auto">
              <a:xfrm>
                <a:off x="2408" y="3608"/>
                <a:ext cx="3160" cy="263"/>
                <a:chOff x="280" y="3824"/>
                <a:chExt cx="3160" cy="263"/>
              </a:xfrm>
            </p:grpSpPr>
            <p:sp>
              <p:nvSpPr>
                <p:cNvPr id="48" name="AutoShape 7"/>
                <p:cNvSpPr>
                  <a:spLocks noChangeArrowheads="1"/>
                </p:cNvSpPr>
                <p:nvPr/>
              </p:nvSpPr>
              <p:spPr bwMode="auto">
                <a:xfrm>
                  <a:off x="280" y="3824"/>
                  <a:ext cx="1014" cy="263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EAEAEA"/>
                </a:solidFill>
                <a:ln w="19050">
                  <a:solidFill>
                    <a:srgbClr val="A5002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53882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fr-FR"/>
                    <a:t>Variable libre</a:t>
                  </a:r>
                  <a:endParaRPr lang="en-US"/>
                </a:p>
              </p:txBody>
            </p:sp>
            <p:sp>
              <p:nvSpPr>
                <p:cNvPr id="49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312" y="3856"/>
                  <a:ext cx="2128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en-GB" sz="1600" i="1"/>
                    <a:t> </a:t>
                  </a:r>
                  <a:r>
                    <a:rPr lang="fr-FR" sz="1600" b="1" i="1"/>
                    <a:t>Choix du matériau</a:t>
                  </a:r>
                  <a:endParaRPr lang="en-GB" sz="1600" b="1" i="1"/>
                </a:p>
              </p:txBody>
            </p:sp>
          </p:grpSp>
          <p:grpSp>
            <p:nvGrpSpPr>
              <p:cNvPr id="42" name="Group 23"/>
              <p:cNvGrpSpPr>
                <a:grpSpLocks/>
              </p:cNvGrpSpPr>
              <p:nvPr/>
            </p:nvGrpSpPr>
            <p:grpSpPr bwMode="auto">
              <a:xfrm>
                <a:off x="2418" y="2226"/>
                <a:ext cx="3174" cy="1260"/>
                <a:chOff x="2418" y="2226"/>
                <a:chExt cx="2958" cy="1260"/>
              </a:xfrm>
            </p:grpSpPr>
            <p:sp>
              <p:nvSpPr>
                <p:cNvPr id="46" name="AutoShape 10"/>
                <p:cNvSpPr>
                  <a:spLocks noChangeArrowheads="1"/>
                </p:cNvSpPr>
                <p:nvPr/>
              </p:nvSpPr>
              <p:spPr bwMode="auto">
                <a:xfrm>
                  <a:off x="2418" y="2450"/>
                  <a:ext cx="960" cy="263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EAEAEA"/>
                </a:solidFill>
                <a:ln w="19050">
                  <a:solidFill>
                    <a:srgbClr val="A5002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53882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en-US"/>
                    <a:t> Contraintes</a:t>
                  </a:r>
                </a:p>
              </p:txBody>
            </p:sp>
            <p:sp>
              <p:nvSpPr>
                <p:cNvPr id="47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3151" y="2226"/>
                  <a:ext cx="2225" cy="12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8F8F8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accent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marL="457200" indent="-45720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914400" indent="-45720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371600" indent="-45720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828800" indent="-45720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286000" indent="-45720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743200" indent="-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3200400" indent="-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657600" indent="-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4114800" indent="-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3500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</a:pPr>
                  <a:endParaRPr lang="en-GB" sz="1600">
                    <a:latin typeface="Arial" charset="0"/>
                  </a:endParaRPr>
                </a:p>
                <a:p>
                  <a:pPr lvl="1">
                    <a:spcBef>
                      <a:spcPct val="3500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</a:pPr>
                  <a:r>
                    <a:rPr lang="en-GB" sz="1600" b="1">
                      <a:latin typeface="Arial" charset="0"/>
                    </a:rPr>
                    <a:t>1.  </a:t>
                  </a:r>
                  <a:r>
                    <a:rPr lang="fr-FR" sz="1600" b="1">
                      <a:latin typeface="Arial" charset="0"/>
                    </a:rPr>
                    <a:t>Temp. Max service </a:t>
                  </a:r>
                  <a:r>
                    <a:rPr lang="en-GB" sz="1600" b="1">
                      <a:latin typeface="Arial" charset="0"/>
                    </a:rPr>
                    <a:t>&gt; 200 C </a:t>
                  </a:r>
                </a:p>
                <a:p>
                  <a:pPr lvl="1">
                    <a:spcBef>
                      <a:spcPct val="3500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</a:pPr>
                  <a:r>
                    <a:rPr lang="en-GB" sz="1600" b="1">
                      <a:latin typeface="Arial" charset="0"/>
                    </a:rPr>
                    <a:t>2. “</a:t>
                  </a:r>
                  <a:r>
                    <a:rPr lang="fr-FR" sz="1600" b="1">
                      <a:latin typeface="Arial" charset="0"/>
                    </a:rPr>
                    <a:t>Bon isolant électrique”</a:t>
                  </a:r>
                  <a:endParaRPr lang="en-GB" sz="1600" b="1">
                    <a:latin typeface="Arial" charset="0"/>
                  </a:endParaRPr>
                </a:p>
                <a:p>
                  <a:pPr lvl="1">
                    <a:spcBef>
                      <a:spcPct val="3500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</a:pPr>
                  <a:r>
                    <a:rPr lang="en-GB" sz="1600" b="1">
                      <a:latin typeface="Arial" charset="0"/>
                    </a:rPr>
                    <a:t>3. “</a:t>
                  </a:r>
                  <a:r>
                    <a:rPr lang="fr-FR" sz="1600" b="1">
                      <a:latin typeface="Arial" charset="0"/>
                    </a:rPr>
                    <a:t>Bon conducteur thermique</a:t>
                  </a:r>
                  <a:r>
                    <a:rPr lang="en-GB" sz="1600" b="1">
                      <a:latin typeface="Arial" charset="0"/>
                    </a:rPr>
                    <a:t>”</a:t>
                  </a:r>
                </a:p>
                <a:p>
                  <a:pPr lvl="1">
                    <a:spcBef>
                      <a:spcPct val="3500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</a:pPr>
                  <a:r>
                    <a:rPr lang="en-GB" sz="1600" b="1">
                      <a:latin typeface="Arial" charset="0"/>
                    </a:rPr>
                    <a:t> (</a:t>
                  </a:r>
                  <a:r>
                    <a:rPr lang="en-GB" sz="1400" b="1">
                      <a:latin typeface="Arial" charset="0"/>
                    </a:rPr>
                    <a:t>ou conductivité T &gt; 25 W/m.K)</a:t>
                  </a:r>
                </a:p>
              </p:txBody>
            </p:sp>
          </p:grpSp>
          <p:sp>
            <p:nvSpPr>
              <p:cNvPr id="43" name="AutoShape 16"/>
              <p:cNvSpPr>
                <a:spLocks noChangeArrowheads="1"/>
              </p:cNvSpPr>
              <p:nvPr/>
            </p:nvSpPr>
            <p:spPr bwMode="auto">
              <a:xfrm>
                <a:off x="2408" y="2138"/>
                <a:ext cx="956" cy="263"/>
              </a:xfrm>
              <a:prstGeom prst="roundRect">
                <a:avLst>
                  <a:gd name="adj" fmla="val 16667"/>
                </a:avLst>
              </a:prstGeom>
              <a:solidFill>
                <a:srgbClr val="EAEAEA"/>
              </a:solidFill>
              <a:ln w="19050">
                <a:solidFill>
                  <a:srgbClr val="A5002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53882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lang="en-US"/>
                  <a:t> Fonction  </a:t>
                </a:r>
              </a:p>
            </p:txBody>
          </p:sp>
          <p:sp>
            <p:nvSpPr>
              <p:cNvPr id="44" name="Text Box 17"/>
              <p:cNvSpPr txBox="1">
                <a:spLocks noChangeArrowheads="1"/>
              </p:cNvSpPr>
              <p:nvPr/>
            </p:nvSpPr>
            <p:spPr bwMode="auto">
              <a:xfrm>
                <a:off x="3434" y="2150"/>
                <a:ext cx="1613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/>
                  <a:t>Dissipateur thermique</a:t>
                </a:r>
                <a:endParaRPr lang="en-US"/>
              </a:p>
            </p:txBody>
          </p:sp>
          <p:sp>
            <p:nvSpPr>
              <p:cNvPr id="45" name="AutoShape 18"/>
              <p:cNvSpPr>
                <a:spLocks noChangeArrowheads="1"/>
              </p:cNvSpPr>
              <p:nvPr/>
            </p:nvSpPr>
            <p:spPr bwMode="auto">
              <a:xfrm>
                <a:off x="2298" y="2048"/>
                <a:ext cx="3230" cy="2016"/>
              </a:xfrm>
              <a:prstGeom prst="roundRect">
                <a:avLst>
                  <a:gd name="adj" fmla="val 3111"/>
                </a:avLst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50" name="Group 19"/>
          <p:cNvGrpSpPr>
            <a:grpSpLocks/>
          </p:cNvGrpSpPr>
          <p:nvPr/>
        </p:nvGrpSpPr>
        <p:grpSpPr bwMode="auto">
          <a:xfrm>
            <a:off x="266700" y="2860675"/>
            <a:ext cx="2978150" cy="1584325"/>
            <a:chOff x="216" y="1890"/>
            <a:chExt cx="1876" cy="998"/>
          </a:xfrm>
        </p:grpSpPr>
        <p:sp>
          <p:nvSpPr>
            <p:cNvPr id="51" name="Text Box 20"/>
            <p:cNvSpPr txBox="1">
              <a:spLocks noChangeArrowheads="1"/>
            </p:cNvSpPr>
            <p:nvPr/>
          </p:nvSpPr>
          <p:spPr bwMode="auto">
            <a:xfrm>
              <a:off x="338" y="2194"/>
              <a:ext cx="1700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5000"/>
                </a:spcBef>
                <a:spcAft>
                  <a:spcPct val="35000"/>
                </a:spcAft>
                <a:buClrTx/>
                <a:buSzTx/>
                <a:buFontTx/>
                <a:buNone/>
              </a:pPr>
              <a:r>
                <a:rPr lang="fr-FR"/>
                <a:t>Maintien du composant sous 200°C sans couplage électrique.</a:t>
              </a:r>
              <a:endParaRPr lang="en-GB" sz="1600"/>
            </a:p>
          </p:txBody>
        </p:sp>
        <p:sp>
          <p:nvSpPr>
            <p:cNvPr id="52" name="AutoShape 21"/>
            <p:cNvSpPr>
              <a:spLocks noChangeArrowheads="1"/>
            </p:cNvSpPr>
            <p:nvPr/>
          </p:nvSpPr>
          <p:spPr bwMode="auto">
            <a:xfrm>
              <a:off x="216" y="2128"/>
              <a:ext cx="1824" cy="760"/>
            </a:xfrm>
            <a:prstGeom prst="roundRect">
              <a:avLst>
                <a:gd name="adj" fmla="val 7370"/>
              </a:avLst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53" name="Text Box 22"/>
            <p:cNvSpPr txBox="1">
              <a:spLocks noChangeArrowheads="1"/>
            </p:cNvSpPr>
            <p:nvPr/>
          </p:nvSpPr>
          <p:spPr bwMode="auto">
            <a:xfrm>
              <a:off x="352" y="1890"/>
              <a:ext cx="17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C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fr-FR" b="1" i="1">
                  <a:solidFill>
                    <a:schemeClr val="accent1"/>
                  </a:solidFill>
                </a:rPr>
                <a:t>Cahier des charges</a:t>
              </a:r>
              <a:endParaRPr lang="en-GB" b="1">
                <a:solidFill>
                  <a:schemeClr val="accent1"/>
                </a:solidFill>
                <a:latin typeface="Bookshelf Symbol 1" pitchFamily="34" charset="0"/>
              </a:endParaRPr>
            </a:p>
          </p:txBody>
        </p:sp>
      </p:grpSp>
      <p:pic>
        <p:nvPicPr>
          <p:cNvPr id="54" name="Image 5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55" name="ZoneTexte 54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4 sélection matériau 1/2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2280924" y="344908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Exemple : Dissipateur thermique pour électronique de puissance</a:t>
            </a:r>
          </a:p>
        </p:txBody>
      </p:sp>
    </p:spTree>
    <p:extLst>
      <p:ext uri="{BB962C8B-B14F-4D97-AF65-F5344CB8AC3E}">
        <p14:creationId xmlns:p14="http://schemas.microsoft.com/office/powerpoint/2010/main" val="125358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1"/>
          <p:cNvGrpSpPr>
            <a:grpSpLocks/>
          </p:cNvGrpSpPr>
          <p:nvPr/>
        </p:nvGrpSpPr>
        <p:grpSpPr bwMode="auto">
          <a:xfrm>
            <a:off x="1866900" y="2089945"/>
            <a:ext cx="7067550" cy="4011612"/>
            <a:chOff x="1176" y="1499"/>
            <a:chExt cx="4452" cy="2527"/>
          </a:xfrm>
        </p:grpSpPr>
        <p:grpSp>
          <p:nvGrpSpPr>
            <p:cNvPr id="42" name="Group 2"/>
            <p:cNvGrpSpPr>
              <a:grpSpLocks/>
            </p:cNvGrpSpPr>
            <p:nvPr/>
          </p:nvGrpSpPr>
          <p:grpSpPr bwMode="auto">
            <a:xfrm>
              <a:off x="1176" y="2170"/>
              <a:ext cx="1785" cy="433"/>
              <a:chOff x="1176" y="2162"/>
              <a:chExt cx="1785" cy="433"/>
            </a:xfrm>
          </p:grpSpPr>
          <p:sp>
            <p:nvSpPr>
              <p:cNvPr id="46" name="Line 3"/>
              <p:cNvSpPr>
                <a:spLocks noChangeShapeType="1"/>
              </p:cNvSpPr>
              <p:nvPr/>
            </p:nvSpPr>
            <p:spPr bwMode="auto">
              <a:xfrm flipV="1">
                <a:off x="1562" y="2590"/>
                <a:ext cx="1399" cy="5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  <p:grpSp>
            <p:nvGrpSpPr>
              <p:cNvPr id="47" name="Group 4"/>
              <p:cNvGrpSpPr>
                <a:grpSpLocks/>
              </p:cNvGrpSpPr>
              <p:nvPr/>
            </p:nvGrpSpPr>
            <p:grpSpPr bwMode="auto">
              <a:xfrm>
                <a:off x="1176" y="2162"/>
                <a:ext cx="773" cy="432"/>
                <a:chOff x="3280" y="1680"/>
                <a:chExt cx="864" cy="432"/>
              </a:xfrm>
            </p:grpSpPr>
            <p:sp>
              <p:nvSpPr>
                <p:cNvPr id="48" name="AutoShape 5"/>
                <p:cNvSpPr>
                  <a:spLocks noChangeArrowheads="1"/>
                </p:cNvSpPr>
                <p:nvPr/>
              </p:nvSpPr>
              <p:spPr bwMode="auto">
                <a:xfrm>
                  <a:off x="3280" y="1680"/>
                  <a:ext cx="864" cy="328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8F8F8"/>
                </a:solidFill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ffectLst>
                  <a:outerShdw dist="71842" dir="2700000" algn="ctr" rotWithShape="0">
                    <a:srgbClr val="C0C0C0"/>
                  </a:outerShdw>
                </a:effectLst>
              </p:spPr>
              <p:txBody>
                <a:bodyPr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9" name="Line 6"/>
                <p:cNvSpPr>
                  <a:spLocks noChangeShapeType="1"/>
                </p:cNvSpPr>
                <p:nvPr/>
              </p:nvSpPr>
              <p:spPr bwMode="auto">
                <a:xfrm>
                  <a:off x="3712" y="2008"/>
                  <a:ext cx="0" cy="104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fr-FR"/>
                </a:p>
              </p:txBody>
            </p:sp>
          </p:grpSp>
        </p:grpSp>
        <p:grpSp>
          <p:nvGrpSpPr>
            <p:cNvPr id="43" name="Group 34"/>
            <p:cNvGrpSpPr>
              <a:grpSpLocks/>
            </p:cNvGrpSpPr>
            <p:nvPr/>
          </p:nvGrpSpPr>
          <p:grpSpPr bwMode="auto">
            <a:xfrm>
              <a:off x="2964" y="1499"/>
              <a:ext cx="2664" cy="2527"/>
              <a:chOff x="2964" y="1499"/>
              <a:chExt cx="2664" cy="2527"/>
            </a:xfrm>
          </p:grpSpPr>
          <p:sp>
            <p:nvSpPr>
              <p:cNvPr id="44" name="Text Box 35"/>
              <p:cNvSpPr txBox="1">
                <a:spLocks noChangeArrowheads="1"/>
              </p:cNvSpPr>
              <p:nvPr/>
            </p:nvSpPr>
            <p:spPr bwMode="auto">
              <a:xfrm>
                <a:off x="3690" y="1499"/>
                <a:ext cx="107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i="1">
                    <a:solidFill>
                      <a:schemeClr val="accent1"/>
                    </a:solidFill>
                  </a:rPr>
                  <a:t>Un </a:t>
                </a:r>
                <a:r>
                  <a:rPr lang="en-US" b="1" i="1">
                    <a:solidFill>
                      <a:schemeClr val="accent1"/>
                    </a:solidFill>
                  </a:rPr>
                  <a:t>Limit </a:t>
                </a:r>
                <a:r>
                  <a:rPr lang="en-US" i="1">
                    <a:solidFill>
                      <a:schemeClr val="accent1"/>
                    </a:solidFill>
                  </a:rPr>
                  <a:t>stage</a:t>
                </a:r>
                <a:endParaRPr lang="en-US">
                  <a:latin typeface="Bookshelf Symbol 1" pitchFamily="34" charset="0"/>
                </a:endParaRPr>
              </a:p>
            </p:txBody>
          </p:sp>
          <p:pic>
            <p:nvPicPr>
              <p:cNvPr id="45" name="Picture 3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4" y="1746"/>
                <a:ext cx="2664" cy="22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50" name="Line 8"/>
          <p:cNvSpPr>
            <a:spLocks noChangeShapeType="1"/>
          </p:cNvSpPr>
          <p:nvPr/>
        </p:nvSpPr>
        <p:spPr bwMode="auto">
          <a:xfrm flipH="1">
            <a:off x="7416800" y="4993482"/>
            <a:ext cx="50800" cy="1143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grpSp>
        <p:nvGrpSpPr>
          <p:cNvPr id="51" name="Group 9"/>
          <p:cNvGrpSpPr>
            <a:grpSpLocks/>
          </p:cNvGrpSpPr>
          <p:nvPr/>
        </p:nvGrpSpPr>
        <p:grpSpPr bwMode="auto">
          <a:xfrm>
            <a:off x="606425" y="1183482"/>
            <a:ext cx="7010400" cy="609600"/>
            <a:chOff x="720" y="680"/>
            <a:chExt cx="4416" cy="384"/>
          </a:xfrm>
        </p:grpSpPr>
        <p:sp>
          <p:nvSpPr>
            <p:cNvPr id="52" name="Rectangle 10"/>
            <p:cNvSpPr>
              <a:spLocks noChangeArrowheads="1"/>
            </p:cNvSpPr>
            <p:nvPr/>
          </p:nvSpPr>
          <p:spPr bwMode="auto">
            <a:xfrm>
              <a:off x="720" y="680"/>
              <a:ext cx="4416" cy="384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53" name="AutoShape 11"/>
            <p:cNvSpPr>
              <a:spLocks noChangeArrowheads="1"/>
            </p:cNvSpPr>
            <p:nvPr/>
          </p:nvSpPr>
          <p:spPr bwMode="auto">
            <a:xfrm>
              <a:off x="934" y="747"/>
              <a:ext cx="716" cy="26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rgbClr val="9999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GB">
                  <a:solidFill>
                    <a:srgbClr val="969696"/>
                  </a:solidFill>
                </a:rPr>
                <a:t> Browse</a:t>
              </a:r>
              <a:r>
                <a:rPr lang="en-GB" b="1"/>
                <a:t> </a:t>
              </a:r>
            </a:p>
          </p:txBody>
        </p:sp>
        <p:sp>
          <p:nvSpPr>
            <p:cNvPr id="54" name="AutoShape 12"/>
            <p:cNvSpPr>
              <a:spLocks noChangeArrowheads="1"/>
            </p:cNvSpPr>
            <p:nvPr/>
          </p:nvSpPr>
          <p:spPr bwMode="auto">
            <a:xfrm>
              <a:off x="1728" y="747"/>
              <a:ext cx="662" cy="26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GB" b="1">
                  <a:solidFill>
                    <a:srgbClr val="969696"/>
                  </a:solidFill>
                </a:rPr>
                <a:t> </a:t>
              </a:r>
              <a:r>
                <a:rPr lang="en-GB" b="1"/>
                <a:t>Select</a:t>
              </a:r>
              <a:r>
                <a:rPr lang="en-GB" b="1">
                  <a:solidFill>
                    <a:srgbClr val="9999FF"/>
                  </a:solidFill>
                </a:rPr>
                <a:t> </a:t>
              </a:r>
            </a:p>
          </p:txBody>
        </p:sp>
        <p:sp>
          <p:nvSpPr>
            <p:cNvPr id="55" name="AutoShape 13"/>
            <p:cNvSpPr>
              <a:spLocks noChangeArrowheads="1"/>
            </p:cNvSpPr>
            <p:nvPr/>
          </p:nvSpPr>
          <p:spPr bwMode="auto">
            <a:xfrm>
              <a:off x="2461" y="747"/>
              <a:ext cx="654" cy="26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rgbClr val="9999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GB">
                  <a:solidFill>
                    <a:srgbClr val="969696"/>
                  </a:solidFill>
                </a:rPr>
                <a:t>Search</a:t>
              </a:r>
              <a:r>
                <a:rPr lang="en-GB" b="1"/>
                <a:t> </a:t>
              </a:r>
            </a:p>
          </p:txBody>
        </p:sp>
        <p:sp>
          <p:nvSpPr>
            <p:cNvPr id="56" name="AutoShape 14"/>
            <p:cNvSpPr>
              <a:spLocks noChangeArrowheads="1"/>
            </p:cNvSpPr>
            <p:nvPr/>
          </p:nvSpPr>
          <p:spPr bwMode="auto">
            <a:xfrm>
              <a:off x="3217" y="747"/>
              <a:ext cx="670" cy="26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rgbClr val="9999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GB">
                  <a:solidFill>
                    <a:srgbClr val="969696"/>
                  </a:solidFill>
                </a:rPr>
                <a:t> Print</a:t>
              </a:r>
              <a:r>
                <a:rPr lang="en-GB">
                  <a:solidFill>
                    <a:srgbClr val="9999FF"/>
                  </a:solidFill>
                </a:rPr>
                <a:t> </a:t>
              </a:r>
              <a:endParaRPr lang="en-GB" b="1">
                <a:solidFill>
                  <a:srgbClr val="9999FF"/>
                </a:solidFill>
              </a:endParaRPr>
            </a:p>
          </p:txBody>
        </p:sp>
        <p:sp>
          <p:nvSpPr>
            <p:cNvPr id="57" name="AutoShape 15"/>
            <p:cNvSpPr>
              <a:spLocks noChangeArrowheads="1"/>
            </p:cNvSpPr>
            <p:nvPr/>
          </p:nvSpPr>
          <p:spPr bwMode="auto">
            <a:xfrm>
              <a:off x="3984" y="747"/>
              <a:ext cx="960" cy="26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rgbClr val="9999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GB">
                  <a:solidFill>
                    <a:srgbClr val="969696"/>
                  </a:solidFill>
                </a:rPr>
                <a:t>Search web</a:t>
              </a:r>
              <a:r>
                <a:rPr lang="en-GB" b="1">
                  <a:solidFill>
                    <a:srgbClr val="9999FF"/>
                  </a:solidFill>
                </a:rPr>
                <a:t> </a:t>
              </a:r>
            </a:p>
          </p:txBody>
        </p:sp>
      </p:grpSp>
      <p:grpSp>
        <p:nvGrpSpPr>
          <p:cNvPr id="59" name="Group 17"/>
          <p:cNvGrpSpPr>
            <a:grpSpLocks/>
          </p:cNvGrpSpPr>
          <p:nvPr/>
        </p:nvGrpSpPr>
        <p:grpSpPr bwMode="auto">
          <a:xfrm>
            <a:off x="606425" y="2826545"/>
            <a:ext cx="3927475" cy="774700"/>
            <a:chOff x="382" y="2075"/>
            <a:chExt cx="2474" cy="488"/>
          </a:xfrm>
        </p:grpSpPr>
        <p:sp>
          <p:nvSpPr>
            <p:cNvPr id="60" name="Text Box 18"/>
            <p:cNvSpPr txBox="1">
              <a:spLocks noChangeArrowheads="1"/>
            </p:cNvSpPr>
            <p:nvPr/>
          </p:nvSpPr>
          <p:spPr bwMode="auto">
            <a:xfrm>
              <a:off x="382" y="2075"/>
              <a:ext cx="2474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Clr>
                  <a:schemeClr val="accent1"/>
                </a:buClr>
              </a:pPr>
              <a:r>
                <a:rPr lang="en-GB" b="1" dirty="0"/>
                <a:t>2. Selection Stages</a:t>
              </a:r>
            </a:p>
            <a:p>
              <a:pPr>
                <a:buClr>
                  <a:schemeClr val="accent1"/>
                </a:buClr>
              </a:pPr>
              <a:r>
                <a:rPr lang="en-GB" b="1" dirty="0"/>
                <a:t>       </a:t>
              </a:r>
              <a:r>
                <a:rPr lang="en-GB" sz="1600" b="1" dirty="0"/>
                <a:t>Graph </a:t>
              </a:r>
              <a:r>
                <a:rPr lang="en-GB" sz="1600" b="1" dirty="0" smtClean="0"/>
                <a:t>                  </a:t>
              </a:r>
              <a:r>
                <a:rPr lang="en-GB" sz="1600" b="1" dirty="0"/>
                <a:t>Limit      </a:t>
              </a:r>
              <a:r>
                <a:rPr lang="en-GB" sz="1600" b="1" dirty="0" smtClean="0"/>
                <a:t>            </a:t>
              </a:r>
              <a:r>
                <a:rPr lang="en-GB" sz="1600" b="1" dirty="0"/>
                <a:t>Tree</a:t>
              </a:r>
            </a:p>
          </p:txBody>
        </p:sp>
        <p:pic>
          <p:nvPicPr>
            <p:cNvPr id="61" name="Picture 1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" y="2313"/>
              <a:ext cx="2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2" name="Picture 2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8" y="2316"/>
              <a:ext cx="265" cy="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" name="Picture 2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6" y="2293"/>
              <a:ext cx="27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4" name="Group 22"/>
          <p:cNvGrpSpPr>
            <a:grpSpLocks/>
          </p:cNvGrpSpPr>
          <p:nvPr/>
        </p:nvGrpSpPr>
        <p:grpSpPr bwMode="auto">
          <a:xfrm>
            <a:off x="606425" y="1699420"/>
            <a:ext cx="3505200" cy="954087"/>
            <a:chOff x="382" y="1253"/>
            <a:chExt cx="2208" cy="601"/>
          </a:xfrm>
        </p:grpSpPr>
        <p:sp>
          <p:nvSpPr>
            <p:cNvPr id="65" name="AutoShape 23"/>
            <p:cNvSpPr>
              <a:spLocks noChangeArrowheads="1"/>
            </p:cNvSpPr>
            <p:nvPr/>
          </p:nvSpPr>
          <p:spPr bwMode="auto">
            <a:xfrm>
              <a:off x="382" y="1384"/>
              <a:ext cx="2136" cy="239"/>
            </a:xfrm>
            <a:prstGeom prst="roundRect">
              <a:avLst>
                <a:gd name="adj" fmla="val 6426"/>
              </a:avLst>
            </a:prstGeom>
            <a:solidFill>
              <a:srgbClr val="F8F8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GB" b="1"/>
                <a:t>1. Selection data</a:t>
              </a:r>
              <a:endParaRPr lang="en-US" b="1"/>
            </a:p>
          </p:txBody>
        </p:sp>
        <p:grpSp>
          <p:nvGrpSpPr>
            <p:cNvPr id="66" name="Group 24"/>
            <p:cNvGrpSpPr>
              <a:grpSpLocks/>
            </p:cNvGrpSpPr>
            <p:nvPr/>
          </p:nvGrpSpPr>
          <p:grpSpPr bwMode="auto">
            <a:xfrm>
              <a:off x="382" y="1632"/>
              <a:ext cx="2208" cy="222"/>
              <a:chOff x="1096" y="1837"/>
              <a:chExt cx="2208" cy="222"/>
            </a:xfrm>
          </p:grpSpPr>
          <p:sp>
            <p:nvSpPr>
              <p:cNvPr id="68" name="AutoShape 25"/>
              <p:cNvSpPr>
                <a:spLocks noChangeArrowheads="1"/>
              </p:cNvSpPr>
              <p:nvPr/>
            </p:nvSpPr>
            <p:spPr bwMode="auto">
              <a:xfrm>
                <a:off x="1096" y="1837"/>
                <a:ext cx="2208" cy="222"/>
              </a:xfrm>
              <a:prstGeom prst="roundRect">
                <a:avLst>
                  <a:gd name="adj" fmla="val 6426"/>
                </a:avLst>
              </a:prstGeom>
              <a:solidFill>
                <a:srgbClr val="F8F8F8"/>
              </a:solidFill>
              <a:ln w="28575">
                <a:solidFill>
                  <a:srgbClr val="808080"/>
                </a:solidFill>
                <a:round/>
                <a:headEnd/>
                <a:tailEnd/>
              </a:ln>
              <a:effectLst>
                <a:outerShdw dist="71842" dir="2700000" algn="ctr" rotWithShape="0">
                  <a:srgbClr val="C0C0C0"/>
                </a:outerShdw>
              </a:effectLst>
            </p:spPr>
            <p:txBody>
              <a:bodyPr anchor="ctr">
                <a:spAutoFit/>
              </a:bodyPr>
              <a:lstStyle/>
              <a:p>
                <a:r>
                  <a:rPr lang="en-GB" sz="1600" b="1" dirty="0" err="1"/>
                  <a:t>Edu</a:t>
                </a:r>
                <a:r>
                  <a:rPr lang="en-GB" sz="1600" b="1" dirty="0"/>
                  <a:t> </a:t>
                </a:r>
                <a:r>
                  <a:rPr lang="en-GB" sz="1600" b="1" dirty="0" err="1" smtClean="0"/>
                  <a:t>Niveau</a:t>
                </a:r>
                <a:r>
                  <a:rPr lang="en-GB" sz="1600" b="1" dirty="0" smtClean="0"/>
                  <a:t> </a:t>
                </a:r>
                <a:r>
                  <a:rPr lang="en-GB" sz="1600" b="1" dirty="0"/>
                  <a:t>2: </a:t>
                </a:r>
                <a:r>
                  <a:rPr lang="en-GB" sz="1600" b="1" dirty="0" err="1" smtClean="0"/>
                  <a:t>Matériaux</a:t>
                </a:r>
                <a:endParaRPr lang="en-US" sz="1600" b="1" dirty="0"/>
              </a:p>
            </p:txBody>
          </p:sp>
          <p:sp>
            <p:nvSpPr>
              <p:cNvPr id="69" name="AutoShape 26"/>
              <p:cNvSpPr>
                <a:spLocks noChangeArrowheads="1"/>
              </p:cNvSpPr>
              <p:nvPr/>
            </p:nvSpPr>
            <p:spPr bwMode="auto">
              <a:xfrm>
                <a:off x="3080" y="1856"/>
                <a:ext cx="192" cy="192"/>
              </a:xfrm>
              <a:prstGeom prst="roundRect">
                <a:avLst>
                  <a:gd name="adj" fmla="val 16667"/>
                </a:avLst>
              </a:prstGeom>
              <a:solidFill>
                <a:srgbClr val="EAEAEA"/>
              </a:solidFill>
              <a:ln w="28575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70" name="AutoShape 27"/>
              <p:cNvSpPr>
                <a:spLocks noChangeArrowheads="1"/>
              </p:cNvSpPr>
              <p:nvPr/>
            </p:nvSpPr>
            <p:spPr bwMode="auto">
              <a:xfrm flipV="1">
                <a:off x="3136" y="1923"/>
                <a:ext cx="87" cy="58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</p:grpSp>
        <p:sp>
          <p:nvSpPr>
            <p:cNvPr id="67" name="Line 28"/>
            <p:cNvSpPr>
              <a:spLocks noChangeShapeType="1"/>
            </p:cNvSpPr>
            <p:nvPr/>
          </p:nvSpPr>
          <p:spPr bwMode="auto">
            <a:xfrm flipH="1">
              <a:off x="1746" y="1253"/>
              <a:ext cx="0" cy="21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</p:grpSp>
      <p:grpSp>
        <p:nvGrpSpPr>
          <p:cNvPr id="71" name="Group 29"/>
          <p:cNvGrpSpPr>
            <a:grpSpLocks/>
          </p:cNvGrpSpPr>
          <p:nvPr/>
        </p:nvGrpSpPr>
        <p:grpSpPr bwMode="auto">
          <a:xfrm>
            <a:off x="606425" y="4080670"/>
            <a:ext cx="2857500" cy="2235200"/>
            <a:chOff x="382" y="2753"/>
            <a:chExt cx="1800" cy="1408"/>
          </a:xfrm>
        </p:grpSpPr>
        <p:sp>
          <p:nvSpPr>
            <p:cNvPr id="72" name="AutoShape 30"/>
            <p:cNvSpPr>
              <a:spLocks noChangeArrowheads="1"/>
            </p:cNvSpPr>
            <p:nvPr/>
          </p:nvSpPr>
          <p:spPr bwMode="auto">
            <a:xfrm>
              <a:off x="382" y="2753"/>
              <a:ext cx="1800" cy="1408"/>
            </a:xfrm>
            <a:prstGeom prst="roundRect">
              <a:avLst>
                <a:gd name="adj" fmla="val 2292"/>
              </a:avLst>
            </a:prstGeom>
            <a:solidFill>
              <a:srgbClr val="EAEAEA"/>
            </a:solidFill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73" name="Text Box 31"/>
            <p:cNvSpPr txBox="1">
              <a:spLocks noChangeArrowheads="1"/>
            </p:cNvSpPr>
            <p:nvPr/>
          </p:nvSpPr>
          <p:spPr bwMode="auto">
            <a:xfrm>
              <a:off x="443" y="2784"/>
              <a:ext cx="925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fr-FR" sz="1600" b="1" i="1">
                  <a:solidFill>
                    <a:schemeClr val="accent1"/>
                  </a:solidFill>
                </a:rPr>
                <a:t>Résultats</a:t>
              </a:r>
              <a:r>
                <a:rPr lang="en-GB" b="1" i="1"/>
                <a:t> </a:t>
              </a:r>
            </a:p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fr-FR" sz="1200" b="1" i="1"/>
                <a:t>X sur 94 acceptés</a:t>
              </a:r>
              <a:endParaRPr lang="en-GB" sz="1200" b="1" i="1"/>
            </a:p>
          </p:txBody>
        </p:sp>
        <p:sp>
          <p:nvSpPr>
            <p:cNvPr id="74" name="Text Box 32"/>
            <p:cNvSpPr txBox="1">
              <a:spLocks noChangeArrowheads="1"/>
            </p:cNvSpPr>
            <p:nvPr/>
          </p:nvSpPr>
          <p:spPr bwMode="auto">
            <a:xfrm>
              <a:off x="492" y="3216"/>
              <a:ext cx="1604" cy="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GB" sz="1400"/>
                <a:t>Matériau 1          2230       113</a:t>
              </a:r>
            </a:p>
            <a:p>
              <a:pPr>
                <a:spcBef>
                  <a:spcPct val="10000"/>
                </a:spcBef>
              </a:pPr>
              <a:r>
                <a:rPr lang="en-GB" sz="1400"/>
                <a:t>Matériau 2          2100       300</a:t>
              </a:r>
            </a:p>
            <a:p>
              <a:pPr>
                <a:spcBef>
                  <a:spcPct val="10000"/>
                </a:spcBef>
              </a:pPr>
              <a:r>
                <a:rPr lang="en-GB" sz="1400"/>
                <a:t>Matériau 3          1950       5.6</a:t>
              </a:r>
            </a:p>
            <a:p>
              <a:pPr>
                <a:spcBef>
                  <a:spcPct val="10000"/>
                </a:spcBef>
              </a:pPr>
              <a:r>
                <a:rPr lang="en-GB" sz="1400"/>
                <a:t>Matériau 4          1876       47</a:t>
              </a:r>
            </a:p>
            <a:p>
              <a:pPr>
                <a:spcBef>
                  <a:spcPct val="10000"/>
                </a:spcBef>
              </a:pPr>
              <a:r>
                <a:rPr lang="en-GB" sz="1400"/>
                <a:t>etc...</a:t>
              </a:r>
            </a:p>
          </p:txBody>
        </p:sp>
        <p:sp>
          <p:nvSpPr>
            <p:cNvPr id="75" name="Text Box 33"/>
            <p:cNvSpPr txBox="1">
              <a:spLocks noChangeArrowheads="1"/>
            </p:cNvSpPr>
            <p:nvPr/>
          </p:nvSpPr>
          <p:spPr bwMode="auto">
            <a:xfrm>
              <a:off x="1286" y="2784"/>
              <a:ext cx="874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en-GB" sz="1600" b="1" i="1">
                  <a:solidFill>
                    <a:schemeClr val="accent1"/>
                  </a:solidFill>
                </a:rPr>
                <a:t>Classement</a:t>
              </a:r>
              <a:r>
                <a:rPr lang="en-GB" b="1" i="1"/>
                <a:t> </a:t>
              </a:r>
            </a:p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en-GB" sz="1200" b="1" i="1"/>
                <a:t>Prop 1     Prop 2</a:t>
              </a:r>
            </a:p>
          </p:txBody>
        </p:sp>
      </p:grpSp>
      <p:grpSp>
        <p:nvGrpSpPr>
          <p:cNvPr id="76" name="Group 37"/>
          <p:cNvGrpSpPr>
            <a:grpSpLocks/>
          </p:cNvGrpSpPr>
          <p:nvPr/>
        </p:nvGrpSpPr>
        <p:grpSpPr bwMode="auto">
          <a:xfrm>
            <a:off x="7004050" y="3378995"/>
            <a:ext cx="479425" cy="2508250"/>
            <a:chOff x="1838" y="1339"/>
            <a:chExt cx="302" cy="1580"/>
          </a:xfrm>
        </p:grpSpPr>
        <p:sp>
          <p:nvSpPr>
            <p:cNvPr id="77" name="Text Box 38"/>
            <p:cNvSpPr txBox="1">
              <a:spLocks noChangeArrowheads="1"/>
            </p:cNvSpPr>
            <p:nvPr/>
          </p:nvSpPr>
          <p:spPr bwMode="auto">
            <a:xfrm>
              <a:off x="1838" y="1339"/>
              <a:ext cx="30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1400" b="1">
                  <a:solidFill>
                    <a:schemeClr val="accent1"/>
                  </a:solidFill>
                </a:rPr>
                <a:t>200</a:t>
              </a:r>
            </a:p>
          </p:txBody>
        </p:sp>
        <p:sp>
          <p:nvSpPr>
            <p:cNvPr id="78" name="Text Box 39"/>
            <p:cNvSpPr txBox="1">
              <a:spLocks noChangeArrowheads="1"/>
            </p:cNvSpPr>
            <p:nvPr/>
          </p:nvSpPr>
          <p:spPr bwMode="auto">
            <a:xfrm>
              <a:off x="1886" y="1519"/>
              <a:ext cx="24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1400" b="1">
                  <a:solidFill>
                    <a:schemeClr val="accent1"/>
                  </a:solidFill>
                </a:rPr>
                <a:t>25</a:t>
              </a:r>
            </a:p>
          </p:txBody>
        </p:sp>
        <p:sp>
          <p:nvSpPr>
            <p:cNvPr id="79" name="Freeform 40"/>
            <p:cNvSpPr>
              <a:spLocks/>
            </p:cNvSpPr>
            <p:nvPr/>
          </p:nvSpPr>
          <p:spPr bwMode="auto">
            <a:xfrm>
              <a:off x="1889" y="2844"/>
              <a:ext cx="67" cy="75"/>
            </a:xfrm>
            <a:custGeom>
              <a:avLst/>
              <a:gdLst>
                <a:gd name="T0" fmla="*/ 0 w 96"/>
                <a:gd name="T1" fmla="*/ 96 h 168"/>
                <a:gd name="T2" fmla="*/ 36 w 96"/>
                <a:gd name="T3" fmla="*/ 168 h 168"/>
                <a:gd name="T4" fmla="*/ 96 w 96"/>
                <a:gd name="T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168">
                  <a:moveTo>
                    <a:pt x="0" y="96"/>
                  </a:moveTo>
                  <a:lnTo>
                    <a:pt x="36" y="168"/>
                  </a:lnTo>
                  <a:lnTo>
                    <a:pt x="96" y="0"/>
                  </a:ln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</p:grpSp>
      <p:pic>
        <p:nvPicPr>
          <p:cNvPr id="80" name="Image 7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81" name="ZoneTexte 80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4 sélection matériau 1/2</a:t>
            </a:r>
          </a:p>
        </p:txBody>
      </p:sp>
      <p:sp>
        <p:nvSpPr>
          <p:cNvPr id="82" name="ZoneTexte 81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Eliminer les matériaux qui ne conviennent pas</a:t>
            </a:r>
          </a:p>
        </p:txBody>
      </p:sp>
    </p:spTree>
    <p:extLst>
      <p:ext uri="{BB962C8B-B14F-4D97-AF65-F5344CB8AC3E}">
        <p14:creationId xmlns:p14="http://schemas.microsoft.com/office/powerpoint/2010/main" val="292681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2"/>
          <p:cNvSpPr>
            <a:spLocks/>
          </p:cNvSpPr>
          <p:nvPr/>
        </p:nvSpPr>
        <p:spPr bwMode="auto">
          <a:xfrm>
            <a:off x="5410200" y="4316413"/>
            <a:ext cx="2933700" cy="1949450"/>
          </a:xfrm>
          <a:custGeom>
            <a:avLst/>
            <a:gdLst>
              <a:gd name="T0" fmla="*/ 0 w 2304"/>
              <a:gd name="T1" fmla="*/ 1740 h 1740"/>
              <a:gd name="T2" fmla="*/ 0 w 2304"/>
              <a:gd name="T3" fmla="*/ 0 h 1740"/>
              <a:gd name="T4" fmla="*/ 1578 w 2304"/>
              <a:gd name="T5" fmla="*/ 0 h 1740"/>
              <a:gd name="T6" fmla="*/ 1578 w 2304"/>
              <a:gd name="T7" fmla="*/ 354 h 1740"/>
              <a:gd name="T8" fmla="*/ 2304 w 2304"/>
              <a:gd name="T9" fmla="*/ 354 h 1740"/>
              <a:gd name="T10" fmla="*/ 2304 w 2304"/>
              <a:gd name="T11" fmla="*/ 1740 h 1740"/>
              <a:gd name="T12" fmla="*/ 0 w 2304"/>
              <a:gd name="T13" fmla="*/ 1740 h 1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04" h="1740">
                <a:moveTo>
                  <a:pt x="0" y="1740"/>
                </a:moveTo>
                <a:lnTo>
                  <a:pt x="0" y="0"/>
                </a:lnTo>
                <a:lnTo>
                  <a:pt x="1578" y="0"/>
                </a:lnTo>
                <a:lnTo>
                  <a:pt x="1578" y="354"/>
                </a:lnTo>
                <a:lnTo>
                  <a:pt x="2304" y="354"/>
                </a:lnTo>
                <a:lnTo>
                  <a:pt x="2304" y="1740"/>
                </a:lnTo>
                <a:lnTo>
                  <a:pt x="0" y="1740"/>
                </a:lnTo>
                <a:close/>
              </a:path>
            </a:pathLst>
          </a:custGeom>
          <a:solidFill>
            <a:srgbClr val="EAEAEA"/>
          </a:solidFill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fr-FR"/>
          </a:p>
        </p:txBody>
      </p:sp>
      <p:grpSp>
        <p:nvGrpSpPr>
          <p:cNvPr id="15" name="Group 3"/>
          <p:cNvGrpSpPr>
            <a:grpSpLocks/>
          </p:cNvGrpSpPr>
          <p:nvPr/>
        </p:nvGrpSpPr>
        <p:grpSpPr bwMode="auto">
          <a:xfrm>
            <a:off x="5397500" y="2833688"/>
            <a:ext cx="3582988" cy="1208087"/>
            <a:chOff x="3400" y="1945"/>
            <a:chExt cx="2257" cy="761"/>
          </a:xfrm>
        </p:grpSpPr>
        <p:sp>
          <p:nvSpPr>
            <p:cNvPr id="16" name="Rectangle 4"/>
            <p:cNvSpPr>
              <a:spLocks noChangeArrowheads="1"/>
            </p:cNvSpPr>
            <p:nvPr/>
          </p:nvSpPr>
          <p:spPr bwMode="auto">
            <a:xfrm>
              <a:off x="3400" y="2130"/>
              <a:ext cx="1844" cy="576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17" name="Line 5"/>
            <p:cNvSpPr>
              <a:spLocks noChangeShapeType="1"/>
            </p:cNvSpPr>
            <p:nvPr/>
          </p:nvSpPr>
          <p:spPr bwMode="auto">
            <a:xfrm flipH="1">
              <a:off x="5274" y="2128"/>
              <a:ext cx="312" cy="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fr-FR"/>
            </a:p>
          </p:txBody>
        </p:sp>
        <p:sp>
          <p:nvSpPr>
            <p:cNvPr id="18" name="Text Box 6"/>
            <p:cNvSpPr txBox="1">
              <a:spLocks noChangeArrowheads="1"/>
            </p:cNvSpPr>
            <p:nvPr/>
          </p:nvSpPr>
          <p:spPr bwMode="auto">
            <a:xfrm>
              <a:off x="5234" y="1945"/>
              <a:ext cx="42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1"/>
                <a:t>200</a:t>
              </a:r>
              <a:r>
                <a:rPr lang="en-US" sz="1400" b="1" baseline="30000"/>
                <a:t>0</a:t>
              </a:r>
              <a:r>
                <a:rPr lang="en-US" sz="1400" b="1"/>
                <a:t>C</a:t>
              </a:r>
              <a:endParaRPr lang="en-US" sz="1400" b="1">
                <a:latin typeface="Bookshelf Symbol 1" pitchFamily="34" charset="0"/>
              </a:endParaRPr>
            </a:p>
          </p:txBody>
        </p:sp>
      </p:grpSp>
      <p:grpSp>
        <p:nvGrpSpPr>
          <p:cNvPr id="19" name="Group 9"/>
          <p:cNvGrpSpPr>
            <a:grpSpLocks/>
          </p:cNvGrpSpPr>
          <p:nvPr/>
        </p:nvGrpSpPr>
        <p:grpSpPr bwMode="auto">
          <a:xfrm>
            <a:off x="977900" y="1358900"/>
            <a:ext cx="7010400" cy="609600"/>
            <a:chOff x="720" y="680"/>
            <a:chExt cx="4416" cy="384"/>
          </a:xfrm>
        </p:grpSpPr>
        <p:sp>
          <p:nvSpPr>
            <p:cNvPr id="20" name="Rectangle 10"/>
            <p:cNvSpPr>
              <a:spLocks noChangeArrowheads="1"/>
            </p:cNvSpPr>
            <p:nvPr/>
          </p:nvSpPr>
          <p:spPr bwMode="auto">
            <a:xfrm>
              <a:off x="720" y="680"/>
              <a:ext cx="4416" cy="384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21" name="AutoShape 11"/>
            <p:cNvSpPr>
              <a:spLocks noChangeArrowheads="1"/>
            </p:cNvSpPr>
            <p:nvPr/>
          </p:nvSpPr>
          <p:spPr bwMode="auto">
            <a:xfrm>
              <a:off x="934" y="747"/>
              <a:ext cx="716" cy="26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rgbClr val="9999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GB">
                  <a:solidFill>
                    <a:srgbClr val="969696"/>
                  </a:solidFill>
                </a:rPr>
                <a:t> Browse</a:t>
              </a:r>
              <a:r>
                <a:rPr lang="en-GB" b="1"/>
                <a:t> </a:t>
              </a:r>
            </a:p>
          </p:txBody>
        </p:sp>
        <p:sp>
          <p:nvSpPr>
            <p:cNvPr id="22" name="AutoShape 12"/>
            <p:cNvSpPr>
              <a:spLocks noChangeArrowheads="1"/>
            </p:cNvSpPr>
            <p:nvPr/>
          </p:nvSpPr>
          <p:spPr bwMode="auto">
            <a:xfrm>
              <a:off x="1728" y="747"/>
              <a:ext cx="662" cy="26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GB" b="1">
                  <a:solidFill>
                    <a:srgbClr val="969696"/>
                  </a:solidFill>
                </a:rPr>
                <a:t> </a:t>
              </a:r>
              <a:r>
                <a:rPr lang="en-GB" b="1"/>
                <a:t>Select</a:t>
              </a:r>
              <a:r>
                <a:rPr lang="en-GB" b="1">
                  <a:solidFill>
                    <a:srgbClr val="9999FF"/>
                  </a:solidFill>
                </a:rPr>
                <a:t> </a:t>
              </a:r>
            </a:p>
          </p:txBody>
        </p:sp>
        <p:sp>
          <p:nvSpPr>
            <p:cNvPr id="23" name="AutoShape 13"/>
            <p:cNvSpPr>
              <a:spLocks noChangeArrowheads="1"/>
            </p:cNvSpPr>
            <p:nvPr/>
          </p:nvSpPr>
          <p:spPr bwMode="auto">
            <a:xfrm>
              <a:off x="2461" y="747"/>
              <a:ext cx="654" cy="26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rgbClr val="9999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GB">
                  <a:solidFill>
                    <a:srgbClr val="969696"/>
                  </a:solidFill>
                </a:rPr>
                <a:t>Search</a:t>
              </a:r>
              <a:r>
                <a:rPr lang="en-GB" b="1"/>
                <a:t> </a:t>
              </a:r>
            </a:p>
          </p:txBody>
        </p:sp>
        <p:sp>
          <p:nvSpPr>
            <p:cNvPr id="24" name="AutoShape 14"/>
            <p:cNvSpPr>
              <a:spLocks noChangeArrowheads="1"/>
            </p:cNvSpPr>
            <p:nvPr/>
          </p:nvSpPr>
          <p:spPr bwMode="auto">
            <a:xfrm>
              <a:off x="3217" y="747"/>
              <a:ext cx="670" cy="26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rgbClr val="9999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GB">
                  <a:solidFill>
                    <a:srgbClr val="969696"/>
                  </a:solidFill>
                </a:rPr>
                <a:t> Print</a:t>
              </a:r>
              <a:r>
                <a:rPr lang="en-GB">
                  <a:solidFill>
                    <a:srgbClr val="9999FF"/>
                  </a:solidFill>
                </a:rPr>
                <a:t> </a:t>
              </a:r>
              <a:endParaRPr lang="en-GB" b="1">
                <a:solidFill>
                  <a:srgbClr val="9999FF"/>
                </a:solidFill>
              </a:endParaRPr>
            </a:p>
          </p:txBody>
        </p:sp>
        <p:sp>
          <p:nvSpPr>
            <p:cNvPr id="25" name="AutoShape 15"/>
            <p:cNvSpPr>
              <a:spLocks noChangeArrowheads="1"/>
            </p:cNvSpPr>
            <p:nvPr/>
          </p:nvSpPr>
          <p:spPr bwMode="auto">
            <a:xfrm>
              <a:off x="3984" y="747"/>
              <a:ext cx="960" cy="26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rgbClr val="9999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GB">
                  <a:solidFill>
                    <a:srgbClr val="969696"/>
                  </a:solidFill>
                </a:rPr>
                <a:t>Search web</a:t>
              </a:r>
              <a:r>
                <a:rPr lang="en-GB" b="1">
                  <a:solidFill>
                    <a:srgbClr val="9999FF"/>
                  </a:solidFill>
                </a:rPr>
                <a:t> </a:t>
              </a:r>
            </a:p>
          </p:txBody>
        </p:sp>
      </p:grpSp>
      <p:sp>
        <p:nvSpPr>
          <p:cNvPr id="26" name="Text Box 18"/>
          <p:cNvSpPr txBox="1">
            <a:spLocks noChangeArrowheads="1"/>
          </p:cNvSpPr>
          <p:nvPr/>
        </p:nvSpPr>
        <p:spPr bwMode="auto">
          <a:xfrm>
            <a:off x="977900" y="901700"/>
            <a:ext cx="6997700" cy="366713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    </a:t>
            </a:r>
            <a:r>
              <a:rPr lang="en-GB" sz="1400" b="1"/>
              <a:t>File     Edit     View     Select     Tools</a:t>
            </a:r>
          </a:p>
        </p:txBody>
      </p:sp>
      <p:grpSp>
        <p:nvGrpSpPr>
          <p:cNvPr id="28" name="Group 97"/>
          <p:cNvGrpSpPr>
            <a:grpSpLocks/>
          </p:cNvGrpSpPr>
          <p:nvPr/>
        </p:nvGrpSpPr>
        <p:grpSpPr bwMode="auto">
          <a:xfrm>
            <a:off x="606425" y="1900238"/>
            <a:ext cx="3505200" cy="928687"/>
            <a:chOff x="382" y="1197"/>
            <a:chExt cx="2208" cy="585"/>
          </a:xfrm>
        </p:grpSpPr>
        <p:sp>
          <p:nvSpPr>
            <p:cNvPr id="29" name="AutoShape 21"/>
            <p:cNvSpPr>
              <a:spLocks noChangeArrowheads="1"/>
            </p:cNvSpPr>
            <p:nvPr/>
          </p:nvSpPr>
          <p:spPr bwMode="auto">
            <a:xfrm>
              <a:off x="382" y="1312"/>
              <a:ext cx="2136" cy="239"/>
            </a:xfrm>
            <a:prstGeom prst="roundRect">
              <a:avLst>
                <a:gd name="adj" fmla="val 6426"/>
              </a:avLst>
            </a:prstGeom>
            <a:solidFill>
              <a:srgbClr val="F8F8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GB" b="1"/>
                <a:t>1. Selection data</a:t>
              </a:r>
              <a:endParaRPr lang="en-US" b="1"/>
            </a:p>
          </p:txBody>
        </p:sp>
        <p:grpSp>
          <p:nvGrpSpPr>
            <p:cNvPr id="30" name="Group 22"/>
            <p:cNvGrpSpPr>
              <a:grpSpLocks/>
            </p:cNvGrpSpPr>
            <p:nvPr/>
          </p:nvGrpSpPr>
          <p:grpSpPr bwMode="auto">
            <a:xfrm>
              <a:off x="382" y="1560"/>
              <a:ext cx="2208" cy="222"/>
              <a:chOff x="1096" y="1837"/>
              <a:chExt cx="2208" cy="222"/>
            </a:xfrm>
          </p:grpSpPr>
          <p:sp>
            <p:nvSpPr>
              <p:cNvPr id="32" name="AutoShape 23"/>
              <p:cNvSpPr>
                <a:spLocks noChangeArrowheads="1"/>
              </p:cNvSpPr>
              <p:nvPr/>
            </p:nvSpPr>
            <p:spPr bwMode="auto">
              <a:xfrm>
                <a:off x="1096" y="1837"/>
                <a:ext cx="2208" cy="222"/>
              </a:xfrm>
              <a:prstGeom prst="roundRect">
                <a:avLst>
                  <a:gd name="adj" fmla="val 6426"/>
                </a:avLst>
              </a:prstGeom>
              <a:solidFill>
                <a:srgbClr val="F8F8F8"/>
              </a:solidFill>
              <a:ln w="28575">
                <a:solidFill>
                  <a:srgbClr val="808080"/>
                </a:solidFill>
                <a:round/>
                <a:headEnd/>
                <a:tailEnd/>
              </a:ln>
              <a:effectLst>
                <a:outerShdw dist="71842" dir="2700000" algn="ctr" rotWithShape="0">
                  <a:srgbClr val="C0C0C0"/>
                </a:outerShdw>
              </a:effectLst>
            </p:spPr>
            <p:txBody>
              <a:bodyPr anchor="ctr">
                <a:spAutoFit/>
              </a:bodyPr>
              <a:lstStyle/>
              <a:p>
                <a:r>
                  <a:rPr lang="en-GB" sz="1600" b="1" dirty="0" err="1"/>
                  <a:t>Edu</a:t>
                </a:r>
                <a:r>
                  <a:rPr lang="en-GB" sz="1600" b="1" dirty="0"/>
                  <a:t> </a:t>
                </a:r>
                <a:r>
                  <a:rPr lang="en-GB" sz="1600" b="1" dirty="0" err="1" smtClean="0"/>
                  <a:t>Niveau</a:t>
                </a:r>
                <a:r>
                  <a:rPr lang="en-GB" sz="1600" b="1" dirty="0" smtClean="0"/>
                  <a:t> </a:t>
                </a:r>
                <a:r>
                  <a:rPr lang="en-GB" sz="1600" b="1" dirty="0"/>
                  <a:t>2: </a:t>
                </a:r>
                <a:r>
                  <a:rPr lang="en-GB" sz="1600" b="1" dirty="0" err="1" smtClean="0"/>
                  <a:t>Matériaux</a:t>
                </a:r>
                <a:endParaRPr lang="en-US" sz="1600" b="1" dirty="0"/>
              </a:p>
            </p:txBody>
          </p:sp>
          <p:sp>
            <p:nvSpPr>
              <p:cNvPr id="33" name="AutoShape 24"/>
              <p:cNvSpPr>
                <a:spLocks noChangeArrowheads="1"/>
              </p:cNvSpPr>
              <p:nvPr/>
            </p:nvSpPr>
            <p:spPr bwMode="auto">
              <a:xfrm>
                <a:off x="3080" y="1856"/>
                <a:ext cx="192" cy="192"/>
              </a:xfrm>
              <a:prstGeom prst="roundRect">
                <a:avLst>
                  <a:gd name="adj" fmla="val 16667"/>
                </a:avLst>
              </a:prstGeom>
              <a:solidFill>
                <a:srgbClr val="EAEAEA"/>
              </a:solidFill>
              <a:ln w="28575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4" name="AutoShape 25"/>
              <p:cNvSpPr>
                <a:spLocks noChangeArrowheads="1"/>
              </p:cNvSpPr>
              <p:nvPr/>
            </p:nvSpPr>
            <p:spPr bwMode="auto">
              <a:xfrm flipV="1">
                <a:off x="3136" y="1923"/>
                <a:ext cx="87" cy="58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</p:grpSp>
        <p:sp>
          <p:nvSpPr>
            <p:cNvPr id="31" name="Line 26"/>
            <p:cNvSpPr>
              <a:spLocks noChangeShapeType="1"/>
            </p:cNvSpPr>
            <p:nvPr/>
          </p:nvSpPr>
          <p:spPr bwMode="auto">
            <a:xfrm flipH="1">
              <a:off x="1938" y="1197"/>
              <a:ext cx="0" cy="21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</p:grpSp>
      <p:grpSp>
        <p:nvGrpSpPr>
          <p:cNvPr id="35" name="Group 27"/>
          <p:cNvGrpSpPr>
            <a:grpSpLocks/>
          </p:cNvGrpSpPr>
          <p:nvPr/>
        </p:nvGrpSpPr>
        <p:grpSpPr bwMode="auto">
          <a:xfrm>
            <a:off x="276225" y="4383088"/>
            <a:ext cx="2832100" cy="2235200"/>
            <a:chOff x="382" y="2753"/>
            <a:chExt cx="1800" cy="1408"/>
          </a:xfrm>
        </p:grpSpPr>
        <p:sp>
          <p:nvSpPr>
            <p:cNvPr id="36" name="AutoShape 28"/>
            <p:cNvSpPr>
              <a:spLocks noChangeArrowheads="1"/>
            </p:cNvSpPr>
            <p:nvPr/>
          </p:nvSpPr>
          <p:spPr bwMode="auto">
            <a:xfrm>
              <a:off x="382" y="2753"/>
              <a:ext cx="1800" cy="1408"/>
            </a:xfrm>
            <a:prstGeom prst="roundRect">
              <a:avLst>
                <a:gd name="adj" fmla="val 2292"/>
              </a:avLst>
            </a:prstGeom>
            <a:solidFill>
              <a:srgbClr val="F8F8F8"/>
            </a:solidFill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37" name="Text Box 29"/>
            <p:cNvSpPr txBox="1">
              <a:spLocks noChangeArrowheads="1"/>
            </p:cNvSpPr>
            <p:nvPr/>
          </p:nvSpPr>
          <p:spPr bwMode="auto">
            <a:xfrm>
              <a:off x="440" y="2784"/>
              <a:ext cx="933" cy="346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fr-FR" sz="1600" b="1" i="1">
                  <a:solidFill>
                    <a:schemeClr val="accent1"/>
                  </a:solidFill>
                </a:rPr>
                <a:t>Résultats</a:t>
              </a:r>
              <a:r>
                <a:rPr lang="en-GB" b="1" i="1">
                  <a:solidFill>
                    <a:schemeClr val="accent1"/>
                  </a:solidFill>
                </a:rPr>
                <a:t>  </a:t>
              </a:r>
              <a:r>
                <a:rPr lang="en-GB" b="1" i="1"/>
                <a:t> </a:t>
              </a:r>
            </a:p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fr-FR" sz="1200" b="1" i="1"/>
                <a:t>X sur 94 acceptés</a:t>
              </a:r>
              <a:endParaRPr lang="en-GB" sz="1200" b="1" i="1"/>
            </a:p>
          </p:txBody>
        </p:sp>
        <p:sp>
          <p:nvSpPr>
            <p:cNvPr id="38" name="Text Box 30"/>
            <p:cNvSpPr txBox="1">
              <a:spLocks noChangeArrowheads="1"/>
            </p:cNvSpPr>
            <p:nvPr/>
          </p:nvSpPr>
          <p:spPr bwMode="auto">
            <a:xfrm>
              <a:off x="492" y="3216"/>
              <a:ext cx="1618" cy="888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GB" sz="1400"/>
                <a:t>Matériau 1          2230       113</a:t>
              </a:r>
            </a:p>
            <a:p>
              <a:pPr>
                <a:spcBef>
                  <a:spcPct val="10000"/>
                </a:spcBef>
              </a:pPr>
              <a:r>
                <a:rPr lang="en-GB" sz="1400"/>
                <a:t>Matériau 2          2100       300</a:t>
              </a:r>
            </a:p>
            <a:p>
              <a:pPr>
                <a:spcBef>
                  <a:spcPct val="10000"/>
                </a:spcBef>
              </a:pPr>
              <a:r>
                <a:rPr lang="en-GB" sz="1400"/>
                <a:t>Matériau 3          1950       5.6</a:t>
              </a:r>
            </a:p>
            <a:p>
              <a:pPr>
                <a:spcBef>
                  <a:spcPct val="10000"/>
                </a:spcBef>
              </a:pPr>
              <a:r>
                <a:rPr lang="en-GB" sz="1400"/>
                <a:t>Matériau 4          1876       47</a:t>
              </a:r>
            </a:p>
            <a:p>
              <a:pPr>
                <a:spcBef>
                  <a:spcPct val="10000"/>
                </a:spcBef>
              </a:pPr>
              <a:r>
                <a:rPr lang="en-GB" sz="1400"/>
                <a:t>etc...</a:t>
              </a:r>
            </a:p>
          </p:txBody>
        </p:sp>
        <p:sp>
          <p:nvSpPr>
            <p:cNvPr id="39" name="Text Box 31"/>
            <p:cNvSpPr txBox="1">
              <a:spLocks noChangeArrowheads="1"/>
            </p:cNvSpPr>
            <p:nvPr/>
          </p:nvSpPr>
          <p:spPr bwMode="auto">
            <a:xfrm>
              <a:off x="1282" y="2784"/>
              <a:ext cx="882" cy="346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en-GB" sz="1600" b="1" i="1">
                  <a:solidFill>
                    <a:schemeClr val="accent1"/>
                  </a:solidFill>
                </a:rPr>
                <a:t>Classement</a:t>
              </a:r>
              <a:r>
                <a:rPr lang="en-GB" b="1" i="1">
                  <a:solidFill>
                    <a:schemeClr val="accent1"/>
                  </a:solidFill>
                </a:rPr>
                <a:t> </a:t>
              </a:r>
            </a:p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en-GB" sz="1200" b="1" i="1"/>
                <a:t>Prop 1     Prop 2</a:t>
              </a:r>
            </a:p>
          </p:txBody>
        </p:sp>
      </p:grpSp>
      <p:grpSp>
        <p:nvGrpSpPr>
          <p:cNvPr id="40" name="Group 32"/>
          <p:cNvGrpSpPr>
            <a:grpSpLocks/>
          </p:cNvGrpSpPr>
          <p:nvPr/>
        </p:nvGrpSpPr>
        <p:grpSpPr bwMode="auto">
          <a:xfrm>
            <a:off x="800100" y="3835400"/>
            <a:ext cx="7747000" cy="2870200"/>
            <a:chOff x="504" y="2416"/>
            <a:chExt cx="4880" cy="1808"/>
          </a:xfrm>
        </p:grpSpPr>
        <p:grpSp>
          <p:nvGrpSpPr>
            <p:cNvPr id="41" name="Group 33"/>
            <p:cNvGrpSpPr>
              <a:grpSpLocks/>
            </p:cNvGrpSpPr>
            <p:nvPr/>
          </p:nvGrpSpPr>
          <p:grpSpPr bwMode="auto">
            <a:xfrm>
              <a:off x="3054" y="2494"/>
              <a:ext cx="2330" cy="1730"/>
              <a:chOff x="3302" y="2534"/>
              <a:chExt cx="2330" cy="1730"/>
            </a:xfrm>
          </p:grpSpPr>
          <p:sp>
            <p:nvSpPr>
              <p:cNvPr id="46" name="Line 34"/>
              <p:cNvSpPr>
                <a:spLocks noChangeShapeType="1"/>
              </p:cNvSpPr>
              <p:nvPr/>
            </p:nvSpPr>
            <p:spPr bwMode="auto">
              <a:xfrm flipH="1">
                <a:off x="4665" y="3160"/>
                <a:ext cx="32" cy="72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 type="triangl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fr-FR"/>
              </a:p>
            </p:txBody>
          </p:sp>
          <p:grpSp>
            <p:nvGrpSpPr>
              <p:cNvPr id="47" name="Group 35"/>
              <p:cNvGrpSpPr>
                <a:grpSpLocks/>
              </p:cNvGrpSpPr>
              <p:nvPr/>
            </p:nvGrpSpPr>
            <p:grpSpPr bwMode="auto">
              <a:xfrm>
                <a:off x="3418" y="2665"/>
                <a:ext cx="2214" cy="1492"/>
                <a:chOff x="3418" y="2665"/>
                <a:chExt cx="2214" cy="1492"/>
              </a:xfrm>
            </p:grpSpPr>
            <p:sp>
              <p:nvSpPr>
                <p:cNvPr id="50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418" y="2665"/>
                  <a:ext cx="292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en-GB" sz="1000"/>
                    <a:t>1000</a:t>
                  </a:r>
                </a:p>
              </p:txBody>
            </p:sp>
            <p:grpSp>
              <p:nvGrpSpPr>
                <p:cNvPr id="51" name="Group 37"/>
                <p:cNvGrpSpPr>
                  <a:grpSpLocks/>
                </p:cNvGrpSpPr>
                <p:nvPr/>
              </p:nvGrpSpPr>
              <p:grpSpPr bwMode="auto">
                <a:xfrm>
                  <a:off x="3652" y="2758"/>
                  <a:ext cx="1848" cy="1229"/>
                  <a:chOff x="3627" y="2346"/>
                  <a:chExt cx="1705" cy="1677"/>
                </a:xfrm>
              </p:grpSpPr>
              <p:sp>
                <p:nvSpPr>
                  <p:cNvPr id="80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3640" y="3096"/>
                    <a:ext cx="1685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3634" y="3421"/>
                    <a:ext cx="168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2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3634" y="3744"/>
                    <a:ext cx="1691" cy="3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3" name="Line 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220" y="2346"/>
                    <a:ext cx="2" cy="165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Line 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96" y="2351"/>
                    <a:ext cx="2" cy="166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3636" y="2693"/>
                    <a:ext cx="1685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3627" y="2346"/>
                    <a:ext cx="1705" cy="1677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C0C0C0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sp>
              <p:nvSpPr>
                <p:cNvPr id="52" name="Rectangle 45"/>
                <p:cNvSpPr>
                  <a:spLocks noChangeArrowheads="1"/>
                </p:cNvSpPr>
                <p:nvPr/>
              </p:nvSpPr>
              <p:spPr bwMode="auto">
                <a:xfrm>
                  <a:off x="3499" y="3731"/>
                  <a:ext cx="22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en-GB" sz="1000"/>
                    <a:t>0.1</a:t>
                  </a:r>
                  <a:endParaRPr lang="en-GB" sz="1000" baseline="30000"/>
                </a:p>
              </p:txBody>
            </p:sp>
            <p:sp>
              <p:nvSpPr>
                <p:cNvPr id="53" name="Oval 46"/>
                <p:cNvSpPr>
                  <a:spLocks noChangeArrowheads="1"/>
                </p:cNvSpPr>
                <p:nvPr/>
              </p:nvSpPr>
              <p:spPr bwMode="auto">
                <a:xfrm rot="6901021">
                  <a:off x="4180" y="3270"/>
                  <a:ext cx="173" cy="762"/>
                </a:xfrm>
                <a:prstGeom prst="ellipse">
                  <a:avLst/>
                </a:prstGeom>
                <a:solidFill>
                  <a:srgbClr val="6633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54" name="Oval 47"/>
                <p:cNvSpPr>
                  <a:spLocks noChangeArrowheads="1"/>
                </p:cNvSpPr>
                <p:nvPr/>
              </p:nvSpPr>
              <p:spPr bwMode="auto">
                <a:xfrm rot="5345533">
                  <a:off x="4675" y="3409"/>
                  <a:ext cx="439" cy="649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55" name="Oval 48"/>
                <p:cNvSpPr>
                  <a:spLocks noChangeArrowheads="1"/>
                </p:cNvSpPr>
                <p:nvPr/>
              </p:nvSpPr>
              <p:spPr bwMode="auto">
                <a:xfrm rot="5271857">
                  <a:off x="4789" y="3612"/>
                  <a:ext cx="107" cy="628"/>
                </a:xfrm>
                <a:prstGeom prst="ellipse">
                  <a:avLst/>
                </a:prstGeom>
                <a:solidFill>
                  <a:srgbClr val="99FF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10800000" vert="eaVert" wrap="none" anchor="ctr"/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endParaRPr lang="en-GB" sz="1000"/>
                </a:p>
              </p:txBody>
            </p:sp>
            <p:sp>
              <p:nvSpPr>
                <p:cNvPr id="56" name="Oval 49"/>
                <p:cNvSpPr>
                  <a:spLocks noChangeArrowheads="1"/>
                </p:cNvSpPr>
                <p:nvPr/>
              </p:nvSpPr>
              <p:spPr bwMode="auto">
                <a:xfrm rot="-16944426">
                  <a:off x="3486" y="3056"/>
                  <a:ext cx="634" cy="138"/>
                </a:xfrm>
                <a:prstGeom prst="ellipse">
                  <a:avLst/>
                </a:prstGeom>
                <a:solidFill>
                  <a:srgbClr val="FF66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10800000" vert="eaVert" wrap="none" anchor="ctr"/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endParaRPr lang="en-GB" sz="1000"/>
                </a:p>
              </p:txBody>
            </p:sp>
            <p:sp>
              <p:nvSpPr>
                <p:cNvPr id="57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3799" y="2854"/>
                  <a:ext cx="364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en-GB" sz="1000" b="1"/>
                    <a:t>Metals</a:t>
                  </a:r>
                </a:p>
              </p:txBody>
            </p:sp>
            <p:sp>
              <p:nvSpPr>
                <p:cNvPr id="58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4960" y="3309"/>
                  <a:ext cx="57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en-GB" sz="1000" b="1"/>
                    <a:t>Polymers &amp; </a:t>
                  </a:r>
                </a:p>
                <a:p>
                  <a:pPr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en-GB" sz="1000" b="1"/>
                    <a:t>elastomers</a:t>
                  </a:r>
                  <a:endParaRPr lang="en-GB" sz="1000"/>
                </a:p>
              </p:txBody>
            </p:sp>
            <p:sp>
              <p:nvSpPr>
                <p:cNvPr id="59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4152" y="3399"/>
                  <a:ext cx="573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en-GB" sz="1000" b="1"/>
                    <a:t>Composites</a:t>
                  </a:r>
                  <a:endParaRPr lang="en-GB" sz="1000"/>
                </a:p>
              </p:txBody>
            </p:sp>
            <p:sp>
              <p:nvSpPr>
                <p:cNvPr id="60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4113" y="3839"/>
                  <a:ext cx="373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en-GB" sz="1000" b="1"/>
                    <a:t>Foams</a:t>
                  </a:r>
                </a:p>
              </p:txBody>
            </p:sp>
            <p:sp>
              <p:nvSpPr>
                <p:cNvPr id="61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3434" y="3951"/>
                  <a:ext cx="11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endParaRPr lang="en-GB" sz="1000"/>
                </a:p>
              </p:txBody>
            </p:sp>
            <p:grpSp>
              <p:nvGrpSpPr>
                <p:cNvPr id="62" name="Group 55"/>
                <p:cNvGrpSpPr>
                  <a:grpSpLocks/>
                </p:cNvGrpSpPr>
                <p:nvPr/>
              </p:nvGrpSpPr>
              <p:grpSpPr bwMode="auto">
                <a:xfrm>
                  <a:off x="3554" y="3994"/>
                  <a:ext cx="2078" cy="163"/>
                  <a:chOff x="2131" y="3988"/>
                  <a:chExt cx="2601" cy="230"/>
                </a:xfrm>
              </p:grpSpPr>
              <p:sp>
                <p:nvSpPr>
                  <p:cNvPr id="76" name="Text Box 5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99" y="3989"/>
                    <a:ext cx="333" cy="21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pPr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r>
                      <a:rPr lang="en-GB" sz="1000"/>
                      <a:t>10</a:t>
                    </a:r>
                    <a:r>
                      <a:rPr lang="en-GB" sz="1000" baseline="30000"/>
                      <a:t>30</a:t>
                    </a:r>
                    <a:endParaRPr lang="en-GB" sz="1000"/>
                  </a:p>
                </p:txBody>
              </p:sp>
              <p:sp>
                <p:nvSpPr>
                  <p:cNvPr id="77" name="Text Box 5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31" y="4000"/>
                    <a:ext cx="256" cy="21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pPr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r>
                      <a:rPr lang="en-GB" sz="1000"/>
                      <a:t>  1</a:t>
                    </a:r>
                  </a:p>
                </p:txBody>
              </p:sp>
              <p:sp>
                <p:nvSpPr>
                  <p:cNvPr id="78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60" y="3988"/>
                    <a:ext cx="333" cy="21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pPr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r>
                      <a:rPr lang="en-GB" sz="1000"/>
                      <a:t>10</a:t>
                    </a:r>
                    <a:r>
                      <a:rPr lang="en-GB" sz="1000" baseline="30000"/>
                      <a:t>10</a:t>
                    </a:r>
                    <a:endParaRPr lang="en-GB" sz="1000"/>
                  </a:p>
                </p:txBody>
              </p:sp>
              <p:sp>
                <p:nvSpPr>
                  <p:cNvPr id="79" name="Text Box 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97" y="3993"/>
                    <a:ext cx="333" cy="21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pPr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r>
                      <a:rPr lang="en-GB" sz="1000"/>
                      <a:t>10</a:t>
                    </a:r>
                    <a:r>
                      <a:rPr lang="en-GB" sz="1000" baseline="30000"/>
                      <a:t>20</a:t>
                    </a:r>
                    <a:endParaRPr lang="en-GB" sz="1000"/>
                  </a:p>
                </p:txBody>
              </p:sp>
            </p:grpSp>
            <p:sp>
              <p:nvSpPr>
                <p:cNvPr id="63" name="Oval 60"/>
                <p:cNvSpPr>
                  <a:spLocks noChangeArrowheads="1"/>
                </p:cNvSpPr>
                <p:nvPr/>
              </p:nvSpPr>
              <p:spPr bwMode="auto">
                <a:xfrm rot="5431024">
                  <a:off x="4488" y="2384"/>
                  <a:ext cx="193" cy="1321"/>
                </a:xfrm>
                <a:prstGeom prst="ellipse">
                  <a:avLst/>
                </a:prstGeom>
                <a:solidFill>
                  <a:srgbClr val="FF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10800000" vert="eaVert" wrap="none" anchor="ctr"/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endParaRPr lang="en-GB" sz="1000"/>
                </a:p>
              </p:txBody>
            </p:sp>
            <p:sp>
              <p:nvSpPr>
                <p:cNvPr id="64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4976" y="2823"/>
                  <a:ext cx="474" cy="15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en-GB" sz="1000" b="1"/>
                    <a:t>Ceramics</a:t>
                  </a:r>
                  <a:endParaRPr lang="en-GB" sz="1000"/>
                </a:p>
              </p:txBody>
            </p:sp>
            <p:grpSp>
              <p:nvGrpSpPr>
                <p:cNvPr id="65" name="Group 62"/>
                <p:cNvGrpSpPr>
                  <a:grpSpLocks/>
                </p:cNvGrpSpPr>
                <p:nvPr/>
              </p:nvGrpSpPr>
              <p:grpSpPr bwMode="auto">
                <a:xfrm>
                  <a:off x="3440" y="2981"/>
                  <a:ext cx="270" cy="683"/>
                  <a:chOff x="3142" y="2620"/>
                  <a:chExt cx="323" cy="932"/>
                </a:xfrm>
              </p:grpSpPr>
              <p:sp>
                <p:nvSpPr>
                  <p:cNvPr id="73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3217" y="3008"/>
                    <a:ext cx="245" cy="20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pPr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r>
                      <a:rPr lang="en-GB" sz="1000"/>
                      <a:t>10</a:t>
                    </a:r>
                    <a:endParaRPr lang="en-GB" sz="1000" baseline="30000"/>
                  </a:p>
                </p:txBody>
              </p:sp>
              <p:sp>
                <p:nvSpPr>
                  <p:cNvPr id="74" name="Rectangle 64"/>
                  <p:cNvSpPr>
                    <a:spLocks noChangeArrowheads="1"/>
                  </p:cNvSpPr>
                  <p:nvPr/>
                </p:nvSpPr>
                <p:spPr bwMode="auto">
                  <a:xfrm>
                    <a:off x="3248" y="3342"/>
                    <a:ext cx="192" cy="21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pPr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r>
                      <a:rPr lang="en-GB" sz="1000"/>
                      <a:t>1</a:t>
                    </a:r>
                    <a:endParaRPr lang="en-GB" sz="1000" baseline="30000"/>
                  </a:p>
                </p:txBody>
              </p:sp>
              <p:sp>
                <p:nvSpPr>
                  <p:cNvPr id="75" name="Rectangle 65"/>
                  <p:cNvSpPr>
                    <a:spLocks noChangeArrowheads="1"/>
                  </p:cNvSpPr>
                  <p:nvPr/>
                </p:nvSpPr>
                <p:spPr bwMode="auto">
                  <a:xfrm>
                    <a:off x="3142" y="2620"/>
                    <a:ext cx="323" cy="21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pPr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r>
                      <a:rPr lang="en-GB" sz="1000"/>
                      <a:t> 100</a:t>
                    </a:r>
                    <a:endParaRPr lang="en-GB" sz="1000" baseline="30000"/>
                  </a:p>
                </p:txBody>
              </p:sp>
            </p:grpSp>
            <p:sp>
              <p:nvSpPr>
                <p:cNvPr id="66" name="Rectangle 66"/>
                <p:cNvSpPr>
                  <a:spLocks noChangeArrowheads="1"/>
                </p:cNvSpPr>
                <p:nvPr/>
              </p:nvSpPr>
              <p:spPr bwMode="auto">
                <a:xfrm>
                  <a:off x="3473" y="3934"/>
                  <a:ext cx="270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1000"/>
                    <a:t>0.01</a:t>
                  </a:r>
                  <a:endParaRPr lang="en-US" sz="1000"/>
                </a:p>
              </p:txBody>
            </p:sp>
            <p:sp>
              <p:nvSpPr>
                <p:cNvPr id="67" name="Line 67"/>
                <p:cNvSpPr>
                  <a:spLocks noChangeShapeType="1"/>
                </p:cNvSpPr>
                <p:nvPr/>
              </p:nvSpPr>
              <p:spPr bwMode="auto">
                <a:xfrm flipH="1">
                  <a:off x="3769" y="2948"/>
                  <a:ext cx="91" cy="3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68" name="Line 68"/>
                <p:cNvSpPr>
                  <a:spLocks noChangeShapeType="1"/>
                </p:cNvSpPr>
                <p:nvPr/>
              </p:nvSpPr>
              <p:spPr bwMode="auto">
                <a:xfrm flipH="1">
                  <a:off x="4253" y="3508"/>
                  <a:ext cx="105" cy="1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69" name="Line 69"/>
                <p:cNvSpPr>
                  <a:spLocks noChangeShapeType="1"/>
                </p:cNvSpPr>
                <p:nvPr/>
              </p:nvSpPr>
              <p:spPr bwMode="auto">
                <a:xfrm flipH="1">
                  <a:off x="4982" y="2927"/>
                  <a:ext cx="86" cy="6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70" name="Line 70"/>
                <p:cNvSpPr>
                  <a:spLocks noChangeShapeType="1"/>
                </p:cNvSpPr>
                <p:nvPr/>
              </p:nvSpPr>
              <p:spPr bwMode="auto">
                <a:xfrm flipH="1">
                  <a:off x="5034" y="3504"/>
                  <a:ext cx="106" cy="1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71" name="Line 71"/>
                <p:cNvSpPr>
                  <a:spLocks noChangeShapeType="1"/>
                </p:cNvSpPr>
                <p:nvPr/>
              </p:nvSpPr>
              <p:spPr bwMode="auto">
                <a:xfrm flipH="1" flipV="1">
                  <a:off x="4454" y="3924"/>
                  <a:ext cx="144" cy="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72" name="Freeform 72"/>
                <p:cNvSpPr>
                  <a:spLocks/>
                </p:cNvSpPr>
                <p:nvPr/>
              </p:nvSpPr>
              <p:spPr bwMode="auto">
                <a:xfrm>
                  <a:off x="3615" y="2757"/>
                  <a:ext cx="1884" cy="1230"/>
                </a:xfrm>
                <a:custGeom>
                  <a:avLst/>
                  <a:gdLst>
                    <a:gd name="T0" fmla="*/ 48 w 2358"/>
                    <a:gd name="T1" fmla="*/ 1740 h 1740"/>
                    <a:gd name="T2" fmla="*/ 48 w 2358"/>
                    <a:gd name="T3" fmla="*/ 0 h 1740"/>
                    <a:gd name="T4" fmla="*/ 1632 w 2358"/>
                    <a:gd name="T5" fmla="*/ 0 h 1740"/>
                    <a:gd name="T6" fmla="*/ 1632 w 2358"/>
                    <a:gd name="T7" fmla="*/ 360 h 1740"/>
                    <a:gd name="T8" fmla="*/ 2358 w 2358"/>
                    <a:gd name="T9" fmla="*/ 360 h 1740"/>
                    <a:gd name="T10" fmla="*/ 2358 w 2358"/>
                    <a:gd name="T11" fmla="*/ 1734 h 1740"/>
                    <a:gd name="T12" fmla="*/ 0 w 2358"/>
                    <a:gd name="T13" fmla="*/ 1734 h 17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58" h="1740">
                      <a:moveTo>
                        <a:pt x="48" y="1740"/>
                      </a:moveTo>
                      <a:lnTo>
                        <a:pt x="48" y="0"/>
                      </a:lnTo>
                      <a:lnTo>
                        <a:pt x="1632" y="0"/>
                      </a:lnTo>
                      <a:lnTo>
                        <a:pt x="1632" y="360"/>
                      </a:lnTo>
                      <a:lnTo>
                        <a:pt x="2358" y="360"/>
                      </a:lnTo>
                      <a:lnTo>
                        <a:pt x="2358" y="1734"/>
                      </a:lnTo>
                      <a:lnTo>
                        <a:pt x="0" y="1734"/>
                      </a:lnTo>
                    </a:path>
                  </a:pathLst>
                </a:cu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48" name="Text Box 73"/>
              <p:cNvSpPr txBox="1">
                <a:spLocks noChangeArrowheads="1"/>
              </p:cNvSpPr>
              <p:nvPr/>
            </p:nvSpPr>
            <p:spPr bwMode="auto">
              <a:xfrm>
                <a:off x="3800" y="4072"/>
                <a:ext cx="170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lang="en-GB" sz="1400" b="1"/>
                  <a:t>Résistivité électrique (</a:t>
                </a:r>
                <a:r>
                  <a:rPr lang="en-GB" sz="1400" b="1">
                    <a:sym typeface="Symbol" pitchFamily="18" charset="2"/>
                  </a:rPr>
                  <a:t></a:t>
                </a:r>
                <a:r>
                  <a:rPr lang="en-GB" sz="1400" b="1"/>
                  <a:t>.cm)</a:t>
                </a:r>
                <a:endParaRPr lang="en-GB" sz="1400"/>
              </a:p>
            </p:txBody>
          </p:sp>
          <p:sp>
            <p:nvSpPr>
              <p:cNvPr id="49" name="Text Box 74"/>
              <p:cNvSpPr txBox="1">
                <a:spLocks noChangeArrowheads="1"/>
              </p:cNvSpPr>
              <p:nvPr/>
            </p:nvSpPr>
            <p:spPr bwMode="auto">
              <a:xfrm rot="-5400000">
                <a:off x="2651" y="3185"/>
                <a:ext cx="149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lang="en-GB" sz="1400" b="1"/>
                  <a:t>Conductivité Th. (W/m.s)</a:t>
                </a:r>
              </a:p>
            </p:txBody>
          </p:sp>
        </p:grpSp>
        <p:sp>
          <p:nvSpPr>
            <p:cNvPr id="42" name="Line 75"/>
            <p:cNvSpPr>
              <a:spLocks noChangeShapeType="1"/>
            </p:cNvSpPr>
            <p:nvPr/>
          </p:nvSpPr>
          <p:spPr bwMode="auto">
            <a:xfrm>
              <a:off x="512" y="2416"/>
              <a:ext cx="0" cy="16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  <p:sp>
          <p:nvSpPr>
            <p:cNvPr id="43" name="Line 76"/>
            <p:cNvSpPr>
              <a:spLocks noChangeShapeType="1"/>
            </p:cNvSpPr>
            <p:nvPr/>
          </p:nvSpPr>
          <p:spPr bwMode="auto">
            <a:xfrm>
              <a:off x="504" y="2592"/>
              <a:ext cx="2288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  <p:sp>
          <p:nvSpPr>
            <p:cNvPr id="44" name="Line 77"/>
            <p:cNvSpPr>
              <a:spLocks noChangeShapeType="1"/>
            </p:cNvSpPr>
            <p:nvPr/>
          </p:nvSpPr>
          <p:spPr bwMode="auto">
            <a:xfrm>
              <a:off x="2784" y="2592"/>
              <a:ext cx="0" cy="464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  <p:sp>
          <p:nvSpPr>
            <p:cNvPr id="45" name="Line 78"/>
            <p:cNvSpPr>
              <a:spLocks noChangeShapeType="1"/>
            </p:cNvSpPr>
            <p:nvPr/>
          </p:nvSpPr>
          <p:spPr bwMode="auto">
            <a:xfrm>
              <a:off x="2784" y="3064"/>
              <a:ext cx="216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</p:grpSp>
      <p:grpSp>
        <p:nvGrpSpPr>
          <p:cNvPr id="87" name="Group 79"/>
          <p:cNvGrpSpPr>
            <a:grpSpLocks/>
          </p:cNvGrpSpPr>
          <p:nvPr/>
        </p:nvGrpSpPr>
        <p:grpSpPr bwMode="auto">
          <a:xfrm>
            <a:off x="558800" y="1778000"/>
            <a:ext cx="7821613" cy="2311400"/>
            <a:chOff x="352" y="1120"/>
            <a:chExt cx="4927" cy="1456"/>
          </a:xfrm>
        </p:grpSpPr>
        <p:sp>
          <p:nvSpPr>
            <p:cNvPr id="88" name="AutoShape 80"/>
            <p:cNvSpPr>
              <a:spLocks noChangeArrowheads="1"/>
            </p:cNvSpPr>
            <p:nvPr/>
          </p:nvSpPr>
          <p:spPr bwMode="auto">
            <a:xfrm>
              <a:off x="352" y="2104"/>
              <a:ext cx="800" cy="304"/>
            </a:xfrm>
            <a:prstGeom prst="roundRect">
              <a:avLst>
                <a:gd name="adj" fmla="val 2500"/>
              </a:avLst>
            </a:prstGeom>
            <a:solidFill>
              <a:srgbClr val="F8F8F8"/>
            </a:solidFill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grpSp>
          <p:nvGrpSpPr>
            <p:cNvPr id="89" name="Group 81"/>
            <p:cNvGrpSpPr>
              <a:grpSpLocks/>
            </p:cNvGrpSpPr>
            <p:nvPr/>
          </p:nvGrpSpPr>
          <p:grpSpPr bwMode="auto">
            <a:xfrm>
              <a:off x="960" y="1120"/>
              <a:ext cx="4319" cy="1456"/>
              <a:chOff x="960" y="1120"/>
              <a:chExt cx="4319" cy="1456"/>
            </a:xfrm>
          </p:grpSpPr>
          <p:grpSp>
            <p:nvGrpSpPr>
              <p:cNvPr id="90" name="Group 82"/>
              <p:cNvGrpSpPr>
                <a:grpSpLocks/>
              </p:cNvGrpSpPr>
              <p:nvPr/>
            </p:nvGrpSpPr>
            <p:grpSpPr bwMode="auto">
              <a:xfrm>
                <a:off x="3173" y="1120"/>
                <a:ext cx="2106" cy="1456"/>
                <a:chOff x="3166" y="1280"/>
                <a:chExt cx="2106" cy="1456"/>
              </a:xfrm>
            </p:grpSpPr>
            <p:sp>
              <p:nvSpPr>
                <p:cNvPr id="96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3920" y="1280"/>
                  <a:ext cx="1088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endParaRPr lang="en-GB" i="1">
                    <a:solidFill>
                      <a:schemeClr val="accent1"/>
                    </a:solidFill>
                  </a:endParaRPr>
                </a:p>
              </p:txBody>
            </p:sp>
            <p:pic>
              <p:nvPicPr>
                <p:cNvPr id="97" name="Picture 84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3" y="1489"/>
                  <a:ext cx="1901" cy="12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98" name="Text Box 85"/>
                <p:cNvSpPr txBox="1">
                  <a:spLocks noChangeArrowheads="1"/>
                </p:cNvSpPr>
                <p:nvPr/>
              </p:nvSpPr>
              <p:spPr bwMode="auto">
                <a:xfrm rot="-5431199">
                  <a:off x="2611" y="1972"/>
                  <a:ext cx="1302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en-GB" sz="1400" b="1"/>
                    <a:t>Temp. max service (K)</a:t>
                  </a:r>
                </a:p>
              </p:txBody>
            </p:sp>
            <p:sp>
              <p:nvSpPr>
                <p:cNvPr id="99" name="Text Box 86"/>
                <p:cNvSpPr txBox="1">
                  <a:spLocks noChangeArrowheads="1"/>
                </p:cNvSpPr>
                <p:nvPr/>
              </p:nvSpPr>
              <p:spPr bwMode="auto">
                <a:xfrm>
                  <a:off x="3392" y="2592"/>
                  <a:ext cx="1880" cy="14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en-GB" sz="900" b="1"/>
                    <a:t>Metals             Polymers       Ceramics    Composites</a:t>
                  </a:r>
                </a:p>
              </p:txBody>
            </p:sp>
          </p:grpSp>
          <p:sp>
            <p:nvSpPr>
              <p:cNvPr id="91" name="Line 87"/>
              <p:cNvSpPr>
                <a:spLocks noChangeShapeType="1"/>
              </p:cNvSpPr>
              <p:nvPr/>
            </p:nvSpPr>
            <p:spPr bwMode="auto">
              <a:xfrm>
                <a:off x="968" y="2400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92" name="Line 88"/>
              <p:cNvSpPr>
                <a:spLocks noChangeShapeType="1"/>
              </p:cNvSpPr>
              <p:nvPr/>
            </p:nvSpPr>
            <p:spPr bwMode="auto">
              <a:xfrm>
                <a:off x="960" y="2480"/>
                <a:ext cx="1824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  <p:grpSp>
            <p:nvGrpSpPr>
              <p:cNvPr id="93" name="Group 89"/>
              <p:cNvGrpSpPr>
                <a:grpSpLocks/>
              </p:cNvGrpSpPr>
              <p:nvPr/>
            </p:nvGrpSpPr>
            <p:grpSpPr bwMode="auto">
              <a:xfrm flipV="1">
                <a:off x="2776" y="2008"/>
                <a:ext cx="216" cy="472"/>
                <a:chOff x="2880" y="2688"/>
                <a:chExt cx="216" cy="472"/>
              </a:xfrm>
            </p:grpSpPr>
            <p:sp>
              <p:nvSpPr>
                <p:cNvPr id="94" name="Line 90"/>
                <p:cNvSpPr>
                  <a:spLocks noChangeShapeType="1"/>
                </p:cNvSpPr>
                <p:nvPr/>
              </p:nvSpPr>
              <p:spPr bwMode="auto">
                <a:xfrm>
                  <a:off x="2880" y="2688"/>
                  <a:ext cx="0" cy="464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95" name="Line 91"/>
                <p:cNvSpPr>
                  <a:spLocks noChangeShapeType="1"/>
                </p:cNvSpPr>
                <p:nvPr/>
              </p:nvSpPr>
              <p:spPr bwMode="auto">
                <a:xfrm>
                  <a:off x="2880" y="3160"/>
                  <a:ext cx="216" cy="0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fr-FR"/>
                </a:p>
              </p:txBody>
            </p:sp>
          </p:grpSp>
        </p:grpSp>
      </p:grpSp>
      <p:grpSp>
        <p:nvGrpSpPr>
          <p:cNvPr id="100" name="Group 92"/>
          <p:cNvGrpSpPr>
            <a:grpSpLocks/>
          </p:cNvGrpSpPr>
          <p:nvPr/>
        </p:nvGrpSpPr>
        <p:grpSpPr bwMode="auto">
          <a:xfrm>
            <a:off x="606425" y="3001963"/>
            <a:ext cx="3927475" cy="774700"/>
            <a:chOff x="382" y="2075"/>
            <a:chExt cx="2474" cy="488"/>
          </a:xfrm>
        </p:grpSpPr>
        <p:sp>
          <p:nvSpPr>
            <p:cNvPr id="101" name="Text Box 93"/>
            <p:cNvSpPr txBox="1">
              <a:spLocks noChangeArrowheads="1"/>
            </p:cNvSpPr>
            <p:nvPr/>
          </p:nvSpPr>
          <p:spPr bwMode="auto">
            <a:xfrm>
              <a:off x="382" y="2075"/>
              <a:ext cx="2474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Clr>
                  <a:schemeClr val="accent1"/>
                </a:buClr>
              </a:pPr>
              <a:r>
                <a:rPr lang="en-GB" b="1" dirty="0"/>
                <a:t>2. Selection Stages</a:t>
              </a:r>
            </a:p>
            <a:p>
              <a:pPr>
                <a:buClr>
                  <a:schemeClr val="accent1"/>
                </a:buClr>
              </a:pPr>
              <a:r>
                <a:rPr lang="en-GB" b="1" dirty="0"/>
                <a:t>       </a:t>
              </a:r>
              <a:r>
                <a:rPr lang="en-GB" sz="1600" b="1" dirty="0"/>
                <a:t>Graph </a:t>
              </a:r>
              <a:r>
                <a:rPr lang="en-GB" sz="1600" b="1" dirty="0" smtClean="0"/>
                <a:t>                  </a:t>
              </a:r>
              <a:r>
                <a:rPr lang="en-GB" sz="1600" b="1" dirty="0"/>
                <a:t>Limit    </a:t>
              </a:r>
              <a:r>
                <a:rPr lang="en-GB" sz="1600" b="1" dirty="0" smtClean="0"/>
                <a:t>              </a:t>
              </a:r>
              <a:r>
                <a:rPr lang="en-GB" sz="1600" b="1" dirty="0"/>
                <a:t>Tree</a:t>
              </a:r>
            </a:p>
          </p:txBody>
        </p:sp>
        <p:pic>
          <p:nvPicPr>
            <p:cNvPr id="102" name="Picture 9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" y="2313"/>
              <a:ext cx="2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" name="Picture 9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8" y="2316"/>
              <a:ext cx="265" cy="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" name="Picture 9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6" y="2293"/>
              <a:ext cx="27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5" name="Image 10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106" name="ZoneTexte 105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4 sélection matériau 1/2</a:t>
            </a:r>
          </a:p>
        </p:txBody>
      </p:sp>
      <p:sp>
        <p:nvSpPr>
          <p:cNvPr id="107" name="ZoneTexte 106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Sélection par Graphe</a:t>
            </a:r>
          </a:p>
        </p:txBody>
      </p:sp>
    </p:spTree>
    <p:extLst>
      <p:ext uri="{BB962C8B-B14F-4D97-AF65-F5344CB8AC3E}">
        <p14:creationId xmlns:p14="http://schemas.microsoft.com/office/powerpoint/2010/main" val="36023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4 sélection matériau 1/2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Exemple : </a:t>
            </a:r>
            <a:r>
              <a:rPr lang="fr-FR" sz="1600" dirty="0" err="1" smtClean="0">
                <a:latin typeface="Arial Black" pitchFamily="34" charset="0"/>
              </a:rPr>
              <a:t>reconception</a:t>
            </a:r>
            <a:r>
              <a:rPr lang="fr-FR" sz="1600" dirty="0" smtClean="0">
                <a:latin typeface="Arial Black" pitchFamily="34" charset="0"/>
              </a:rPr>
              <a:t> des boitiers de CD</a:t>
            </a:r>
          </a:p>
        </p:txBody>
      </p:sp>
      <p:grpSp>
        <p:nvGrpSpPr>
          <p:cNvPr id="14" name="Group 54"/>
          <p:cNvGrpSpPr>
            <a:grpSpLocks/>
          </p:cNvGrpSpPr>
          <p:nvPr/>
        </p:nvGrpSpPr>
        <p:grpSpPr bwMode="auto">
          <a:xfrm>
            <a:off x="3935413" y="4054475"/>
            <a:ext cx="3735387" cy="1820863"/>
            <a:chOff x="2479" y="2554"/>
            <a:chExt cx="2353" cy="1147"/>
          </a:xfrm>
        </p:grpSpPr>
        <p:sp>
          <p:nvSpPr>
            <p:cNvPr id="15" name="AutoShape 47"/>
            <p:cNvSpPr>
              <a:spLocks noChangeArrowheads="1"/>
            </p:cNvSpPr>
            <p:nvPr/>
          </p:nvSpPr>
          <p:spPr bwMode="auto">
            <a:xfrm>
              <a:off x="2650" y="2554"/>
              <a:ext cx="960" cy="263"/>
            </a:xfrm>
            <a:prstGeom prst="roundRect">
              <a:avLst>
                <a:gd name="adj" fmla="val 16667"/>
              </a:avLst>
            </a:prstGeom>
            <a:solidFill>
              <a:srgbClr val="EAEAEA"/>
            </a:solidFill>
            <a:ln w="19050">
              <a:solidFill>
                <a:srgbClr val="A5002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/>
                <a:t> Contraintes</a:t>
              </a:r>
            </a:p>
          </p:txBody>
        </p:sp>
        <p:sp>
          <p:nvSpPr>
            <p:cNvPr id="16" name="Text Box 48"/>
            <p:cNvSpPr txBox="1">
              <a:spLocks noChangeArrowheads="1"/>
            </p:cNvSpPr>
            <p:nvPr/>
          </p:nvSpPr>
          <p:spPr bwMode="auto">
            <a:xfrm>
              <a:off x="2479" y="2602"/>
              <a:ext cx="2353" cy="10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8F8F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914400" indent="-45720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371600" indent="-45720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828800" indent="-45720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indent="-45720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35000"/>
                </a:spcBef>
                <a:spcAft>
                  <a:spcPct val="35000"/>
                </a:spcAft>
                <a:buClrTx/>
                <a:buSzTx/>
                <a:buFontTx/>
                <a:buNone/>
              </a:pPr>
              <a:endParaRPr lang="en-GB" sz="1600">
                <a:latin typeface="Arial" charset="0"/>
              </a:endParaRPr>
            </a:p>
            <a:p>
              <a:pPr lvl="1">
                <a:spcBef>
                  <a:spcPct val="20000"/>
                </a:spcBef>
                <a:spcAft>
                  <a:spcPct val="20000"/>
                </a:spcAft>
                <a:buClrTx/>
                <a:buSzTx/>
                <a:buFontTx/>
                <a:buNone/>
              </a:pPr>
              <a:r>
                <a:rPr lang="fr-FR" sz="1600" b="1">
                  <a:latin typeface="Arial" charset="0"/>
                </a:rPr>
                <a:t>1.</a:t>
              </a:r>
              <a:r>
                <a:rPr lang="fr-FR" sz="1600">
                  <a:latin typeface="Arial" charset="0"/>
                </a:rPr>
                <a:t> </a:t>
              </a:r>
              <a:r>
                <a:rPr lang="fr-FR" sz="1600" b="1">
                  <a:latin typeface="Arial" charset="0"/>
                </a:rPr>
                <a:t>Peut être moulé/injection</a:t>
              </a:r>
            </a:p>
            <a:p>
              <a:pPr lvl="1">
                <a:spcBef>
                  <a:spcPct val="20000"/>
                </a:spcBef>
                <a:spcAft>
                  <a:spcPct val="20000"/>
                </a:spcAft>
                <a:buClrTx/>
                <a:buSzTx/>
                <a:buFontTx/>
                <a:buNone/>
              </a:pPr>
              <a:r>
                <a:rPr lang="fr-FR" sz="1600" b="1">
                  <a:latin typeface="Arial" charset="0"/>
                </a:rPr>
                <a:t>2. Ténacité K</a:t>
              </a:r>
              <a:r>
                <a:rPr lang="fr-FR" sz="1600" b="1" baseline="-25000">
                  <a:latin typeface="Arial" charset="0"/>
                </a:rPr>
                <a:t>1c</a:t>
              </a:r>
              <a:r>
                <a:rPr lang="fr-FR" sz="1600" b="1">
                  <a:latin typeface="Arial" charset="0"/>
                </a:rPr>
                <a:t>  &gt; celle du PS </a:t>
              </a:r>
            </a:p>
            <a:p>
              <a:pPr lvl="1">
                <a:spcBef>
                  <a:spcPct val="20000"/>
                </a:spcBef>
                <a:spcAft>
                  <a:spcPct val="20000"/>
                </a:spcAft>
                <a:buClrTx/>
                <a:buSzTx/>
                <a:buFontTx/>
                <a:buNone/>
              </a:pPr>
              <a:r>
                <a:rPr lang="fr-FR" sz="1600" b="1">
                  <a:latin typeface="Arial" charset="0"/>
                </a:rPr>
                <a:t>3. Qualité optique = PS</a:t>
              </a:r>
            </a:p>
            <a:p>
              <a:pPr lvl="1">
                <a:spcBef>
                  <a:spcPct val="20000"/>
                </a:spcBef>
                <a:spcAft>
                  <a:spcPct val="20000"/>
                </a:spcAft>
                <a:buClrTx/>
                <a:buSzTx/>
                <a:buFontTx/>
                <a:buNone/>
              </a:pPr>
              <a:r>
                <a:rPr lang="fr-FR" sz="1600" b="1">
                  <a:latin typeface="Arial" charset="0"/>
                </a:rPr>
                <a:t>4. Peut être recyclé</a:t>
              </a:r>
            </a:p>
          </p:txBody>
        </p:sp>
      </p:grpSp>
      <p:grpSp>
        <p:nvGrpSpPr>
          <p:cNvPr id="17" name="Group 45"/>
          <p:cNvGrpSpPr>
            <a:grpSpLocks/>
          </p:cNvGrpSpPr>
          <p:nvPr/>
        </p:nvGrpSpPr>
        <p:grpSpPr bwMode="auto">
          <a:xfrm>
            <a:off x="4267200" y="5997575"/>
            <a:ext cx="3860800" cy="417513"/>
            <a:chOff x="3184" y="3762"/>
            <a:chExt cx="2432" cy="263"/>
          </a:xfrm>
        </p:grpSpPr>
        <p:sp>
          <p:nvSpPr>
            <p:cNvPr id="18" name="AutoShape 14"/>
            <p:cNvSpPr>
              <a:spLocks noChangeArrowheads="1"/>
            </p:cNvSpPr>
            <p:nvPr/>
          </p:nvSpPr>
          <p:spPr bwMode="auto">
            <a:xfrm>
              <a:off x="3184" y="3762"/>
              <a:ext cx="1115" cy="263"/>
            </a:xfrm>
            <a:prstGeom prst="roundRect">
              <a:avLst>
                <a:gd name="adj" fmla="val 16667"/>
              </a:avLst>
            </a:prstGeom>
            <a:solidFill>
              <a:srgbClr val="EAEAEA"/>
            </a:solidFill>
            <a:ln w="19050">
              <a:solidFill>
                <a:srgbClr val="A5002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fr-FR"/>
                <a:t>Variable libre</a:t>
              </a:r>
              <a:endParaRPr lang="en-US"/>
            </a:p>
          </p:txBody>
        </p:sp>
        <p:sp>
          <p:nvSpPr>
            <p:cNvPr id="19" name="Text Box 15"/>
            <p:cNvSpPr txBox="1">
              <a:spLocks noChangeArrowheads="1"/>
            </p:cNvSpPr>
            <p:nvPr/>
          </p:nvSpPr>
          <p:spPr bwMode="auto">
            <a:xfrm>
              <a:off x="4296" y="3802"/>
              <a:ext cx="132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sz="1600" b="1" i="1"/>
                <a:t> </a:t>
              </a:r>
              <a:r>
                <a:rPr lang="fr-FR" sz="1600" b="1" i="1"/>
                <a:t>Choix du matériau</a:t>
              </a:r>
              <a:endParaRPr lang="en-GB" sz="1600" b="1" i="1"/>
            </a:p>
          </p:txBody>
        </p:sp>
      </p:grp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952500" y="1247775"/>
            <a:ext cx="40227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/>
              <a:t>Les boîtiers de CD sont en polystyrène (PS).  Ils craquent et rayent le cd. Remplacer le matériau.</a:t>
            </a:r>
            <a:endParaRPr lang="en-US" sz="1600" b="1"/>
          </a:p>
        </p:txBody>
      </p:sp>
      <p:pic>
        <p:nvPicPr>
          <p:cNvPr id="21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5" y="923925"/>
            <a:ext cx="1895475" cy="207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" name="Group 52"/>
          <p:cNvGrpSpPr>
            <a:grpSpLocks/>
          </p:cNvGrpSpPr>
          <p:nvPr/>
        </p:nvGrpSpPr>
        <p:grpSpPr bwMode="auto">
          <a:xfrm>
            <a:off x="241300" y="3000375"/>
            <a:ext cx="3181350" cy="2273300"/>
            <a:chOff x="216" y="1890"/>
            <a:chExt cx="1876" cy="1432"/>
          </a:xfrm>
        </p:grpSpPr>
        <p:sp>
          <p:nvSpPr>
            <p:cNvPr id="23" name="Text Box 35"/>
            <p:cNvSpPr txBox="1">
              <a:spLocks noChangeArrowheads="1"/>
            </p:cNvSpPr>
            <p:nvPr/>
          </p:nvSpPr>
          <p:spPr bwMode="auto">
            <a:xfrm>
              <a:off x="338" y="2194"/>
              <a:ext cx="1700" cy="1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15000"/>
                </a:spcBef>
                <a:spcAft>
                  <a:spcPct val="35000"/>
                </a:spcAft>
                <a:buClr>
                  <a:schemeClr val="accent1"/>
                </a:buClr>
                <a:buSzTx/>
                <a:buFont typeface="Wingdings" pitchFamily="2" charset="2"/>
                <a:buChar char="§"/>
              </a:pPr>
              <a:r>
                <a:rPr lang="en-GB" sz="1600"/>
                <a:t>  Moulable par injection </a:t>
              </a:r>
            </a:p>
            <a:p>
              <a:pPr>
                <a:spcBef>
                  <a:spcPct val="15000"/>
                </a:spcBef>
                <a:spcAft>
                  <a:spcPct val="35000"/>
                </a:spcAft>
                <a:buClr>
                  <a:schemeClr val="accent1"/>
                </a:buClr>
                <a:buSzTx/>
                <a:buFont typeface="Wingdings" pitchFamily="2" charset="2"/>
                <a:buChar char="§"/>
              </a:pPr>
              <a:r>
                <a:rPr lang="en-GB" sz="1600"/>
                <a:t> </a:t>
              </a:r>
              <a:r>
                <a:rPr lang="fr-FR" sz="1600"/>
                <a:t>Contenir et protéger le CD mieux que le PS.</a:t>
              </a:r>
              <a:endParaRPr lang="en-GB" sz="1600"/>
            </a:p>
            <a:p>
              <a:pPr>
                <a:spcBef>
                  <a:spcPct val="15000"/>
                </a:spcBef>
                <a:spcAft>
                  <a:spcPct val="35000"/>
                </a:spcAft>
                <a:buClr>
                  <a:schemeClr val="accent1"/>
                </a:buClr>
                <a:buSzTx/>
                <a:buFont typeface="Wingdings" pitchFamily="2" charset="2"/>
                <a:buChar char="§"/>
              </a:pPr>
              <a:r>
                <a:rPr lang="en-GB" sz="1600"/>
                <a:t> Aussi transparent que le PS</a:t>
              </a:r>
            </a:p>
            <a:p>
              <a:pPr>
                <a:spcBef>
                  <a:spcPct val="15000"/>
                </a:spcBef>
                <a:spcAft>
                  <a:spcPct val="35000"/>
                </a:spcAft>
                <a:buClr>
                  <a:schemeClr val="accent1"/>
                </a:buClr>
                <a:buSzTx/>
                <a:buFont typeface="Wingdings" pitchFamily="2" charset="2"/>
                <a:buChar char="§"/>
              </a:pPr>
              <a:r>
                <a:rPr lang="en-GB" sz="1600"/>
                <a:t> Recyclable</a:t>
              </a:r>
              <a:r>
                <a:rPr lang="en-GB"/>
                <a:t>                     </a:t>
              </a:r>
            </a:p>
          </p:txBody>
        </p:sp>
        <p:sp>
          <p:nvSpPr>
            <p:cNvPr id="24" name="AutoShape 36"/>
            <p:cNvSpPr>
              <a:spLocks noChangeArrowheads="1"/>
            </p:cNvSpPr>
            <p:nvPr/>
          </p:nvSpPr>
          <p:spPr bwMode="auto">
            <a:xfrm>
              <a:off x="216" y="2140"/>
              <a:ext cx="1824" cy="1182"/>
            </a:xfrm>
            <a:prstGeom prst="roundRect">
              <a:avLst>
                <a:gd name="adj" fmla="val 7370"/>
              </a:avLst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25" name="Text Box 37"/>
            <p:cNvSpPr txBox="1">
              <a:spLocks noChangeArrowheads="1"/>
            </p:cNvSpPr>
            <p:nvPr/>
          </p:nvSpPr>
          <p:spPr bwMode="auto">
            <a:xfrm>
              <a:off x="352" y="1890"/>
              <a:ext cx="17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C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fr-FR" b="1" i="1">
                  <a:solidFill>
                    <a:schemeClr val="accent1"/>
                  </a:solidFill>
                </a:rPr>
                <a:t>Cahier des Charges</a:t>
              </a:r>
              <a:endParaRPr lang="en-GB" b="1" i="1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Group 50"/>
          <p:cNvGrpSpPr>
            <a:grpSpLocks/>
          </p:cNvGrpSpPr>
          <p:nvPr/>
        </p:nvGrpSpPr>
        <p:grpSpPr bwMode="auto">
          <a:xfrm>
            <a:off x="3409950" y="2962275"/>
            <a:ext cx="4819650" cy="3603625"/>
            <a:chOff x="2148" y="1866"/>
            <a:chExt cx="3036" cy="2270"/>
          </a:xfrm>
        </p:grpSpPr>
        <p:grpSp>
          <p:nvGrpSpPr>
            <p:cNvPr id="27" name="Group 2"/>
            <p:cNvGrpSpPr>
              <a:grpSpLocks/>
            </p:cNvGrpSpPr>
            <p:nvPr/>
          </p:nvGrpSpPr>
          <p:grpSpPr bwMode="auto">
            <a:xfrm>
              <a:off x="2648" y="2222"/>
              <a:ext cx="2152" cy="263"/>
              <a:chOff x="3192" y="1776"/>
              <a:chExt cx="2152" cy="263"/>
            </a:xfrm>
          </p:grpSpPr>
          <p:sp>
            <p:nvSpPr>
              <p:cNvPr id="31" name="AutoShape 3"/>
              <p:cNvSpPr>
                <a:spLocks noChangeArrowheads="1"/>
              </p:cNvSpPr>
              <p:nvPr/>
            </p:nvSpPr>
            <p:spPr bwMode="auto">
              <a:xfrm>
                <a:off x="3192" y="1776"/>
                <a:ext cx="1005" cy="263"/>
              </a:xfrm>
              <a:prstGeom prst="roundRect">
                <a:avLst>
                  <a:gd name="adj" fmla="val 16667"/>
                </a:avLst>
              </a:prstGeom>
              <a:solidFill>
                <a:srgbClr val="EAEAEA"/>
              </a:solidFill>
              <a:ln w="19050">
                <a:solidFill>
                  <a:srgbClr val="A5002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53882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lang="en-US"/>
                  <a:t> Fonction  </a:t>
                </a:r>
              </a:p>
            </p:txBody>
          </p:sp>
          <p:sp>
            <p:nvSpPr>
              <p:cNvPr id="32" name="Text Box 4"/>
              <p:cNvSpPr txBox="1">
                <a:spLocks noChangeArrowheads="1"/>
              </p:cNvSpPr>
              <p:nvPr/>
            </p:nvSpPr>
            <p:spPr bwMode="auto">
              <a:xfrm>
                <a:off x="4210" y="1808"/>
                <a:ext cx="1134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25000"/>
                  </a:spcBef>
                  <a:spcAft>
                    <a:spcPct val="90000"/>
                  </a:spcAft>
                  <a:buClrTx/>
                  <a:buSzTx/>
                  <a:buFontTx/>
                  <a:buNone/>
                </a:pPr>
                <a:r>
                  <a:rPr lang="fr-FR" sz="1600" b="1" i="1"/>
                  <a:t>Boîtier de CD</a:t>
                </a:r>
                <a:endParaRPr lang="en-GB" b="1"/>
              </a:p>
            </p:txBody>
          </p:sp>
        </p:grpSp>
        <p:sp>
          <p:nvSpPr>
            <p:cNvPr id="28" name="AutoShape 39"/>
            <p:cNvSpPr>
              <a:spLocks noChangeArrowheads="1"/>
            </p:cNvSpPr>
            <p:nvPr/>
          </p:nvSpPr>
          <p:spPr bwMode="auto">
            <a:xfrm>
              <a:off x="2148" y="2351"/>
              <a:ext cx="308" cy="210"/>
            </a:xfrm>
            <a:prstGeom prst="rightArrow">
              <a:avLst>
                <a:gd name="adj1" fmla="val 50000"/>
                <a:gd name="adj2" fmla="val 36667"/>
              </a:avLst>
            </a:prstGeom>
            <a:solidFill>
              <a:srgbClr val="F8F8F8"/>
            </a:solidFill>
            <a:ln w="28575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9" name="Text Box 40"/>
            <p:cNvSpPr txBox="1">
              <a:spLocks noChangeArrowheads="1"/>
            </p:cNvSpPr>
            <p:nvPr/>
          </p:nvSpPr>
          <p:spPr bwMode="auto">
            <a:xfrm>
              <a:off x="3392" y="1866"/>
              <a:ext cx="9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C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fr-FR" b="1" i="1">
                  <a:solidFill>
                    <a:schemeClr val="accent1"/>
                  </a:solidFill>
                </a:rPr>
                <a:t>Traduction</a:t>
              </a:r>
              <a:endParaRPr lang="en-GB" b="1" i="1">
                <a:solidFill>
                  <a:schemeClr val="accent1"/>
                </a:solidFill>
              </a:endParaRPr>
            </a:p>
          </p:txBody>
        </p:sp>
        <p:sp>
          <p:nvSpPr>
            <p:cNvPr id="30" name="AutoShape 44"/>
            <p:cNvSpPr>
              <a:spLocks noChangeArrowheads="1"/>
            </p:cNvSpPr>
            <p:nvPr/>
          </p:nvSpPr>
          <p:spPr bwMode="auto">
            <a:xfrm>
              <a:off x="2560" y="2120"/>
              <a:ext cx="2624" cy="2016"/>
            </a:xfrm>
            <a:prstGeom prst="roundRect">
              <a:avLst>
                <a:gd name="adj" fmla="val 3111"/>
              </a:avLst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</p:grpSp>
      <p:sp>
        <p:nvSpPr>
          <p:cNvPr id="33" name="Oval 53"/>
          <p:cNvSpPr>
            <a:spLocks noChangeArrowheads="1"/>
          </p:cNvSpPr>
          <p:nvPr/>
        </p:nvSpPr>
        <p:spPr bwMode="auto">
          <a:xfrm>
            <a:off x="4178300" y="4470400"/>
            <a:ext cx="3022600" cy="4191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24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3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31" name="ZoneTexte 30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4 sélection matériau 1/2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Exemple : </a:t>
            </a:r>
            <a:r>
              <a:rPr lang="fr-FR" sz="1600" dirty="0" err="1" smtClean="0">
                <a:latin typeface="Arial Black" pitchFamily="34" charset="0"/>
              </a:rPr>
              <a:t>re</a:t>
            </a:r>
            <a:r>
              <a:rPr lang="fr-FR" sz="1600" dirty="0" smtClean="0">
                <a:latin typeface="Arial Black" pitchFamily="34" charset="0"/>
              </a:rPr>
              <a:t>-conception des boitiers de CD</a:t>
            </a:r>
          </a:p>
        </p:txBody>
      </p:sp>
      <p:grpSp>
        <p:nvGrpSpPr>
          <p:cNvPr id="33" name="Group 105"/>
          <p:cNvGrpSpPr>
            <a:grpSpLocks/>
          </p:cNvGrpSpPr>
          <p:nvPr/>
        </p:nvGrpSpPr>
        <p:grpSpPr bwMode="auto">
          <a:xfrm>
            <a:off x="466725" y="2984500"/>
            <a:ext cx="8016875" cy="3568700"/>
            <a:chOff x="294" y="1880"/>
            <a:chExt cx="5050" cy="2248"/>
          </a:xfrm>
        </p:grpSpPr>
        <p:sp>
          <p:nvSpPr>
            <p:cNvPr id="34" name="Line 2"/>
            <p:cNvSpPr>
              <a:spLocks noChangeShapeType="1"/>
            </p:cNvSpPr>
            <p:nvPr/>
          </p:nvSpPr>
          <p:spPr bwMode="auto">
            <a:xfrm>
              <a:off x="679" y="2192"/>
              <a:ext cx="0" cy="317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  <p:grpSp>
          <p:nvGrpSpPr>
            <p:cNvPr id="35" name="Group 27"/>
            <p:cNvGrpSpPr>
              <a:grpSpLocks/>
            </p:cNvGrpSpPr>
            <p:nvPr/>
          </p:nvGrpSpPr>
          <p:grpSpPr bwMode="auto">
            <a:xfrm>
              <a:off x="294" y="1880"/>
              <a:ext cx="5050" cy="2248"/>
              <a:chOff x="294" y="1880"/>
              <a:chExt cx="5050" cy="2248"/>
            </a:xfrm>
          </p:grpSpPr>
          <p:sp>
            <p:nvSpPr>
              <p:cNvPr id="36" name="Line 28"/>
              <p:cNvSpPr>
                <a:spLocks noChangeShapeType="1"/>
              </p:cNvSpPr>
              <p:nvPr/>
            </p:nvSpPr>
            <p:spPr bwMode="auto">
              <a:xfrm>
                <a:off x="670" y="2496"/>
                <a:ext cx="2379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7" name="Line 29"/>
              <p:cNvSpPr>
                <a:spLocks noChangeShapeType="1"/>
              </p:cNvSpPr>
              <p:nvPr/>
            </p:nvSpPr>
            <p:spPr bwMode="auto">
              <a:xfrm>
                <a:off x="3041" y="2490"/>
                <a:ext cx="0" cy="832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8" name="Line 30"/>
              <p:cNvSpPr>
                <a:spLocks noChangeShapeType="1"/>
              </p:cNvSpPr>
              <p:nvPr/>
            </p:nvSpPr>
            <p:spPr bwMode="auto">
              <a:xfrm>
                <a:off x="3044" y="3318"/>
                <a:ext cx="412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9" name="AutoShape 31"/>
              <p:cNvSpPr>
                <a:spLocks noChangeArrowheads="1"/>
              </p:cNvSpPr>
              <p:nvPr/>
            </p:nvSpPr>
            <p:spPr bwMode="auto">
              <a:xfrm>
                <a:off x="294" y="1880"/>
                <a:ext cx="784" cy="304"/>
              </a:xfrm>
              <a:prstGeom prst="roundRect">
                <a:avLst>
                  <a:gd name="adj" fmla="val 2500"/>
                </a:avLst>
              </a:prstGeom>
              <a:solidFill>
                <a:srgbClr val="F8F8F8"/>
              </a:solidFill>
              <a:ln w="2857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  <p:grpSp>
            <p:nvGrpSpPr>
              <p:cNvPr id="40" name="Group 32"/>
              <p:cNvGrpSpPr>
                <a:grpSpLocks/>
              </p:cNvGrpSpPr>
              <p:nvPr/>
            </p:nvGrpSpPr>
            <p:grpSpPr bwMode="auto">
              <a:xfrm>
                <a:off x="3271" y="3264"/>
                <a:ext cx="2073" cy="864"/>
                <a:chOff x="3231" y="1336"/>
                <a:chExt cx="2073" cy="864"/>
              </a:xfrm>
            </p:grpSpPr>
            <p:sp>
              <p:nvSpPr>
                <p:cNvPr id="41" name="Rectangle 33"/>
                <p:cNvSpPr>
                  <a:spLocks noChangeArrowheads="1"/>
                </p:cNvSpPr>
                <p:nvPr/>
              </p:nvSpPr>
              <p:spPr bwMode="auto">
                <a:xfrm>
                  <a:off x="3518" y="1776"/>
                  <a:ext cx="1784" cy="424"/>
                </a:xfrm>
                <a:prstGeom prst="rect">
                  <a:avLst/>
                </a:prstGeom>
                <a:solidFill>
                  <a:srgbClr val="DDDDDD"/>
                </a:solidFill>
                <a:ln w="19050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fr-FR"/>
                </a:p>
              </p:txBody>
            </p:sp>
            <p:grpSp>
              <p:nvGrpSpPr>
                <p:cNvPr id="42" name="Group 34"/>
                <p:cNvGrpSpPr>
                  <a:grpSpLocks/>
                </p:cNvGrpSpPr>
                <p:nvPr/>
              </p:nvGrpSpPr>
              <p:grpSpPr bwMode="auto">
                <a:xfrm>
                  <a:off x="3520" y="1336"/>
                  <a:ext cx="1784" cy="864"/>
                  <a:chOff x="3520" y="1336"/>
                  <a:chExt cx="1784" cy="864"/>
                </a:xfrm>
              </p:grpSpPr>
              <p:sp>
                <p:nvSpPr>
                  <p:cNvPr id="44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3520" y="1336"/>
                    <a:ext cx="1784" cy="864"/>
                  </a:xfrm>
                  <a:prstGeom prst="rect">
                    <a:avLst/>
                  </a:prstGeom>
                  <a:noFill/>
                  <a:ln w="2857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fr-FR"/>
                  </a:p>
                </p:txBody>
              </p:sp>
              <p:grpSp>
                <p:nvGrpSpPr>
                  <p:cNvPr id="45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3599" y="1408"/>
                    <a:ext cx="671" cy="428"/>
                    <a:chOff x="3599" y="1408"/>
                    <a:chExt cx="671" cy="428"/>
                  </a:xfrm>
                </p:grpSpPr>
                <p:sp>
                  <p:nvSpPr>
                    <p:cNvPr id="53" name="Line 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99" y="1408"/>
                      <a:ext cx="0" cy="102"/>
                    </a:xfrm>
                    <a:prstGeom prst="line">
                      <a:avLst/>
                    </a:prstGeom>
                    <a:noFill/>
                    <a:ln w="5715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4" name="Line 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35" y="1554"/>
                      <a:ext cx="0" cy="102"/>
                    </a:xfrm>
                    <a:prstGeom prst="line">
                      <a:avLst/>
                    </a:prstGeom>
                    <a:noFill/>
                    <a:ln w="57150">
                      <a:solidFill>
                        <a:srgbClr val="CC99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5" name="Line 3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872" y="1548"/>
                      <a:ext cx="0" cy="214"/>
                    </a:xfrm>
                    <a:prstGeom prst="line">
                      <a:avLst/>
                    </a:prstGeom>
                    <a:noFill/>
                    <a:ln w="57150">
                      <a:solidFill>
                        <a:srgbClr val="CC99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6" name="Line 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97" y="1518"/>
                      <a:ext cx="0" cy="318"/>
                    </a:xfrm>
                    <a:prstGeom prst="line">
                      <a:avLst/>
                    </a:prstGeom>
                    <a:noFill/>
                    <a:ln w="57150">
                      <a:solidFill>
                        <a:srgbClr val="FF33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7" name="Line 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5" y="1640"/>
                      <a:ext cx="0" cy="102"/>
                    </a:xfrm>
                    <a:prstGeom prst="line">
                      <a:avLst/>
                    </a:prstGeom>
                    <a:noFill/>
                    <a:ln w="57150">
                      <a:solidFill>
                        <a:srgbClr val="FF33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" name="Line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70" y="1626"/>
                      <a:ext cx="0" cy="102"/>
                    </a:xfrm>
                    <a:prstGeom prst="line">
                      <a:avLst/>
                    </a:prstGeom>
                    <a:noFill/>
                    <a:ln w="5715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6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4430" y="1656"/>
                    <a:ext cx="681" cy="488"/>
                    <a:chOff x="4430" y="1656"/>
                    <a:chExt cx="681" cy="488"/>
                  </a:xfrm>
                </p:grpSpPr>
                <p:sp>
                  <p:nvSpPr>
                    <p:cNvPr id="47" name="Line 4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30" y="1656"/>
                      <a:ext cx="0" cy="198"/>
                    </a:xfrm>
                    <a:prstGeom prst="line">
                      <a:avLst/>
                    </a:prstGeom>
                    <a:noFill/>
                    <a:ln w="571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8" name="Line 4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66" y="1754"/>
                      <a:ext cx="0" cy="158"/>
                    </a:xfrm>
                    <a:prstGeom prst="line">
                      <a:avLst/>
                    </a:prstGeom>
                    <a:noFill/>
                    <a:ln w="571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9" name="Line 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702" y="1804"/>
                      <a:ext cx="0" cy="102"/>
                    </a:xfrm>
                    <a:prstGeom prst="line">
                      <a:avLst/>
                    </a:prstGeom>
                    <a:noFill/>
                    <a:ln w="571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0" name="Line 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39" y="1862"/>
                      <a:ext cx="0" cy="102"/>
                    </a:xfrm>
                    <a:prstGeom prst="line">
                      <a:avLst/>
                    </a:prstGeom>
                    <a:noFill/>
                    <a:ln w="5715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1" name="Line 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75" y="1848"/>
                      <a:ext cx="0" cy="238"/>
                    </a:xfrm>
                    <a:prstGeom prst="line">
                      <a:avLst/>
                    </a:prstGeom>
                    <a:noFill/>
                    <a:ln w="5715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2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11" y="2042"/>
                      <a:ext cx="0" cy="102"/>
                    </a:xfrm>
                    <a:prstGeom prst="line">
                      <a:avLst/>
                    </a:prstGeom>
                    <a:noFill/>
                    <a:ln w="5715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43" name="Text Box 50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2998" y="1641"/>
                  <a:ext cx="678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600" b="1"/>
                    <a:t>Propriété</a:t>
                  </a:r>
                  <a:endParaRPr lang="en-US" sz="1600" b="1"/>
                </a:p>
              </p:txBody>
            </p:sp>
          </p:grpSp>
        </p:grpSp>
      </p:grpSp>
      <p:sp>
        <p:nvSpPr>
          <p:cNvPr id="59" name="Text Box 51"/>
          <p:cNvSpPr txBox="1">
            <a:spLocks noChangeArrowheads="1"/>
          </p:cNvSpPr>
          <p:nvPr/>
        </p:nvSpPr>
        <p:spPr bwMode="auto">
          <a:xfrm>
            <a:off x="5800725" y="1674813"/>
            <a:ext cx="2422525" cy="39528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b="1"/>
              <a:t>Critères superposés</a:t>
            </a:r>
            <a:endParaRPr lang="en-GB" b="1"/>
          </a:p>
        </p:txBody>
      </p:sp>
      <p:grpSp>
        <p:nvGrpSpPr>
          <p:cNvPr id="60" name="Group 52"/>
          <p:cNvGrpSpPr>
            <a:grpSpLocks/>
          </p:cNvGrpSpPr>
          <p:nvPr/>
        </p:nvGrpSpPr>
        <p:grpSpPr bwMode="auto">
          <a:xfrm>
            <a:off x="403225" y="965200"/>
            <a:ext cx="7010400" cy="609600"/>
            <a:chOff x="720" y="680"/>
            <a:chExt cx="4416" cy="384"/>
          </a:xfrm>
        </p:grpSpPr>
        <p:sp>
          <p:nvSpPr>
            <p:cNvPr id="61" name="Rectangle 53"/>
            <p:cNvSpPr>
              <a:spLocks noChangeArrowheads="1"/>
            </p:cNvSpPr>
            <p:nvPr/>
          </p:nvSpPr>
          <p:spPr bwMode="auto">
            <a:xfrm>
              <a:off x="720" y="680"/>
              <a:ext cx="4416" cy="384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62" name="AutoShape 54"/>
            <p:cNvSpPr>
              <a:spLocks noChangeArrowheads="1"/>
            </p:cNvSpPr>
            <p:nvPr/>
          </p:nvSpPr>
          <p:spPr bwMode="auto">
            <a:xfrm>
              <a:off x="934" y="747"/>
              <a:ext cx="716" cy="26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rgbClr val="9999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GB">
                  <a:solidFill>
                    <a:srgbClr val="969696"/>
                  </a:solidFill>
                </a:rPr>
                <a:t> Browse</a:t>
              </a:r>
              <a:r>
                <a:rPr lang="en-GB" b="1"/>
                <a:t> </a:t>
              </a:r>
            </a:p>
          </p:txBody>
        </p:sp>
        <p:sp>
          <p:nvSpPr>
            <p:cNvPr id="63" name="AutoShape 55"/>
            <p:cNvSpPr>
              <a:spLocks noChangeArrowheads="1"/>
            </p:cNvSpPr>
            <p:nvPr/>
          </p:nvSpPr>
          <p:spPr bwMode="auto">
            <a:xfrm>
              <a:off x="1728" y="747"/>
              <a:ext cx="662" cy="26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GB" b="1">
                  <a:solidFill>
                    <a:srgbClr val="969696"/>
                  </a:solidFill>
                </a:rPr>
                <a:t> </a:t>
              </a:r>
              <a:r>
                <a:rPr lang="en-GB" b="1"/>
                <a:t>Select</a:t>
              </a:r>
              <a:r>
                <a:rPr lang="en-GB" b="1">
                  <a:solidFill>
                    <a:srgbClr val="9999FF"/>
                  </a:solidFill>
                </a:rPr>
                <a:t> </a:t>
              </a: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2461" y="747"/>
              <a:ext cx="654" cy="26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rgbClr val="9999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GB">
                  <a:solidFill>
                    <a:srgbClr val="969696"/>
                  </a:solidFill>
                </a:rPr>
                <a:t>Search</a:t>
              </a:r>
              <a:r>
                <a:rPr lang="en-GB" b="1"/>
                <a:t> </a:t>
              </a: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3217" y="747"/>
              <a:ext cx="670" cy="26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rgbClr val="9999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GB">
                  <a:solidFill>
                    <a:srgbClr val="969696"/>
                  </a:solidFill>
                </a:rPr>
                <a:t> Print</a:t>
              </a:r>
              <a:r>
                <a:rPr lang="en-GB">
                  <a:solidFill>
                    <a:srgbClr val="9999FF"/>
                  </a:solidFill>
                </a:rPr>
                <a:t> </a:t>
              </a:r>
              <a:endParaRPr lang="en-GB" b="1">
                <a:solidFill>
                  <a:srgbClr val="9999FF"/>
                </a:solidFill>
              </a:endParaRPr>
            </a:p>
          </p:txBody>
        </p:sp>
        <p:sp>
          <p:nvSpPr>
            <p:cNvPr id="66" name="AutoShape 58"/>
            <p:cNvSpPr>
              <a:spLocks noChangeArrowheads="1"/>
            </p:cNvSpPr>
            <p:nvPr/>
          </p:nvSpPr>
          <p:spPr bwMode="auto">
            <a:xfrm>
              <a:off x="3984" y="747"/>
              <a:ext cx="960" cy="26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rgbClr val="9999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GB">
                  <a:solidFill>
                    <a:srgbClr val="969696"/>
                  </a:solidFill>
                </a:rPr>
                <a:t>Search web</a:t>
              </a:r>
              <a:r>
                <a:rPr lang="en-GB" b="1">
                  <a:solidFill>
                    <a:srgbClr val="9999FF"/>
                  </a:solidFill>
                </a:rPr>
                <a:t> </a:t>
              </a:r>
            </a:p>
          </p:txBody>
        </p:sp>
      </p:grpSp>
      <p:grpSp>
        <p:nvGrpSpPr>
          <p:cNvPr id="67" name="Group 59"/>
          <p:cNvGrpSpPr>
            <a:grpSpLocks/>
          </p:cNvGrpSpPr>
          <p:nvPr/>
        </p:nvGrpSpPr>
        <p:grpSpPr bwMode="auto">
          <a:xfrm>
            <a:off x="517525" y="1516063"/>
            <a:ext cx="3505200" cy="966787"/>
            <a:chOff x="382" y="1253"/>
            <a:chExt cx="2208" cy="609"/>
          </a:xfrm>
        </p:grpSpPr>
        <p:sp>
          <p:nvSpPr>
            <p:cNvPr id="68" name="AutoShape 60"/>
            <p:cNvSpPr>
              <a:spLocks noChangeArrowheads="1"/>
            </p:cNvSpPr>
            <p:nvPr/>
          </p:nvSpPr>
          <p:spPr bwMode="auto">
            <a:xfrm>
              <a:off x="382" y="1384"/>
              <a:ext cx="2136" cy="239"/>
            </a:xfrm>
            <a:prstGeom prst="roundRect">
              <a:avLst>
                <a:gd name="adj" fmla="val 6426"/>
              </a:avLst>
            </a:prstGeom>
            <a:solidFill>
              <a:srgbClr val="F8F8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GB" b="1"/>
                <a:t>1. Selection data</a:t>
              </a:r>
              <a:endParaRPr lang="en-US" b="1"/>
            </a:p>
          </p:txBody>
        </p:sp>
        <p:grpSp>
          <p:nvGrpSpPr>
            <p:cNvPr id="69" name="Group 61"/>
            <p:cNvGrpSpPr>
              <a:grpSpLocks/>
            </p:cNvGrpSpPr>
            <p:nvPr/>
          </p:nvGrpSpPr>
          <p:grpSpPr bwMode="auto">
            <a:xfrm>
              <a:off x="382" y="1624"/>
              <a:ext cx="2208" cy="238"/>
              <a:chOff x="1096" y="1829"/>
              <a:chExt cx="2208" cy="238"/>
            </a:xfrm>
          </p:grpSpPr>
          <p:sp>
            <p:nvSpPr>
              <p:cNvPr id="71" name="AutoShape 62"/>
              <p:cNvSpPr>
                <a:spLocks noChangeArrowheads="1"/>
              </p:cNvSpPr>
              <p:nvPr/>
            </p:nvSpPr>
            <p:spPr bwMode="auto">
              <a:xfrm>
                <a:off x="1096" y="1829"/>
                <a:ext cx="2208" cy="238"/>
              </a:xfrm>
              <a:prstGeom prst="roundRect">
                <a:avLst>
                  <a:gd name="adj" fmla="val 6426"/>
                </a:avLst>
              </a:prstGeom>
              <a:solidFill>
                <a:srgbClr val="F8F8F8"/>
              </a:solidFill>
              <a:ln w="28575">
                <a:solidFill>
                  <a:srgbClr val="808080"/>
                </a:solidFill>
                <a:round/>
                <a:headEnd/>
                <a:tailEnd/>
              </a:ln>
              <a:effectLst>
                <a:outerShdw dist="71842" dir="2700000" algn="ctr" rotWithShape="0">
                  <a:srgbClr val="C0C0C0"/>
                </a:outerShdw>
              </a:effectLst>
            </p:spPr>
            <p:txBody>
              <a:bodyPr anchor="ctr">
                <a:spAutoFit/>
              </a:bodyPr>
              <a:lstStyle/>
              <a:p>
                <a:r>
                  <a:rPr lang="en-GB" sz="1600" b="1"/>
                  <a:t>Edu Level 2: Materials</a:t>
                </a:r>
                <a:endParaRPr lang="en-US" sz="1600" b="1"/>
              </a:p>
            </p:txBody>
          </p:sp>
          <p:sp>
            <p:nvSpPr>
              <p:cNvPr id="72" name="AutoShape 63"/>
              <p:cNvSpPr>
                <a:spLocks noChangeArrowheads="1"/>
              </p:cNvSpPr>
              <p:nvPr/>
            </p:nvSpPr>
            <p:spPr bwMode="auto">
              <a:xfrm>
                <a:off x="3080" y="1856"/>
                <a:ext cx="192" cy="192"/>
              </a:xfrm>
              <a:prstGeom prst="roundRect">
                <a:avLst>
                  <a:gd name="adj" fmla="val 16667"/>
                </a:avLst>
              </a:prstGeom>
              <a:solidFill>
                <a:srgbClr val="EAEAEA"/>
              </a:solidFill>
              <a:ln w="28575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73" name="AutoShape 64"/>
              <p:cNvSpPr>
                <a:spLocks noChangeArrowheads="1"/>
              </p:cNvSpPr>
              <p:nvPr/>
            </p:nvSpPr>
            <p:spPr bwMode="auto">
              <a:xfrm flipV="1">
                <a:off x="3136" y="1923"/>
                <a:ext cx="87" cy="58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</p:grpSp>
        <p:sp>
          <p:nvSpPr>
            <p:cNvPr id="70" name="Line 65"/>
            <p:cNvSpPr>
              <a:spLocks noChangeShapeType="1"/>
            </p:cNvSpPr>
            <p:nvPr/>
          </p:nvSpPr>
          <p:spPr bwMode="auto">
            <a:xfrm flipH="1">
              <a:off x="1746" y="1253"/>
              <a:ext cx="0" cy="21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</p:grpSp>
      <p:grpSp>
        <p:nvGrpSpPr>
          <p:cNvPr id="74" name="Group 106"/>
          <p:cNvGrpSpPr>
            <a:grpSpLocks/>
          </p:cNvGrpSpPr>
          <p:nvPr/>
        </p:nvGrpSpPr>
        <p:grpSpPr bwMode="auto">
          <a:xfrm>
            <a:off x="1774825" y="2984500"/>
            <a:ext cx="6772275" cy="2016125"/>
            <a:chOff x="1118" y="1880"/>
            <a:chExt cx="4266" cy="1270"/>
          </a:xfrm>
        </p:grpSpPr>
        <p:grpSp>
          <p:nvGrpSpPr>
            <p:cNvPr id="75" name="Group 4"/>
            <p:cNvGrpSpPr>
              <a:grpSpLocks/>
            </p:cNvGrpSpPr>
            <p:nvPr/>
          </p:nvGrpSpPr>
          <p:grpSpPr bwMode="auto">
            <a:xfrm>
              <a:off x="3536" y="2286"/>
              <a:ext cx="1848" cy="864"/>
              <a:chOff x="3512" y="2286"/>
              <a:chExt cx="1848" cy="864"/>
            </a:xfrm>
          </p:grpSpPr>
          <p:sp>
            <p:nvSpPr>
              <p:cNvPr id="82" name="Line 5"/>
              <p:cNvSpPr>
                <a:spLocks noChangeShapeType="1"/>
              </p:cNvSpPr>
              <p:nvPr/>
            </p:nvSpPr>
            <p:spPr bwMode="auto">
              <a:xfrm flipH="1">
                <a:off x="4672" y="3040"/>
                <a:ext cx="32" cy="72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 type="triangl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83" name="AutoShape 6"/>
              <p:cNvSpPr>
                <a:spLocks noChangeArrowheads="1"/>
              </p:cNvSpPr>
              <p:nvPr/>
            </p:nvSpPr>
            <p:spPr bwMode="auto">
              <a:xfrm>
                <a:off x="3512" y="2294"/>
                <a:ext cx="1820" cy="856"/>
              </a:xfrm>
              <a:prstGeom prst="roundRect">
                <a:avLst>
                  <a:gd name="adj" fmla="val 5491"/>
                </a:avLst>
              </a:prstGeom>
              <a:solidFill>
                <a:srgbClr val="EAEAEA"/>
              </a:solidFill>
              <a:ln w="2857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84" name="Text Box 7"/>
              <p:cNvSpPr txBox="1">
                <a:spLocks noChangeArrowheads="1"/>
              </p:cNvSpPr>
              <p:nvPr/>
            </p:nvSpPr>
            <p:spPr bwMode="auto">
              <a:xfrm>
                <a:off x="3530" y="2375"/>
                <a:ext cx="834" cy="7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fr-FR" sz="1400" b="1">
                    <a:solidFill>
                      <a:schemeClr val="tx2"/>
                    </a:solidFill>
                  </a:rPr>
                  <a:t>Densité</a:t>
                </a:r>
                <a:endParaRPr lang="fr-FR" sz="1400" b="1"/>
              </a:p>
              <a:p>
                <a:r>
                  <a:rPr lang="fr-FR" sz="1400" b="1"/>
                  <a:t>Module</a:t>
                </a:r>
              </a:p>
              <a:p>
                <a:r>
                  <a:rPr lang="fr-FR" sz="1400" b="1"/>
                  <a:t>Résistance</a:t>
                </a:r>
              </a:p>
              <a:p>
                <a:r>
                  <a:rPr lang="fr-FR" sz="1400" b="1"/>
                  <a:t>Conduction T</a:t>
                </a:r>
                <a:endParaRPr lang="en-US" b="1"/>
              </a:p>
            </p:txBody>
          </p:sp>
          <p:grpSp>
            <p:nvGrpSpPr>
              <p:cNvPr id="85" name="Group 8"/>
              <p:cNvGrpSpPr>
                <a:grpSpLocks/>
              </p:cNvGrpSpPr>
              <p:nvPr/>
            </p:nvGrpSpPr>
            <p:grpSpPr bwMode="auto">
              <a:xfrm>
                <a:off x="4516" y="2462"/>
                <a:ext cx="707" cy="624"/>
                <a:chOff x="4368" y="2376"/>
                <a:chExt cx="603" cy="624"/>
              </a:xfrm>
            </p:grpSpPr>
            <p:grpSp>
              <p:nvGrpSpPr>
                <p:cNvPr id="92" name="Group 9"/>
                <p:cNvGrpSpPr>
                  <a:grpSpLocks/>
                </p:cNvGrpSpPr>
                <p:nvPr/>
              </p:nvGrpSpPr>
              <p:grpSpPr bwMode="auto">
                <a:xfrm>
                  <a:off x="4368" y="2880"/>
                  <a:ext cx="603" cy="120"/>
                  <a:chOff x="4246" y="2880"/>
                  <a:chExt cx="603" cy="160"/>
                </a:xfrm>
              </p:grpSpPr>
              <p:sp>
                <p:nvSpPr>
                  <p:cNvPr id="10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4246" y="2880"/>
                    <a:ext cx="259" cy="16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0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4590" y="2880"/>
                    <a:ext cx="259" cy="16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3" name="Group 12"/>
                <p:cNvGrpSpPr>
                  <a:grpSpLocks/>
                </p:cNvGrpSpPr>
                <p:nvPr/>
              </p:nvGrpSpPr>
              <p:grpSpPr bwMode="auto">
                <a:xfrm>
                  <a:off x="4368" y="2712"/>
                  <a:ext cx="603" cy="120"/>
                  <a:chOff x="4246" y="2880"/>
                  <a:chExt cx="603" cy="160"/>
                </a:xfrm>
              </p:grpSpPr>
              <p:sp>
                <p:nvSpPr>
                  <p:cNvPr id="10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4246" y="2880"/>
                    <a:ext cx="259" cy="16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0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4590" y="2880"/>
                    <a:ext cx="259" cy="16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4" name="Group 15"/>
                <p:cNvGrpSpPr>
                  <a:grpSpLocks/>
                </p:cNvGrpSpPr>
                <p:nvPr/>
              </p:nvGrpSpPr>
              <p:grpSpPr bwMode="auto">
                <a:xfrm>
                  <a:off x="4368" y="2544"/>
                  <a:ext cx="603" cy="120"/>
                  <a:chOff x="4246" y="2880"/>
                  <a:chExt cx="603" cy="160"/>
                </a:xfrm>
              </p:grpSpPr>
              <p:sp>
                <p:nvSpPr>
                  <p:cNvPr id="9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4246" y="2880"/>
                    <a:ext cx="259" cy="16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9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4590" y="2880"/>
                    <a:ext cx="259" cy="16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5" name="Group 18"/>
                <p:cNvGrpSpPr>
                  <a:grpSpLocks/>
                </p:cNvGrpSpPr>
                <p:nvPr/>
              </p:nvGrpSpPr>
              <p:grpSpPr bwMode="auto">
                <a:xfrm>
                  <a:off x="4368" y="2376"/>
                  <a:ext cx="603" cy="120"/>
                  <a:chOff x="4246" y="2880"/>
                  <a:chExt cx="603" cy="160"/>
                </a:xfrm>
              </p:grpSpPr>
              <p:sp>
                <p:nvSpPr>
                  <p:cNvPr id="9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4246" y="2880"/>
                    <a:ext cx="259" cy="16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9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4590" y="2880"/>
                    <a:ext cx="259" cy="16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86" name="Group 21"/>
              <p:cNvGrpSpPr>
                <a:grpSpLocks/>
              </p:cNvGrpSpPr>
              <p:nvPr/>
            </p:nvGrpSpPr>
            <p:grpSpPr bwMode="auto">
              <a:xfrm>
                <a:off x="4528" y="2427"/>
                <a:ext cx="647" cy="693"/>
                <a:chOff x="4352" y="2295"/>
                <a:chExt cx="585" cy="693"/>
              </a:xfrm>
            </p:grpSpPr>
            <p:sp>
              <p:nvSpPr>
                <p:cNvPr id="88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4725" y="2295"/>
                  <a:ext cx="161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accent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1400" b="1">
                      <a:solidFill>
                        <a:schemeClr val="accent1"/>
                      </a:solidFill>
                    </a:rPr>
                    <a:t>2</a:t>
                  </a:r>
                  <a:endParaRPr lang="en-US" b="1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89" name="Rectangle 23"/>
                <p:cNvSpPr>
                  <a:spLocks noChangeArrowheads="1"/>
                </p:cNvSpPr>
                <p:nvPr/>
              </p:nvSpPr>
              <p:spPr bwMode="auto">
                <a:xfrm>
                  <a:off x="4360" y="2640"/>
                  <a:ext cx="273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1400" b="1">
                      <a:solidFill>
                        <a:schemeClr val="accent1"/>
                      </a:solidFill>
                    </a:rPr>
                    <a:t>100</a:t>
                  </a:r>
                </a:p>
              </p:txBody>
            </p:sp>
            <p:sp>
              <p:nvSpPr>
                <p:cNvPr id="90" name="Rectangle 24"/>
                <p:cNvSpPr>
                  <a:spLocks noChangeArrowheads="1"/>
                </p:cNvSpPr>
                <p:nvPr/>
              </p:nvSpPr>
              <p:spPr bwMode="auto">
                <a:xfrm>
                  <a:off x="4720" y="2796"/>
                  <a:ext cx="217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1400" b="1">
                      <a:solidFill>
                        <a:schemeClr val="accent1"/>
                      </a:solidFill>
                    </a:rPr>
                    <a:t>10</a:t>
                  </a:r>
                </a:p>
              </p:txBody>
            </p:sp>
            <p:sp>
              <p:nvSpPr>
                <p:cNvPr id="91" name="Rectangle 25"/>
                <p:cNvSpPr>
                  <a:spLocks noChangeArrowheads="1"/>
                </p:cNvSpPr>
                <p:nvPr/>
              </p:nvSpPr>
              <p:spPr bwMode="auto">
                <a:xfrm>
                  <a:off x="4352" y="2460"/>
                  <a:ext cx="273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1400" b="1">
                      <a:solidFill>
                        <a:schemeClr val="accent1"/>
                      </a:solidFill>
                    </a:rPr>
                    <a:t>200</a:t>
                  </a:r>
                </a:p>
              </p:txBody>
            </p:sp>
          </p:grpSp>
          <p:sp>
            <p:nvSpPr>
              <p:cNvPr id="87" name="Text Box 26"/>
              <p:cNvSpPr txBox="1">
                <a:spLocks noChangeArrowheads="1"/>
              </p:cNvSpPr>
              <p:nvPr/>
            </p:nvSpPr>
            <p:spPr bwMode="auto">
              <a:xfrm>
                <a:off x="4516" y="2286"/>
                <a:ext cx="844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200" b="1" i="1"/>
                  <a:t>Min     Max</a:t>
                </a:r>
                <a:endParaRPr lang="en-US" b="1"/>
              </a:p>
            </p:txBody>
          </p:sp>
        </p:grpSp>
        <p:grpSp>
          <p:nvGrpSpPr>
            <p:cNvPr id="76" name="Group 66"/>
            <p:cNvGrpSpPr>
              <a:grpSpLocks/>
            </p:cNvGrpSpPr>
            <p:nvPr/>
          </p:nvGrpSpPr>
          <p:grpSpPr bwMode="auto">
            <a:xfrm>
              <a:off x="1118" y="1880"/>
              <a:ext cx="2350" cy="781"/>
              <a:chOff x="1118" y="1880"/>
              <a:chExt cx="2350" cy="781"/>
            </a:xfrm>
          </p:grpSpPr>
          <p:sp>
            <p:nvSpPr>
              <p:cNvPr id="77" name="AutoShape 67"/>
              <p:cNvSpPr>
                <a:spLocks noChangeArrowheads="1"/>
              </p:cNvSpPr>
              <p:nvPr/>
            </p:nvSpPr>
            <p:spPr bwMode="auto">
              <a:xfrm>
                <a:off x="1118" y="1880"/>
                <a:ext cx="784" cy="304"/>
              </a:xfrm>
              <a:prstGeom prst="roundRect">
                <a:avLst>
                  <a:gd name="adj" fmla="val 2500"/>
                </a:avLst>
              </a:prstGeom>
              <a:solidFill>
                <a:srgbClr val="F8F8F8"/>
              </a:solidFill>
              <a:ln w="2857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78" name="Line 68"/>
              <p:cNvSpPr>
                <a:spLocks noChangeShapeType="1"/>
              </p:cNvSpPr>
              <p:nvPr/>
            </p:nvSpPr>
            <p:spPr bwMode="auto">
              <a:xfrm>
                <a:off x="1502" y="2192"/>
                <a:ext cx="0" cy="196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79" name="Line 69"/>
              <p:cNvSpPr>
                <a:spLocks noChangeShapeType="1"/>
              </p:cNvSpPr>
              <p:nvPr/>
            </p:nvSpPr>
            <p:spPr bwMode="auto">
              <a:xfrm>
                <a:off x="1496" y="2380"/>
                <a:ext cx="1692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80" name="Line 70"/>
              <p:cNvSpPr>
                <a:spLocks noChangeShapeType="1"/>
              </p:cNvSpPr>
              <p:nvPr/>
            </p:nvSpPr>
            <p:spPr bwMode="auto">
              <a:xfrm>
                <a:off x="3182" y="2380"/>
                <a:ext cx="0" cy="281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81" name="Line 71"/>
              <p:cNvSpPr>
                <a:spLocks noChangeShapeType="1"/>
              </p:cNvSpPr>
              <p:nvPr/>
            </p:nvSpPr>
            <p:spPr bwMode="auto">
              <a:xfrm>
                <a:off x="3182" y="2646"/>
                <a:ext cx="286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104" name="Group 107"/>
          <p:cNvGrpSpPr>
            <a:grpSpLocks/>
          </p:cNvGrpSpPr>
          <p:nvPr/>
        </p:nvGrpSpPr>
        <p:grpSpPr bwMode="auto">
          <a:xfrm>
            <a:off x="3070225" y="2168525"/>
            <a:ext cx="5629275" cy="1454150"/>
            <a:chOff x="1934" y="1366"/>
            <a:chExt cx="3546" cy="916"/>
          </a:xfrm>
        </p:grpSpPr>
        <p:sp>
          <p:nvSpPr>
            <p:cNvPr id="105" name="Line 72"/>
            <p:cNvSpPr>
              <a:spLocks noChangeShapeType="1"/>
            </p:cNvSpPr>
            <p:nvPr/>
          </p:nvSpPr>
          <p:spPr bwMode="auto">
            <a:xfrm>
              <a:off x="3308" y="2076"/>
              <a:ext cx="0" cy="20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  <p:grpSp>
          <p:nvGrpSpPr>
            <p:cNvPr id="106" name="Group 73"/>
            <p:cNvGrpSpPr>
              <a:grpSpLocks/>
            </p:cNvGrpSpPr>
            <p:nvPr/>
          </p:nvGrpSpPr>
          <p:grpSpPr bwMode="auto">
            <a:xfrm>
              <a:off x="1934" y="1366"/>
              <a:ext cx="3546" cy="906"/>
              <a:chOff x="1934" y="1366"/>
              <a:chExt cx="3546" cy="906"/>
            </a:xfrm>
          </p:grpSpPr>
          <p:sp>
            <p:nvSpPr>
              <p:cNvPr id="107" name="AutoShape 74"/>
              <p:cNvSpPr>
                <a:spLocks noChangeArrowheads="1"/>
              </p:cNvSpPr>
              <p:nvPr/>
            </p:nvSpPr>
            <p:spPr bwMode="auto">
              <a:xfrm>
                <a:off x="1934" y="1880"/>
                <a:ext cx="784" cy="304"/>
              </a:xfrm>
              <a:prstGeom prst="roundRect">
                <a:avLst>
                  <a:gd name="adj" fmla="val 2500"/>
                </a:avLst>
              </a:prstGeom>
              <a:solidFill>
                <a:srgbClr val="F8F8F8"/>
              </a:solidFill>
              <a:ln w="2857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  <p:grpSp>
            <p:nvGrpSpPr>
              <p:cNvPr id="108" name="Group 75"/>
              <p:cNvGrpSpPr>
                <a:grpSpLocks/>
              </p:cNvGrpSpPr>
              <p:nvPr/>
            </p:nvGrpSpPr>
            <p:grpSpPr bwMode="auto">
              <a:xfrm>
                <a:off x="3520" y="1366"/>
                <a:ext cx="1960" cy="856"/>
                <a:chOff x="3800" y="1486"/>
                <a:chExt cx="1960" cy="856"/>
              </a:xfrm>
            </p:grpSpPr>
            <p:grpSp>
              <p:nvGrpSpPr>
                <p:cNvPr id="112" name="Group 76"/>
                <p:cNvGrpSpPr>
                  <a:grpSpLocks/>
                </p:cNvGrpSpPr>
                <p:nvPr/>
              </p:nvGrpSpPr>
              <p:grpSpPr bwMode="auto">
                <a:xfrm>
                  <a:off x="3800" y="1486"/>
                  <a:ext cx="1820" cy="856"/>
                  <a:chOff x="3800" y="1486"/>
                  <a:chExt cx="1820" cy="856"/>
                </a:xfrm>
              </p:grpSpPr>
              <p:sp>
                <p:nvSpPr>
                  <p:cNvPr id="114" name="AutoShape 77"/>
                  <p:cNvSpPr>
                    <a:spLocks noChangeArrowheads="1"/>
                  </p:cNvSpPr>
                  <p:nvPr/>
                </p:nvSpPr>
                <p:spPr bwMode="auto">
                  <a:xfrm>
                    <a:off x="3800" y="1486"/>
                    <a:ext cx="1820" cy="856"/>
                  </a:xfrm>
                  <a:prstGeom prst="roundRect">
                    <a:avLst>
                      <a:gd name="adj" fmla="val 5491"/>
                    </a:avLst>
                  </a:prstGeom>
                  <a:solidFill>
                    <a:srgbClr val="EAEAEA"/>
                  </a:solidFill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fr-FR"/>
                  </a:p>
                </p:txBody>
              </p:sp>
              <p:grpSp>
                <p:nvGrpSpPr>
                  <p:cNvPr id="115" name="Group 78"/>
                  <p:cNvGrpSpPr>
                    <a:grpSpLocks/>
                  </p:cNvGrpSpPr>
                  <p:nvPr/>
                </p:nvGrpSpPr>
                <p:grpSpPr bwMode="auto">
                  <a:xfrm>
                    <a:off x="3810" y="1584"/>
                    <a:ext cx="1574" cy="632"/>
                    <a:chOff x="3522" y="3368"/>
                    <a:chExt cx="1574" cy="632"/>
                  </a:xfrm>
                </p:grpSpPr>
                <p:sp>
                  <p:nvSpPr>
                    <p:cNvPr id="116" name="AutoShape 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768" y="3560"/>
                      <a:ext cx="328" cy="136"/>
                    </a:xfrm>
                    <a:prstGeom prst="roundRect">
                      <a:avLst>
                        <a:gd name="adj" fmla="val 16667"/>
                      </a:avLst>
                    </a:prstGeom>
                    <a:solidFill>
                      <a:schemeClr val="bg1"/>
                    </a:solidFill>
                    <a:ln w="9525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7" name="AutoShape 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2" y="3576"/>
                      <a:ext cx="392" cy="176"/>
                    </a:xfrm>
                    <a:prstGeom prst="roundRect">
                      <a:avLst>
                        <a:gd name="adj" fmla="val 16667"/>
                      </a:avLst>
                    </a:prstGeom>
                    <a:solidFill>
                      <a:schemeClr val="bg1"/>
                    </a:solidFill>
                    <a:ln w="9525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8" name="Oval 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68" y="3368"/>
                      <a:ext cx="528" cy="528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19" name="Line 8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76" y="3720"/>
                      <a:ext cx="32" cy="72"/>
                    </a:xfrm>
                    <a:prstGeom prst="line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 type="triangl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20" name="Text Box 8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522" y="3554"/>
                      <a:ext cx="622" cy="19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400" b="1"/>
                        <a:t>Procédé</a:t>
                      </a:r>
                    </a:p>
                  </p:txBody>
                </p:sp>
                <p:grpSp>
                  <p:nvGrpSpPr>
                    <p:cNvPr id="121" name="Group 8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4" y="3453"/>
                      <a:ext cx="103" cy="441"/>
                      <a:chOff x="722" y="1909"/>
                      <a:chExt cx="143" cy="721"/>
                    </a:xfrm>
                  </p:grpSpPr>
                  <p:sp>
                    <p:nvSpPr>
                      <p:cNvPr id="126" name="Line 8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730" y="1909"/>
                        <a:ext cx="135" cy="269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27" name="Line 8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722" y="2330"/>
                        <a:ext cx="142" cy="3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22" name="Group 8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628" y="3374"/>
                      <a:ext cx="134" cy="626"/>
                      <a:chOff x="1674" y="1566"/>
                      <a:chExt cx="174" cy="1122"/>
                    </a:xfrm>
                  </p:grpSpPr>
                  <p:sp>
                    <p:nvSpPr>
                      <p:cNvPr id="124" name="Line 88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686" y="1566"/>
                        <a:ext cx="162" cy="51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25" name="Line 8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74" y="2088"/>
                        <a:ext cx="162" cy="6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  <p:sp>
                  <p:nvSpPr>
                    <p:cNvPr id="123" name="Text Box 9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70" y="3371"/>
                      <a:ext cx="629" cy="59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bg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1905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53882" dir="2700000" algn="ctr" rotWithShape="0">
                              <a:schemeClr val="accent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lIns="90000" tIns="46800" rIns="90000" bIns="46800" anchor="ctr">
                      <a:spAutoFit/>
                    </a:bodyPr>
                    <a:lstStyle>
                      <a:lvl1pPr marL="190500" indent="-19050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fr-FR" sz="1400" b="1">
                          <a:latin typeface="Arial" charset="0"/>
                        </a:rPr>
                        <a:t>Assem.</a:t>
                      </a:r>
                    </a:p>
                    <a:p>
                      <a:pPr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fr-FR" sz="1400" b="1">
                          <a:latin typeface="Arial" charset="0"/>
                        </a:rPr>
                        <a:t>Forme</a:t>
                      </a:r>
                    </a:p>
                    <a:p>
                      <a:pPr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fr-FR" sz="1400" b="1">
                          <a:latin typeface="Arial" charset="0"/>
                        </a:rPr>
                        <a:t>Surface</a:t>
                      </a:r>
                      <a:endParaRPr lang="en-US" sz="1400" b="1">
                        <a:latin typeface="Arial" charset="0"/>
                      </a:endParaRPr>
                    </a:p>
                  </p:txBody>
                </p:sp>
              </p:grpSp>
            </p:grpSp>
            <p:sp>
              <p:nvSpPr>
                <p:cNvPr id="113" name="Text Box 91"/>
                <p:cNvSpPr txBox="1">
                  <a:spLocks noChangeArrowheads="1"/>
                </p:cNvSpPr>
                <p:nvPr/>
              </p:nvSpPr>
              <p:spPr bwMode="auto">
                <a:xfrm>
                  <a:off x="5034" y="1530"/>
                  <a:ext cx="726" cy="7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fr-FR" sz="1200" b="1"/>
                    <a:t>Forge</a:t>
                  </a:r>
                  <a:endParaRPr lang="fr-FR" sz="1200" b="1">
                    <a:solidFill>
                      <a:srgbClr val="A50021"/>
                    </a:solidFill>
                  </a:endParaRPr>
                </a:p>
                <a:p>
                  <a:pPr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fr-FR" sz="1200" b="1"/>
                    <a:t>Déform.</a:t>
                  </a:r>
                </a:p>
                <a:p>
                  <a:pPr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fr-FR" sz="1200" b="1" i="1">
                      <a:solidFill>
                        <a:schemeClr val="accent1"/>
                      </a:solidFill>
                    </a:rPr>
                    <a:t>Moul.</a:t>
                  </a:r>
                </a:p>
                <a:p>
                  <a:pPr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fr-FR" sz="1200" b="1"/>
                    <a:t>Composite </a:t>
                  </a:r>
                </a:p>
                <a:p>
                  <a:pPr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fr-FR" sz="1200" b="1"/>
                    <a:t>Poudre</a:t>
                  </a:r>
                </a:p>
                <a:p>
                  <a:pPr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lang="fr-FR" sz="1200" b="1"/>
                    <a:t>Prototype</a:t>
                  </a:r>
                </a:p>
              </p:txBody>
            </p:sp>
          </p:grpSp>
          <p:sp>
            <p:nvSpPr>
              <p:cNvPr id="109" name="Line 92"/>
              <p:cNvSpPr>
                <a:spLocks noChangeShapeType="1"/>
              </p:cNvSpPr>
              <p:nvPr/>
            </p:nvSpPr>
            <p:spPr bwMode="auto">
              <a:xfrm>
                <a:off x="2306" y="2194"/>
                <a:ext cx="0" cy="74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10" name="Line 93"/>
              <p:cNvSpPr>
                <a:spLocks noChangeShapeType="1"/>
              </p:cNvSpPr>
              <p:nvPr/>
            </p:nvSpPr>
            <p:spPr bwMode="auto">
              <a:xfrm>
                <a:off x="2296" y="2272"/>
                <a:ext cx="1015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11" name="Line 94"/>
              <p:cNvSpPr>
                <a:spLocks noChangeShapeType="1"/>
              </p:cNvSpPr>
              <p:nvPr/>
            </p:nvSpPr>
            <p:spPr bwMode="auto">
              <a:xfrm>
                <a:off x="3304" y="2070"/>
                <a:ext cx="192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128" name="Group 95"/>
          <p:cNvGrpSpPr>
            <a:grpSpLocks/>
          </p:cNvGrpSpPr>
          <p:nvPr/>
        </p:nvGrpSpPr>
        <p:grpSpPr bwMode="auto">
          <a:xfrm>
            <a:off x="517525" y="2646363"/>
            <a:ext cx="3927475" cy="774700"/>
            <a:chOff x="382" y="2075"/>
            <a:chExt cx="2474" cy="488"/>
          </a:xfrm>
        </p:grpSpPr>
        <p:sp>
          <p:nvSpPr>
            <p:cNvPr id="129" name="Text Box 96"/>
            <p:cNvSpPr txBox="1">
              <a:spLocks noChangeArrowheads="1"/>
            </p:cNvSpPr>
            <p:nvPr/>
          </p:nvSpPr>
          <p:spPr bwMode="auto">
            <a:xfrm>
              <a:off x="382" y="2075"/>
              <a:ext cx="2474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Clr>
                  <a:schemeClr val="accent1"/>
                </a:buClr>
              </a:pPr>
              <a:r>
                <a:rPr lang="en-GB" b="1" dirty="0"/>
                <a:t>2. Selection Stages</a:t>
              </a:r>
            </a:p>
            <a:p>
              <a:pPr>
                <a:buClr>
                  <a:schemeClr val="accent1"/>
                </a:buClr>
              </a:pPr>
              <a:r>
                <a:rPr lang="en-GB" b="1" dirty="0"/>
                <a:t>       </a:t>
              </a:r>
              <a:r>
                <a:rPr lang="en-GB" sz="1600" b="1" dirty="0" smtClean="0"/>
                <a:t>Graph                   </a:t>
              </a:r>
              <a:r>
                <a:rPr lang="en-GB" sz="1600" b="1" dirty="0"/>
                <a:t>Limit   </a:t>
              </a:r>
              <a:r>
                <a:rPr lang="en-GB" sz="1600" b="1" dirty="0" smtClean="0"/>
                <a:t>              </a:t>
              </a:r>
              <a:r>
                <a:rPr lang="en-GB" sz="1600" b="1" dirty="0"/>
                <a:t>Tree</a:t>
              </a:r>
            </a:p>
          </p:txBody>
        </p:sp>
        <p:pic>
          <p:nvPicPr>
            <p:cNvPr id="130" name="Picture 9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" y="2313"/>
              <a:ext cx="2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1" name="Picture 9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8" y="2316"/>
              <a:ext cx="265" cy="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2" name="Picture 9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6" y="2293"/>
              <a:ext cx="27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3" name="Group 100"/>
          <p:cNvGrpSpPr>
            <a:grpSpLocks/>
          </p:cNvGrpSpPr>
          <p:nvPr/>
        </p:nvGrpSpPr>
        <p:grpSpPr bwMode="auto">
          <a:xfrm>
            <a:off x="863600" y="4265613"/>
            <a:ext cx="2857500" cy="2235200"/>
            <a:chOff x="382" y="2753"/>
            <a:chExt cx="1800" cy="1408"/>
          </a:xfrm>
        </p:grpSpPr>
        <p:sp>
          <p:nvSpPr>
            <p:cNvPr id="134" name="AutoShape 101"/>
            <p:cNvSpPr>
              <a:spLocks noChangeArrowheads="1"/>
            </p:cNvSpPr>
            <p:nvPr/>
          </p:nvSpPr>
          <p:spPr bwMode="auto">
            <a:xfrm>
              <a:off x="382" y="2753"/>
              <a:ext cx="1800" cy="1408"/>
            </a:xfrm>
            <a:prstGeom prst="roundRect">
              <a:avLst>
                <a:gd name="adj" fmla="val 2292"/>
              </a:avLst>
            </a:prstGeom>
            <a:solidFill>
              <a:srgbClr val="F8F8F8"/>
            </a:solidFill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135" name="Text Box 102"/>
            <p:cNvSpPr txBox="1">
              <a:spLocks noChangeArrowheads="1"/>
            </p:cNvSpPr>
            <p:nvPr/>
          </p:nvSpPr>
          <p:spPr bwMode="auto">
            <a:xfrm>
              <a:off x="443" y="2784"/>
              <a:ext cx="925" cy="346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fr-FR" sz="1600" b="1" i="1">
                  <a:solidFill>
                    <a:schemeClr val="accent1"/>
                  </a:solidFill>
                </a:rPr>
                <a:t>Résultats</a:t>
              </a:r>
              <a:r>
                <a:rPr lang="en-GB" b="1" i="1"/>
                <a:t> </a:t>
              </a:r>
            </a:p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fr-FR" sz="1200" b="1" i="1"/>
                <a:t>X sur 94 acceptés</a:t>
              </a:r>
              <a:endParaRPr lang="en-GB" sz="1200" b="1" i="1"/>
            </a:p>
          </p:txBody>
        </p:sp>
        <p:sp>
          <p:nvSpPr>
            <p:cNvPr id="136" name="Text Box 103"/>
            <p:cNvSpPr txBox="1">
              <a:spLocks noChangeArrowheads="1"/>
            </p:cNvSpPr>
            <p:nvPr/>
          </p:nvSpPr>
          <p:spPr bwMode="auto">
            <a:xfrm>
              <a:off x="492" y="3216"/>
              <a:ext cx="1604" cy="888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GB" sz="1400"/>
                <a:t>Matériau 1          2230       113</a:t>
              </a:r>
            </a:p>
            <a:p>
              <a:pPr>
                <a:spcBef>
                  <a:spcPct val="10000"/>
                </a:spcBef>
              </a:pPr>
              <a:r>
                <a:rPr lang="en-GB" sz="1400"/>
                <a:t>Matériau 2          2100       300</a:t>
              </a:r>
            </a:p>
            <a:p>
              <a:pPr>
                <a:spcBef>
                  <a:spcPct val="10000"/>
                </a:spcBef>
              </a:pPr>
              <a:r>
                <a:rPr lang="en-GB" sz="1400"/>
                <a:t>Matériau 3          1950       5.6</a:t>
              </a:r>
            </a:p>
            <a:p>
              <a:pPr>
                <a:spcBef>
                  <a:spcPct val="10000"/>
                </a:spcBef>
              </a:pPr>
              <a:r>
                <a:rPr lang="en-GB" sz="1400"/>
                <a:t>Matériau 4          1876       47</a:t>
              </a:r>
            </a:p>
            <a:p>
              <a:pPr>
                <a:spcBef>
                  <a:spcPct val="10000"/>
                </a:spcBef>
              </a:pPr>
              <a:r>
                <a:rPr lang="en-GB" sz="1400"/>
                <a:t>etc...</a:t>
              </a:r>
            </a:p>
          </p:txBody>
        </p:sp>
        <p:sp>
          <p:nvSpPr>
            <p:cNvPr id="137" name="Text Box 104"/>
            <p:cNvSpPr txBox="1">
              <a:spLocks noChangeArrowheads="1"/>
            </p:cNvSpPr>
            <p:nvPr/>
          </p:nvSpPr>
          <p:spPr bwMode="auto">
            <a:xfrm>
              <a:off x="1286" y="2784"/>
              <a:ext cx="874" cy="346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en-GB" sz="1600" b="1" i="1">
                  <a:solidFill>
                    <a:schemeClr val="accent1"/>
                  </a:solidFill>
                </a:rPr>
                <a:t>Classement</a:t>
              </a:r>
              <a:r>
                <a:rPr lang="en-GB" b="1" i="1">
                  <a:solidFill>
                    <a:schemeClr val="accent1"/>
                  </a:solidFill>
                </a:rPr>
                <a:t> </a:t>
              </a:r>
            </a:p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en-GB" sz="1200" b="1" i="1"/>
                <a:t>Prop 1     Prop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006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9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27"/>
          <p:cNvGrpSpPr>
            <a:grpSpLocks/>
          </p:cNvGrpSpPr>
          <p:nvPr/>
        </p:nvGrpSpPr>
        <p:grpSpPr bwMode="auto">
          <a:xfrm>
            <a:off x="1725613" y="5472113"/>
            <a:ext cx="6088062" cy="952500"/>
            <a:chOff x="1184" y="3472"/>
            <a:chExt cx="3542" cy="600"/>
          </a:xfrm>
        </p:grpSpPr>
        <p:sp>
          <p:nvSpPr>
            <p:cNvPr id="50" name="AutoShape 28"/>
            <p:cNvSpPr>
              <a:spLocks noChangeArrowheads="1"/>
            </p:cNvSpPr>
            <p:nvPr/>
          </p:nvSpPr>
          <p:spPr bwMode="auto">
            <a:xfrm>
              <a:off x="1184" y="3472"/>
              <a:ext cx="3496" cy="600"/>
            </a:xfrm>
            <a:prstGeom prst="roundRect">
              <a:avLst>
                <a:gd name="adj" fmla="val 16667"/>
              </a:avLst>
            </a:prstGeom>
            <a:solidFill>
              <a:srgbClr val="F8F8F8"/>
            </a:solidFill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51" name="Rectangle 29"/>
            <p:cNvSpPr>
              <a:spLocks noChangeArrowheads="1"/>
            </p:cNvSpPr>
            <p:nvPr/>
          </p:nvSpPr>
          <p:spPr bwMode="auto">
            <a:xfrm>
              <a:off x="1246" y="3556"/>
              <a:ext cx="348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chemeClr val="tx1"/>
                </a:buClr>
                <a:buSzPct val="50000"/>
                <a:buFont typeface="Wingdings" pitchFamily="2" charset="2"/>
                <a:buChar char="l"/>
              </a:pPr>
              <a:r>
                <a:rPr lang="fr-FR" b="1" dirty="0">
                  <a:solidFill>
                    <a:schemeClr val="accent1"/>
                  </a:solidFill>
                </a:rPr>
                <a:t> Le site de </a:t>
              </a:r>
              <a:r>
                <a:rPr lang="fr-FR" b="1" dirty="0" err="1">
                  <a:solidFill>
                    <a:schemeClr val="accent1"/>
                  </a:solidFill>
                </a:rPr>
                <a:t>Granta</a:t>
              </a:r>
              <a:r>
                <a:rPr lang="fr-FR" b="1" dirty="0">
                  <a:solidFill>
                    <a:schemeClr val="accent1"/>
                  </a:solidFill>
                </a:rPr>
                <a:t> Design</a:t>
              </a:r>
              <a:r>
                <a:rPr lang="fr-FR" dirty="0"/>
                <a:t> (</a:t>
              </a:r>
              <a:r>
                <a:rPr lang="fr-FR" dirty="0">
                  <a:solidFill>
                    <a:srgbClr val="FF0000"/>
                  </a:solidFill>
                </a:rPr>
                <a:t>http://matdata.net</a:t>
              </a:r>
              <a:r>
                <a:rPr lang="fr-FR" dirty="0"/>
                <a:t>) donne accès aux sites web des fournisseurs. </a:t>
              </a:r>
            </a:p>
          </p:txBody>
        </p:sp>
      </p:grpSp>
      <p:sp>
        <p:nvSpPr>
          <p:cNvPr id="52" name="Text Box 30"/>
          <p:cNvSpPr txBox="1">
            <a:spLocks noChangeArrowheads="1"/>
          </p:cNvSpPr>
          <p:nvPr/>
        </p:nvSpPr>
        <p:spPr bwMode="auto">
          <a:xfrm>
            <a:off x="517525" y="912813"/>
            <a:ext cx="8121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b="1" i="1">
                <a:solidFill>
                  <a:schemeClr val="accent1"/>
                </a:solidFill>
              </a:rPr>
              <a:t>Documentation:</a:t>
            </a:r>
            <a:r>
              <a:rPr lang="fr-FR" b="1"/>
              <a:t> </a:t>
            </a:r>
            <a:r>
              <a:rPr lang="fr-FR" b="1" i="1"/>
              <a:t>“Maintenant que le nombre de candidats est réduit, explorons leurs caractéristiques en profondeur”</a:t>
            </a:r>
          </a:p>
        </p:txBody>
      </p:sp>
      <p:grpSp>
        <p:nvGrpSpPr>
          <p:cNvPr id="53" name="Group 31"/>
          <p:cNvGrpSpPr>
            <a:grpSpLocks/>
          </p:cNvGrpSpPr>
          <p:nvPr/>
        </p:nvGrpSpPr>
        <p:grpSpPr bwMode="auto">
          <a:xfrm>
            <a:off x="1349375" y="1604963"/>
            <a:ext cx="6591300" cy="2108200"/>
            <a:chOff x="822" y="992"/>
            <a:chExt cx="4152" cy="1328"/>
          </a:xfrm>
        </p:grpSpPr>
        <p:pic>
          <p:nvPicPr>
            <p:cNvPr id="54" name="Picture 3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6" y="1411"/>
              <a:ext cx="735" cy="8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5" name="Text Box 33"/>
            <p:cNvSpPr txBox="1">
              <a:spLocks noChangeArrowheads="1"/>
            </p:cNvSpPr>
            <p:nvPr/>
          </p:nvSpPr>
          <p:spPr bwMode="auto">
            <a:xfrm>
              <a:off x="2904" y="992"/>
              <a:ext cx="131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fr-FR" b="1">
                  <a:solidFill>
                    <a:schemeClr val="accent1"/>
                  </a:solidFill>
                </a:rPr>
                <a:t>Fiche techniques fournisseurs</a:t>
              </a:r>
            </a:p>
          </p:txBody>
        </p:sp>
        <p:grpSp>
          <p:nvGrpSpPr>
            <p:cNvPr id="56" name="Group 34"/>
            <p:cNvGrpSpPr>
              <a:grpSpLocks/>
            </p:cNvGrpSpPr>
            <p:nvPr/>
          </p:nvGrpSpPr>
          <p:grpSpPr bwMode="auto">
            <a:xfrm>
              <a:off x="822" y="1135"/>
              <a:ext cx="783" cy="1157"/>
              <a:chOff x="582" y="687"/>
              <a:chExt cx="783" cy="1157"/>
            </a:xfrm>
          </p:grpSpPr>
          <p:sp>
            <p:nvSpPr>
              <p:cNvPr id="63" name="Text Box 35"/>
              <p:cNvSpPr txBox="1">
                <a:spLocks noChangeArrowheads="1"/>
              </p:cNvSpPr>
              <p:nvPr/>
            </p:nvSpPr>
            <p:spPr bwMode="auto">
              <a:xfrm>
                <a:off x="582" y="687"/>
                <a:ext cx="69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fr-FR" b="1">
                    <a:solidFill>
                      <a:schemeClr val="accent1"/>
                    </a:solidFill>
                  </a:rPr>
                  <a:t>Manuels</a:t>
                </a:r>
              </a:p>
            </p:txBody>
          </p:sp>
          <p:pic>
            <p:nvPicPr>
              <p:cNvPr id="64" name="Picture 3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0" y="1003"/>
                <a:ext cx="735" cy="8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57" name="Group 37"/>
            <p:cNvGrpSpPr>
              <a:grpSpLocks/>
            </p:cNvGrpSpPr>
            <p:nvPr/>
          </p:nvGrpSpPr>
          <p:grpSpPr bwMode="auto">
            <a:xfrm>
              <a:off x="4120" y="1008"/>
              <a:ext cx="854" cy="1274"/>
              <a:chOff x="3752" y="592"/>
              <a:chExt cx="854" cy="1274"/>
            </a:xfrm>
          </p:grpSpPr>
          <p:pic>
            <p:nvPicPr>
              <p:cNvPr id="61" name="Picture 3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58" y="1046"/>
                <a:ext cx="848" cy="8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2" name="Text Box 39"/>
              <p:cNvSpPr txBox="1">
                <a:spLocks noChangeArrowheads="1"/>
              </p:cNvSpPr>
              <p:nvPr/>
            </p:nvSpPr>
            <p:spPr bwMode="auto">
              <a:xfrm>
                <a:off x="3752" y="592"/>
                <a:ext cx="712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b="1" dirty="0">
                    <a:solidFill>
                      <a:schemeClr val="accent1"/>
                    </a:solidFill>
                  </a:rPr>
                  <a:t>   </a:t>
                </a:r>
                <a:r>
                  <a:rPr lang="fr-FR" b="1" dirty="0" smtClean="0">
                    <a:solidFill>
                      <a:schemeClr val="accent1"/>
                    </a:solidFill>
                  </a:rPr>
                  <a:t>Internet</a:t>
                </a:r>
              </a:p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endParaRPr lang="fr-FR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58" name="Group 40"/>
            <p:cNvGrpSpPr>
              <a:grpSpLocks/>
            </p:cNvGrpSpPr>
            <p:nvPr/>
          </p:nvGrpSpPr>
          <p:grpSpPr bwMode="auto">
            <a:xfrm>
              <a:off x="1798" y="1007"/>
              <a:ext cx="1052" cy="1313"/>
              <a:chOff x="1518" y="591"/>
              <a:chExt cx="1052" cy="1313"/>
            </a:xfrm>
          </p:grpSpPr>
          <p:pic>
            <p:nvPicPr>
              <p:cNvPr id="59" name="Picture 4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48" y="1040"/>
                <a:ext cx="864" cy="8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0" name="Text Box 42"/>
              <p:cNvSpPr txBox="1">
                <a:spLocks noChangeArrowheads="1"/>
              </p:cNvSpPr>
              <p:nvPr/>
            </p:nvSpPr>
            <p:spPr bwMode="auto">
              <a:xfrm>
                <a:off x="1518" y="591"/>
                <a:ext cx="1052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b="1">
                    <a:solidFill>
                      <a:schemeClr val="accent1"/>
                    </a:solidFill>
                  </a:rPr>
                  <a:t>Associations </a:t>
                </a:r>
              </a:p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b="1">
                    <a:solidFill>
                      <a:schemeClr val="accent1"/>
                    </a:solidFill>
                  </a:rPr>
                  <a:t>de vendeurs</a:t>
                </a:r>
              </a:p>
            </p:txBody>
          </p:sp>
        </p:grpSp>
      </p:grpSp>
      <p:grpSp>
        <p:nvGrpSpPr>
          <p:cNvPr id="65" name="Group 43"/>
          <p:cNvGrpSpPr>
            <a:grpSpLocks/>
          </p:cNvGrpSpPr>
          <p:nvPr/>
        </p:nvGrpSpPr>
        <p:grpSpPr bwMode="auto">
          <a:xfrm>
            <a:off x="1968500" y="3802063"/>
            <a:ext cx="5308600" cy="1239837"/>
            <a:chOff x="1240" y="2395"/>
            <a:chExt cx="3344" cy="781"/>
          </a:xfrm>
        </p:grpSpPr>
        <p:sp>
          <p:nvSpPr>
            <p:cNvPr id="66" name="AutoShape 44"/>
            <p:cNvSpPr>
              <a:spLocks noChangeArrowheads="1"/>
            </p:cNvSpPr>
            <p:nvPr/>
          </p:nvSpPr>
          <p:spPr bwMode="auto">
            <a:xfrm>
              <a:off x="1328" y="2672"/>
              <a:ext cx="3200" cy="504"/>
            </a:xfrm>
            <a:prstGeom prst="roundRect">
              <a:avLst>
                <a:gd name="adj" fmla="val 16667"/>
              </a:avLst>
            </a:prstGeom>
            <a:solidFill>
              <a:srgbClr val="F8F8F8"/>
            </a:solidFill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67" name="Text Box 45"/>
            <p:cNvSpPr txBox="1">
              <a:spLocks noChangeArrowheads="1"/>
            </p:cNvSpPr>
            <p:nvPr/>
          </p:nvSpPr>
          <p:spPr bwMode="auto">
            <a:xfrm>
              <a:off x="1383" y="2727"/>
              <a:ext cx="3012" cy="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fr-FR"/>
                <a:t>Documentation:</a:t>
              </a:r>
            </a:p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fr-FR" sz="1600"/>
                <a:t>Nuances des candidats les mieux placés</a:t>
              </a:r>
            </a:p>
          </p:txBody>
        </p:sp>
        <p:sp>
          <p:nvSpPr>
            <p:cNvPr id="68" name="AutoShape 46"/>
            <p:cNvSpPr>
              <a:spLocks noChangeArrowheads="1"/>
            </p:cNvSpPr>
            <p:nvPr/>
          </p:nvSpPr>
          <p:spPr bwMode="auto">
            <a:xfrm rot="1293462">
              <a:off x="1240" y="2408"/>
              <a:ext cx="392" cy="136"/>
            </a:xfrm>
            <a:prstGeom prst="rightArrow">
              <a:avLst>
                <a:gd name="adj1" fmla="val 50000"/>
                <a:gd name="adj2" fmla="val 72059"/>
              </a:avLst>
            </a:prstGeom>
            <a:solidFill>
              <a:srgbClr val="EAEAEA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fr-FR"/>
            </a:p>
          </p:txBody>
        </p:sp>
        <p:sp>
          <p:nvSpPr>
            <p:cNvPr id="69" name="AutoShape 47"/>
            <p:cNvSpPr>
              <a:spLocks noChangeArrowheads="1"/>
            </p:cNvSpPr>
            <p:nvPr/>
          </p:nvSpPr>
          <p:spPr bwMode="auto">
            <a:xfrm rot="20306538" flipH="1">
              <a:off x="4192" y="2416"/>
              <a:ext cx="392" cy="136"/>
            </a:xfrm>
            <a:prstGeom prst="rightArrow">
              <a:avLst>
                <a:gd name="adj1" fmla="val 50000"/>
                <a:gd name="adj2" fmla="val 72059"/>
              </a:avLst>
            </a:prstGeom>
            <a:solidFill>
              <a:srgbClr val="EAEAEA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fr-FR"/>
            </a:p>
          </p:txBody>
        </p:sp>
        <p:sp>
          <p:nvSpPr>
            <p:cNvPr id="70" name="AutoShape 48"/>
            <p:cNvSpPr>
              <a:spLocks noChangeArrowheads="1"/>
            </p:cNvSpPr>
            <p:nvPr/>
          </p:nvSpPr>
          <p:spPr bwMode="auto">
            <a:xfrm rot="-3322518" flipH="1" flipV="1">
              <a:off x="3259" y="2414"/>
              <a:ext cx="194" cy="156"/>
            </a:xfrm>
            <a:prstGeom prst="rightArrow">
              <a:avLst>
                <a:gd name="adj1" fmla="val 50000"/>
                <a:gd name="adj2" fmla="val 31090"/>
              </a:avLst>
            </a:prstGeom>
            <a:solidFill>
              <a:srgbClr val="EAEAEA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71" name="AutoShape 49"/>
            <p:cNvSpPr>
              <a:spLocks noChangeArrowheads="1"/>
            </p:cNvSpPr>
            <p:nvPr/>
          </p:nvSpPr>
          <p:spPr bwMode="auto">
            <a:xfrm rot="3322518" flipV="1">
              <a:off x="2387" y="2422"/>
              <a:ext cx="194" cy="156"/>
            </a:xfrm>
            <a:prstGeom prst="rightArrow">
              <a:avLst>
                <a:gd name="adj1" fmla="val 50000"/>
                <a:gd name="adj2" fmla="val 31090"/>
              </a:avLst>
            </a:prstGeom>
            <a:solidFill>
              <a:srgbClr val="EAEAEA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040" y="1891672"/>
            <a:ext cx="1019587" cy="419269"/>
          </a:xfrm>
          <a:prstGeom prst="rect">
            <a:avLst/>
          </a:prstGeom>
        </p:spPr>
      </p:pic>
      <p:pic>
        <p:nvPicPr>
          <p:cNvPr id="72" name="Image 7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02898" cy="692696"/>
          </a:xfrm>
          <a:prstGeom prst="rect">
            <a:avLst/>
          </a:prstGeom>
        </p:spPr>
      </p:pic>
      <p:sp>
        <p:nvSpPr>
          <p:cNvPr id="73" name="ZoneTexte 72"/>
          <p:cNvSpPr txBox="1"/>
          <p:nvPr/>
        </p:nvSpPr>
        <p:spPr>
          <a:xfrm>
            <a:off x="2267744" y="7795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Utilisation de CES </a:t>
            </a:r>
            <a:r>
              <a:rPr lang="fr-FR" sz="1600" dirty="0" err="1" smtClean="0">
                <a:latin typeface="Arial Black" pitchFamily="34" charset="0"/>
              </a:rPr>
              <a:t>Edupack</a:t>
            </a:r>
            <a:r>
              <a:rPr lang="fr-FR" sz="1600" dirty="0" smtClean="0">
                <a:latin typeface="Arial Black" pitchFamily="34" charset="0"/>
              </a:rPr>
              <a:t> : 4 sélection matériau 1/2</a:t>
            </a:r>
          </a:p>
        </p:txBody>
      </p:sp>
      <p:sp>
        <p:nvSpPr>
          <p:cNvPr id="74" name="ZoneTexte 73"/>
          <p:cNvSpPr txBox="1"/>
          <p:nvPr/>
        </p:nvSpPr>
        <p:spPr>
          <a:xfrm>
            <a:off x="2280924" y="34490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rial Black" pitchFamily="34" charset="0"/>
              </a:rPr>
              <a:t>Se documenter</a:t>
            </a:r>
          </a:p>
        </p:txBody>
      </p:sp>
    </p:spTree>
    <p:extLst>
      <p:ext uri="{BB962C8B-B14F-4D97-AF65-F5344CB8AC3E}">
        <p14:creationId xmlns:p14="http://schemas.microsoft.com/office/powerpoint/2010/main" val="304821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</TotalTime>
  <Words>727</Words>
  <Application>Microsoft Office PowerPoint</Application>
  <PresentationFormat>Affichage à l'écran (4:3)</PresentationFormat>
  <Paragraphs>204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AUGUSTE Denis</dc:creator>
  <cp:lastModifiedBy>AUGUSTE Denis</cp:lastModifiedBy>
  <cp:revision>26</cp:revision>
  <dcterms:created xsi:type="dcterms:W3CDTF">2012-01-29T13:59:21Z</dcterms:created>
  <dcterms:modified xsi:type="dcterms:W3CDTF">2012-02-18T20:47:32Z</dcterms:modified>
</cp:coreProperties>
</file>