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1" r:id="rId9"/>
    <p:sldId id="263" r:id="rId10"/>
    <p:sldId id="262" r:id="rId11"/>
    <p:sldId id="267" r:id="rId12"/>
    <p:sldId id="264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335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964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70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628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332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42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63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605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42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04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98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209" y="0"/>
            <a:ext cx="2390775" cy="78105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483768" y="122428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endParaRPr lang="fr-FR" sz="1600" dirty="0" smtClean="0">
              <a:latin typeface="Arial Black" pitchFamily="34" charset="0"/>
            </a:endParaRPr>
          </a:p>
          <a:p>
            <a:pPr algn="ctr"/>
            <a:r>
              <a:rPr lang="fr-FR" sz="1600" dirty="0" smtClean="0">
                <a:latin typeface="Arial Black" pitchFamily="34" charset="0"/>
              </a:rPr>
              <a:t>(Cambridge Engineering </a:t>
            </a:r>
            <a:r>
              <a:rPr lang="fr-FR" sz="1600" dirty="0" err="1" smtClean="0">
                <a:latin typeface="Arial Black" pitchFamily="34" charset="0"/>
              </a:rPr>
              <a:t>Selector</a:t>
            </a:r>
            <a:r>
              <a:rPr lang="fr-FR" sz="1600" dirty="0" smtClean="0">
                <a:latin typeface="Arial Black" pitchFamily="34" charset="0"/>
              </a:rPr>
              <a:t>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04327" y="2982143"/>
            <a:ext cx="5904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Arial Black" pitchFamily="34" charset="0"/>
              </a:rPr>
              <a:t>3 Réaliser un diagramme</a:t>
            </a:r>
          </a:p>
        </p:txBody>
      </p:sp>
      <p:pic>
        <p:nvPicPr>
          <p:cNvPr id="9" name="Imag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160602"/>
            <a:ext cx="936104" cy="53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459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3 Réaliser un diagramme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Les domaines de sélection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21" y="2132856"/>
            <a:ext cx="2915829" cy="231551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23528" y="908720"/>
            <a:ext cx="720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Arial Black" pitchFamily="34" charset="0"/>
              </a:rPr>
              <a:t>Les domaines d’étude proposés pour démarrer une recherche :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544074" y="1988840"/>
            <a:ext cx="4392488" cy="720080"/>
          </a:xfrm>
          <a:prstGeom prst="wedgeRoundRectCallout">
            <a:avLst>
              <a:gd name="adj1" fmla="val -80968"/>
              <a:gd name="adj2" fmla="val 42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 est possible de créer son propre domaine d’entrée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95305" y="2492896"/>
            <a:ext cx="3059845" cy="72008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4544074" y="2708920"/>
            <a:ext cx="4392488" cy="720080"/>
          </a:xfrm>
          <a:prstGeom prst="wedgeRoundRectCallout">
            <a:avLst>
              <a:gd name="adj1" fmla="val -80968"/>
              <a:gd name="adj2" fmla="val 42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 choix de niveau 1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195304" y="3227329"/>
            <a:ext cx="3059845" cy="1221037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4544074" y="3429000"/>
            <a:ext cx="4392488" cy="720080"/>
          </a:xfrm>
          <a:prstGeom prst="wedgeRoundRectCallout">
            <a:avLst>
              <a:gd name="adj1" fmla="val -80968"/>
              <a:gd name="adj2" fmla="val 42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 choix de niveau 2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4553334" y="5085184"/>
            <a:ext cx="4392488" cy="720080"/>
          </a:xfrm>
          <a:prstGeom prst="wedgeRoundRectCallout">
            <a:avLst>
              <a:gd name="adj1" fmla="val -88289"/>
              <a:gd name="adj2" fmla="val -227440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 choix de l’éco-conception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93977" y="3380193"/>
            <a:ext cx="3059845" cy="408847"/>
          </a:xfrm>
          <a:prstGeom prst="round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961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3 Réaliser un diagramme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Les catégories d’axe de graphique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23528" y="908720"/>
            <a:ext cx="720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Arial Black" pitchFamily="34" charset="0"/>
              </a:rPr>
              <a:t>Les catégories et leurs attributs :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99" y="1484782"/>
            <a:ext cx="5411817" cy="475046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121" y="2924944"/>
            <a:ext cx="2896771" cy="2839598"/>
          </a:xfrm>
          <a:prstGeom prst="rect">
            <a:avLst/>
          </a:prstGeom>
        </p:spPr>
      </p:pic>
      <p:sp>
        <p:nvSpPr>
          <p:cNvPr id="10" name="Rectangle à coins arrondis 9"/>
          <p:cNvSpPr/>
          <p:nvPr/>
        </p:nvSpPr>
        <p:spPr>
          <a:xfrm>
            <a:off x="1475656" y="1484782"/>
            <a:ext cx="1872208" cy="720080"/>
          </a:xfrm>
          <a:prstGeom prst="wedgeRoundRectCallout">
            <a:avLst>
              <a:gd name="adj1" fmla="val 21025"/>
              <a:gd name="adj2" fmla="val 18421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 catégories disponibles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924944"/>
            <a:ext cx="2887242" cy="895712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6156176" y="1247274"/>
            <a:ext cx="1872208" cy="720080"/>
          </a:xfrm>
          <a:prstGeom prst="wedgeRoundRectCallout">
            <a:avLst>
              <a:gd name="adj1" fmla="val 21025"/>
              <a:gd name="adj2" fmla="val 18421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 attributs par catégorie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924944"/>
            <a:ext cx="2887242" cy="2143992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920747"/>
            <a:ext cx="2887242" cy="1648491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78" y="2924944"/>
            <a:ext cx="2887242" cy="1276866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78" y="2924944"/>
            <a:ext cx="2887242" cy="905241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78" y="2920747"/>
            <a:ext cx="2887242" cy="14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08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98" y="4365104"/>
            <a:ext cx="4900802" cy="1857916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332" y="1556792"/>
            <a:ext cx="5354563" cy="4449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Rectangle à coins arrondis 74"/>
          <p:cNvSpPr/>
          <p:nvPr/>
        </p:nvSpPr>
        <p:spPr>
          <a:xfrm>
            <a:off x="2961268" y="5645846"/>
            <a:ext cx="1872208" cy="720080"/>
          </a:xfrm>
          <a:prstGeom prst="wedgeRoundRectCallout">
            <a:avLst>
              <a:gd name="adj1" fmla="val -13433"/>
              <a:gd name="adj2" fmla="val -22899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Tous le matériaux suivant un critère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98" y="908720"/>
            <a:ext cx="297180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Rectangle à coins arrondis 75"/>
          <p:cNvSpPr/>
          <p:nvPr/>
        </p:nvSpPr>
        <p:spPr>
          <a:xfrm>
            <a:off x="165346" y="3421299"/>
            <a:ext cx="1872208" cy="720080"/>
          </a:xfrm>
          <a:prstGeom prst="wedgeRoundRectCallout">
            <a:avLst>
              <a:gd name="adj1" fmla="val -39087"/>
              <a:gd name="adj2" fmla="val -21488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Graphe matériau niveau 1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3 Réaliser un diagramme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Le diagramme bâton</a:t>
            </a:r>
          </a:p>
        </p:txBody>
      </p:sp>
    </p:spTree>
    <p:extLst>
      <p:ext uri="{BB962C8B-B14F-4D97-AF65-F5344CB8AC3E}">
        <p14:creationId xmlns:p14="http://schemas.microsoft.com/office/powerpoint/2010/main" val="403477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928281"/>
            <a:ext cx="5213154" cy="551615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00" y="912079"/>
            <a:ext cx="3029373" cy="254353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</a:t>
            </a:r>
            <a:r>
              <a:rPr lang="fr-FR" sz="1600" dirty="0">
                <a:latin typeface="Arial Black" pitchFamily="34" charset="0"/>
              </a:rPr>
              <a:t>3 Réaliser un diagramme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Diagramme à bâton avec catégorie de matériaux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039" y="1700808"/>
            <a:ext cx="6502981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à coins arrondis 1"/>
          <p:cNvSpPr/>
          <p:nvPr/>
        </p:nvSpPr>
        <p:spPr>
          <a:xfrm>
            <a:off x="2483768" y="5992439"/>
            <a:ext cx="1872208" cy="720080"/>
          </a:xfrm>
          <a:prstGeom prst="wedgeRoundRectCallout">
            <a:avLst>
              <a:gd name="adj1" fmla="val 96582"/>
              <a:gd name="adj2" fmla="val -5326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 différentes catégories de matériaux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Rectangle à coins arrondis 98"/>
          <p:cNvSpPr/>
          <p:nvPr/>
        </p:nvSpPr>
        <p:spPr>
          <a:xfrm rot="16200000">
            <a:off x="827584" y="5056335"/>
            <a:ext cx="1872208" cy="720080"/>
          </a:xfrm>
          <a:prstGeom prst="wedgeRoundRectCallout">
            <a:avLst>
              <a:gd name="adj1" fmla="val 79315"/>
              <a:gd name="adj2" fmla="val 6089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 critère de tri (mécanique, thermique, …)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09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</a:t>
            </a:r>
            <a:r>
              <a:rPr lang="fr-FR" sz="1600" dirty="0">
                <a:latin typeface="Arial Black" pitchFamily="34" charset="0"/>
              </a:rPr>
              <a:t>3 Réaliser un diagramme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Rajouter une fenêtre de sélection</a:t>
            </a:r>
            <a:endParaRPr lang="fr-FR" sz="1600" dirty="0">
              <a:latin typeface="Arial Black" pitchFamily="34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589" y="1916832"/>
            <a:ext cx="5544842" cy="460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2700763" cy="3388855"/>
          </a:xfrm>
          <a:prstGeom prst="rect">
            <a:avLst/>
          </a:prstGeom>
        </p:spPr>
      </p:pic>
      <p:sp>
        <p:nvSpPr>
          <p:cNvPr id="26" name="Rectangle à coins arrondis 25"/>
          <p:cNvSpPr/>
          <p:nvPr/>
        </p:nvSpPr>
        <p:spPr>
          <a:xfrm>
            <a:off x="2634485" y="908720"/>
            <a:ext cx="1872208" cy="720080"/>
          </a:xfrm>
          <a:prstGeom prst="wedgeRoundRectCallout">
            <a:avLst>
              <a:gd name="adj1" fmla="val 106243"/>
              <a:gd name="adj2" fmla="val 11698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rajoute une fenêtre de sélection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330690" y="892992"/>
            <a:ext cx="2225085" cy="720080"/>
          </a:xfrm>
          <a:prstGeom prst="wedgeRoundRectCallout">
            <a:avLst>
              <a:gd name="adj1" fmla="val -23104"/>
              <a:gd name="adj2" fmla="val 10023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obtient une liste ordonnée de matériaux sélectionnés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58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4698726" cy="227561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</a:t>
            </a:r>
            <a:r>
              <a:rPr lang="fr-FR" sz="1600" dirty="0">
                <a:latin typeface="Arial Black" pitchFamily="34" charset="0"/>
              </a:rPr>
              <a:t>3 Réaliser un diagramme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Graphique bulle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786" y="1690931"/>
            <a:ext cx="6218659" cy="5167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à coins arrondis 8"/>
          <p:cNvSpPr/>
          <p:nvPr/>
        </p:nvSpPr>
        <p:spPr>
          <a:xfrm>
            <a:off x="281701" y="3717032"/>
            <a:ext cx="2225085" cy="720080"/>
          </a:xfrm>
          <a:prstGeom prst="wedgeRoundRectCallout">
            <a:avLst>
              <a:gd name="adj1" fmla="val -11814"/>
              <a:gd name="adj2" fmla="val -17187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insère un critère sur l’axe X 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(masse volumique)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45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</a:t>
            </a:r>
            <a:r>
              <a:rPr lang="fr-FR" sz="1600" dirty="0">
                <a:latin typeface="Arial Black" pitchFamily="34" charset="0"/>
              </a:rPr>
              <a:t>3 Réaliser un diagramme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Rajouter les enveloppes de famille de matériaux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64704"/>
            <a:ext cx="5163271" cy="847843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323528" y="1844824"/>
            <a:ext cx="2225085" cy="720080"/>
          </a:xfrm>
          <a:prstGeom prst="wedgeRoundRectCallout">
            <a:avLst>
              <a:gd name="adj1" fmla="val 79409"/>
              <a:gd name="adj2" fmla="val -9233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ajoute la représentation des familles de matériaux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637" y="1772816"/>
            <a:ext cx="5987317" cy="4974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914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2936"/>
            <a:ext cx="3789429" cy="2069174"/>
          </a:xfrm>
          <a:prstGeom prst="rect">
            <a:avLst/>
          </a:prstGeom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094" y="1683223"/>
            <a:ext cx="5116394" cy="5084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</a:t>
            </a:r>
            <a:r>
              <a:rPr lang="fr-FR" sz="1600" dirty="0">
                <a:latin typeface="Arial Black" pitchFamily="34" charset="0"/>
              </a:rPr>
              <a:t>3 Réaliser un diagramme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Rajouter une ligne de gradient de </a:t>
            </a:r>
            <a:r>
              <a:rPr lang="fr-FR" sz="1600" dirty="0" err="1" smtClean="0">
                <a:latin typeface="Arial Black" pitchFamily="34" charset="0"/>
              </a:rPr>
              <a:t>selection</a:t>
            </a:r>
            <a:endParaRPr lang="fr-FR" sz="1600" dirty="0">
              <a:latin typeface="Arial Black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08949"/>
            <a:ext cx="5163271" cy="847843"/>
          </a:xfrm>
          <a:prstGeom prst="rect">
            <a:avLst/>
          </a:prstGeom>
        </p:spPr>
      </p:pic>
      <p:sp>
        <p:nvSpPr>
          <p:cNvPr id="9" name="Rectangle à coins arrondis 8"/>
          <p:cNvSpPr/>
          <p:nvPr/>
        </p:nvSpPr>
        <p:spPr>
          <a:xfrm>
            <a:off x="323528" y="1700808"/>
            <a:ext cx="2225085" cy="720080"/>
          </a:xfrm>
          <a:prstGeom prst="wedgeRoundRectCallout">
            <a:avLst>
              <a:gd name="adj1" fmla="val -10910"/>
              <a:gd name="adj2" fmla="val -8117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ajoute la ligne de gradient pour limiter la sélection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1444214" y="5229200"/>
            <a:ext cx="2225085" cy="720080"/>
          </a:xfrm>
          <a:prstGeom prst="wedgeRoundRectCallout">
            <a:avLst>
              <a:gd name="adj1" fmla="val -41167"/>
              <a:gd name="adj2" fmla="val -10908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obtient une liste ordonnée des matériaux sélectionnés 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31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</a:t>
            </a:r>
            <a:r>
              <a:rPr lang="fr-FR" sz="1600" dirty="0">
                <a:latin typeface="Arial Black" pitchFamily="34" charset="0"/>
              </a:rPr>
              <a:t>3 Réaliser un diagramme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Sélections élémentaires</a:t>
            </a:r>
            <a:endParaRPr lang="fr-FR" sz="1600" dirty="0">
              <a:latin typeface="Arial Black" pitchFamily="34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875" y="3556794"/>
            <a:ext cx="4168775" cy="300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236413" y="1034256"/>
            <a:ext cx="8697913" cy="2209800"/>
            <a:chOff x="247" y="762"/>
            <a:chExt cx="5479" cy="1392"/>
          </a:xfrm>
        </p:grpSpPr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2602" y="871"/>
              <a:ext cx="364" cy="150"/>
            </a:xfrm>
            <a:prstGeom prst="rightArrow">
              <a:avLst>
                <a:gd name="adj1" fmla="val 50000"/>
                <a:gd name="adj2" fmla="val 6066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8F8F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247" y="829"/>
              <a:ext cx="21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8F8F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Font typeface="Wingdings" pitchFamily="2" charset="2"/>
                <a:buChar char="l"/>
              </a:pPr>
              <a:r>
                <a:rPr lang="fr-FR" dirty="0"/>
                <a:t>Les matériaux qui sont rigides</a:t>
              </a:r>
              <a:endParaRPr lang="en-US" dirty="0"/>
            </a:p>
          </p:txBody>
        </p:sp>
        <p:grpSp>
          <p:nvGrpSpPr>
            <p:cNvPr id="12" name="Group 35"/>
            <p:cNvGrpSpPr>
              <a:grpSpLocks/>
            </p:cNvGrpSpPr>
            <p:nvPr/>
          </p:nvGrpSpPr>
          <p:grpSpPr bwMode="auto">
            <a:xfrm>
              <a:off x="3420" y="762"/>
              <a:ext cx="2306" cy="1392"/>
              <a:chOff x="3044" y="762"/>
              <a:chExt cx="2306" cy="1392"/>
            </a:xfrm>
          </p:grpSpPr>
          <p:sp>
            <p:nvSpPr>
              <p:cNvPr id="13" name="Rectangle 10"/>
              <p:cNvSpPr>
                <a:spLocks noChangeArrowheads="1"/>
              </p:cNvSpPr>
              <p:nvPr/>
            </p:nvSpPr>
            <p:spPr bwMode="auto">
              <a:xfrm>
                <a:off x="3044" y="1116"/>
                <a:ext cx="2304" cy="10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EAEAEA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4" name="Rectangle 11"/>
              <p:cNvSpPr>
                <a:spLocks noChangeArrowheads="1"/>
              </p:cNvSpPr>
              <p:nvPr/>
            </p:nvSpPr>
            <p:spPr bwMode="auto">
              <a:xfrm>
                <a:off x="3050" y="762"/>
                <a:ext cx="2300" cy="343"/>
              </a:xfrm>
              <a:prstGeom prst="rect">
                <a:avLst/>
              </a:pr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8F8F8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5" name="Group 39"/>
          <p:cNvGrpSpPr>
            <a:grpSpLocks/>
          </p:cNvGrpSpPr>
          <p:nvPr/>
        </p:nvGrpSpPr>
        <p:grpSpPr bwMode="auto">
          <a:xfrm>
            <a:off x="236412" y="1008856"/>
            <a:ext cx="8702675" cy="2209800"/>
            <a:chOff x="247" y="746"/>
            <a:chExt cx="5482" cy="1392"/>
          </a:xfrm>
        </p:grpSpPr>
        <p:sp>
          <p:nvSpPr>
            <p:cNvPr id="16" name="AutoShape 17"/>
            <p:cNvSpPr>
              <a:spLocks noChangeArrowheads="1"/>
            </p:cNvSpPr>
            <p:nvPr/>
          </p:nvSpPr>
          <p:spPr bwMode="auto">
            <a:xfrm>
              <a:off x="2594" y="1868"/>
              <a:ext cx="364" cy="150"/>
            </a:xfrm>
            <a:prstGeom prst="rightArrow">
              <a:avLst>
                <a:gd name="adj1" fmla="val 50000"/>
                <a:gd name="adj2" fmla="val 6066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8F8F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grpSp>
          <p:nvGrpSpPr>
            <p:cNvPr id="17" name="Group 38"/>
            <p:cNvGrpSpPr>
              <a:grpSpLocks/>
            </p:cNvGrpSpPr>
            <p:nvPr/>
          </p:nvGrpSpPr>
          <p:grpSpPr bwMode="auto">
            <a:xfrm>
              <a:off x="247" y="746"/>
              <a:ext cx="5482" cy="1392"/>
              <a:chOff x="247" y="746"/>
              <a:chExt cx="5482" cy="1392"/>
            </a:xfrm>
          </p:grpSpPr>
          <p:grpSp>
            <p:nvGrpSpPr>
              <p:cNvPr id="18" name="Group 36"/>
              <p:cNvGrpSpPr>
                <a:grpSpLocks/>
              </p:cNvGrpSpPr>
              <p:nvPr/>
            </p:nvGrpSpPr>
            <p:grpSpPr bwMode="auto">
              <a:xfrm>
                <a:off x="3423" y="746"/>
                <a:ext cx="2306" cy="1392"/>
                <a:chOff x="3431" y="722"/>
                <a:chExt cx="2306" cy="1392"/>
              </a:xfrm>
            </p:grpSpPr>
            <p:sp>
              <p:nvSpPr>
                <p:cNvPr id="20" name="Rectangle 14"/>
                <p:cNvSpPr>
                  <a:spLocks noChangeArrowheads="1"/>
                </p:cNvSpPr>
                <p:nvPr/>
              </p:nvSpPr>
              <p:spPr bwMode="auto">
                <a:xfrm flipV="1">
                  <a:off x="3431" y="722"/>
                  <a:ext cx="2304" cy="10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EAEAEA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1" name="Rectangle 15"/>
                <p:cNvSpPr>
                  <a:spLocks noChangeArrowheads="1"/>
                </p:cNvSpPr>
                <p:nvPr/>
              </p:nvSpPr>
              <p:spPr bwMode="auto">
                <a:xfrm flipV="1">
                  <a:off x="3437" y="1771"/>
                  <a:ext cx="2300" cy="343"/>
                </a:xfrm>
                <a:prstGeom prst="rect">
                  <a:avLst/>
                </a:prstGeom>
                <a:noFill/>
                <a:ln w="28575">
                  <a:solidFill>
                    <a:srgbClr val="FF33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19" name="Text Box 18"/>
              <p:cNvSpPr txBox="1">
                <a:spLocks noChangeArrowheads="1"/>
              </p:cNvSpPr>
              <p:nvPr/>
            </p:nvSpPr>
            <p:spPr bwMode="auto">
              <a:xfrm>
                <a:off x="247" y="1810"/>
                <a:ext cx="26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Font typeface="Wingdings" pitchFamily="2" charset="2"/>
                  <a:buChar char="l"/>
                </a:pPr>
                <a:r>
                  <a:rPr lang="fr-FR" dirty="0"/>
                  <a:t>Les matériaux qui sont peu rigides</a:t>
                </a:r>
                <a:endParaRPr lang="en-US" dirty="0"/>
              </a:p>
            </p:txBody>
          </p:sp>
        </p:grpSp>
      </p:grpSp>
      <p:pic>
        <p:nvPicPr>
          <p:cNvPr id="22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713" y="926306"/>
            <a:ext cx="4168775" cy="236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Group 20"/>
          <p:cNvGrpSpPr>
            <a:grpSpLocks/>
          </p:cNvGrpSpPr>
          <p:nvPr/>
        </p:nvGrpSpPr>
        <p:grpSpPr bwMode="auto">
          <a:xfrm>
            <a:off x="209425" y="3634581"/>
            <a:ext cx="8840788" cy="2676525"/>
            <a:chOff x="230" y="2400"/>
            <a:chExt cx="5569" cy="1686"/>
          </a:xfrm>
        </p:grpSpPr>
        <p:grpSp>
          <p:nvGrpSpPr>
            <p:cNvPr id="24" name="Group 21"/>
            <p:cNvGrpSpPr>
              <a:grpSpLocks/>
            </p:cNvGrpSpPr>
            <p:nvPr/>
          </p:nvGrpSpPr>
          <p:grpSpPr bwMode="auto">
            <a:xfrm>
              <a:off x="230" y="2406"/>
              <a:ext cx="5569" cy="1668"/>
              <a:chOff x="230" y="2406"/>
              <a:chExt cx="5569" cy="1668"/>
            </a:xfrm>
          </p:grpSpPr>
          <p:sp>
            <p:nvSpPr>
              <p:cNvPr id="26" name="Rectangle 22"/>
              <p:cNvSpPr>
                <a:spLocks noChangeArrowheads="1"/>
              </p:cNvSpPr>
              <p:nvPr/>
            </p:nvSpPr>
            <p:spPr bwMode="auto">
              <a:xfrm>
                <a:off x="5351" y="2406"/>
                <a:ext cx="448" cy="166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7" name="Rectangle 23"/>
              <p:cNvSpPr>
                <a:spLocks noChangeArrowheads="1"/>
              </p:cNvSpPr>
              <p:nvPr/>
            </p:nvSpPr>
            <p:spPr bwMode="auto">
              <a:xfrm>
                <a:off x="3426" y="2406"/>
                <a:ext cx="1932" cy="16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8" name="Text Box 24"/>
              <p:cNvSpPr txBox="1">
                <a:spLocks noChangeArrowheads="1"/>
              </p:cNvSpPr>
              <p:nvPr/>
            </p:nvSpPr>
            <p:spPr bwMode="auto">
              <a:xfrm>
                <a:off x="230" y="2600"/>
                <a:ext cx="2600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Font typeface="Wingdings" pitchFamily="2" charset="2"/>
                  <a:buChar char="l"/>
                </a:pPr>
                <a:r>
                  <a:rPr lang="en-US"/>
                  <a:t> </a:t>
                </a:r>
                <a:r>
                  <a:rPr lang="fr-FR"/>
                  <a:t>Les matériaux avec une forte  conductivité</a:t>
                </a:r>
                <a:endParaRPr lang="en-US"/>
              </a:p>
            </p:txBody>
          </p:sp>
          <p:sp>
            <p:nvSpPr>
              <p:cNvPr id="29" name="AutoShape 25"/>
              <p:cNvSpPr>
                <a:spLocks noChangeArrowheads="1"/>
              </p:cNvSpPr>
              <p:nvPr/>
            </p:nvSpPr>
            <p:spPr bwMode="auto">
              <a:xfrm>
                <a:off x="2760" y="2662"/>
                <a:ext cx="351" cy="150"/>
              </a:xfrm>
              <a:prstGeom prst="rightArrow">
                <a:avLst>
                  <a:gd name="adj1" fmla="val 50000"/>
                  <a:gd name="adj2" fmla="val 585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DDDDDD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25" name="Rectangle 26"/>
            <p:cNvSpPr>
              <a:spLocks noChangeArrowheads="1"/>
            </p:cNvSpPr>
            <p:nvPr/>
          </p:nvSpPr>
          <p:spPr bwMode="auto">
            <a:xfrm>
              <a:off x="3420" y="2400"/>
              <a:ext cx="1938" cy="16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</p:grpSp>
      <p:grpSp>
        <p:nvGrpSpPr>
          <p:cNvPr id="30" name="Group 27"/>
          <p:cNvGrpSpPr>
            <a:grpSpLocks/>
          </p:cNvGrpSpPr>
          <p:nvPr/>
        </p:nvGrpSpPr>
        <p:grpSpPr bwMode="auto">
          <a:xfrm>
            <a:off x="236412" y="3644106"/>
            <a:ext cx="8829675" cy="2655888"/>
            <a:chOff x="247" y="2406"/>
            <a:chExt cx="5562" cy="1673"/>
          </a:xfrm>
        </p:grpSpPr>
        <p:grpSp>
          <p:nvGrpSpPr>
            <p:cNvPr id="31" name="Group 28"/>
            <p:cNvGrpSpPr>
              <a:grpSpLocks/>
            </p:cNvGrpSpPr>
            <p:nvPr/>
          </p:nvGrpSpPr>
          <p:grpSpPr bwMode="auto">
            <a:xfrm>
              <a:off x="247" y="3588"/>
              <a:ext cx="5562" cy="491"/>
              <a:chOff x="247" y="3588"/>
              <a:chExt cx="5562" cy="491"/>
            </a:xfrm>
          </p:grpSpPr>
          <p:sp>
            <p:nvSpPr>
              <p:cNvPr id="33" name="AutoShape 29"/>
              <p:cNvSpPr>
                <a:spLocks noChangeArrowheads="1"/>
              </p:cNvSpPr>
              <p:nvPr/>
            </p:nvSpPr>
            <p:spPr bwMode="auto">
              <a:xfrm>
                <a:off x="2741" y="3644"/>
                <a:ext cx="351" cy="150"/>
              </a:xfrm>
              <a:prstGeom prst="rightArrow">
                <a:avLst>
                  <a:gd name="adj1" fmla="val 50000"/>
                  <a:gd name="adj2" fmla="val 585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DDDDDD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4" name="Text Box 30"/>
              <p:cNvSpPr txBox="1">
                <a:spLocks noChangeArrowheads="1"/>
              </p:cNvSpPr>
              <p:nvPr/>
            </p:nvSpPr>
            <p:spPr bwMode="auto">
              <a:xfrm>
                <a:off x="247" y="3588"/>
                <a:ext cx="2600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Font typeface="Wingdings" pitchFamily="2" charset="2"/>
                  <a:buChar char="l"/>
                </a:pPr>
                <a:r>
                  <a:rPr lang="en-US" dirty="0"/>
                  <a:t> </a:t>
                </a:r>
                <a:r>
                  <a:rPr lang="fr-FR" dirty="0"/>
                  <a:t>Les matériaux avec une faible dilatation</a:t>
                </a:r>
                <a:endParaRPr lang="en-US" dirty="0"/>
              </a:p>
            </p:txBody>
          </p:sp>
          <p:sp>
            <p:nvSpPr>
              <p:cNvPr id="35" name="Rectangle 31"/>
              <p:cNvSpPr>
                <a:spLocks noChangeArrowheads="1"/>
              </p:cNvSpPr>
              <p:nvPr/>
            </p:nvSpPr>
            <p:spPr bwMode="auto">
              <a:xfrm>
                <a:off x="3434" y="3599"/>
                <a:ext cx="2375" cy="48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3420" y="2406"/>
              <a:ext cx="2388" cy="1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3876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</a:t>
            </a:r>
            <a:r>
              <a:rPr lang="fr-FR" sz="1600" dirty="0">
                <a:latin typeface="Arial Black" pitchFamily="34" charset="0"/>
              </a:rPr>
              <a:t>3 Réaliser un diagramme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Diagramme avec valeurs limites</a:t>
            </a:r>
            <a:endParaRPr lang="fr-FR" sz="1600" dirty="0">
              <a:latin typeface="Arial Black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781700"/>
            <a:ext cx="2620434" cy="92429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92" y="2938122"/>
            <a:ext cx="2591848" cy="886183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389" y="764703"/>
            <a:ext cx="5877286" cy="523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à coins arrondis 10"/>
          <p:cNvSpPr/>
          <p:nvPr/>
        </p:nvSpPr>
        <p:spPr>
          <a:xfrm>
            <a:off x="395193" y="4653136"/>
            <a:ext cx="2225085" cy="720080"/>
          </a:xfrm>
          <a:prstGeom prst="wedgeRoundRectCallout">
            <a:avLst>
              <a:gd name="adj1" fmla="val 20701"/>
              <a:gd name="adj2" fmla="val -17885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défini des valeurs limites pour le tracé du graphique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62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</a:t>
            </a:r>
            <a:r>
              <a:rPr lang="fr-FR" sz="1600" dirty="0">
                <a:latin typeface="Arial Black" pitchFamily="34" charset="0"/>
              </a:rPr>
              <a:t>3 Réaliser un diagramme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La barre d’outil pour gérer les graphiques </a:t>
            </a:r>
            <a:endParaRPr lang="fr-FR" sz="1600" dirty="0">
              <a:latin typeface="Arial Black" pitchFamily="34" charset="0"/>
            </a:endParaRPr>
          </a:p>
        </p:txBody>
      </p: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75092" y="3093244"/>
            <a:ext cx="2541588" cy="611187"/>
            <a:chOff x="32" y="1839"/>
            <a:chExt cx="1601" cy="385"/>
          </a:xfrm>
        </p:grpSpPr>
        <p:sp>
          <p:nvSpPr>
            <p:cNvPr id="8" name="Text Box 61"/>
            <p:cNvSpPr txBox="1">
              <a:spLocks noChangeArrowheads="1"/>
            </p:cNvSpPr>
            <p:nvPr/>
          </p:nvSpPr>
          <p:spPr bwMode="auto">
            <a:xfrm>
              <a:off x="32" y="1839"/>
              <a:ext cx="1052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i="1" dirty="0"/>
                <a:t>Ligne de sélection</a:t>
              </a:r>
            </a:p>
          </p:txBody>
        </p:sp>
        <p:grpSp>
          <p:nvGrpSpPr>
            <p:cNvPr id="9" name="Group 62"/>
            <p:cNvGrpSpPr>
              <a:grpSpLocks/>
            </p:cNvGrpSpPr>
            <p:nvPr/>
          </p:nvGrpSpPr>
          <p:grpSpPr bwMode="auto">
            <a:xfrm>
              <a:off x="968" y="1968"/>
              <a:ext cx="665" cy="256"/>
              <a:chOff x="968" y="1968"/>
              <a:chExt cx="665" cy="256"/>
            </a:xfrm>
          </p:grpSpPr>
          <p:sp>
            <p:nvSpPr>
              <p:cNvPr id="10" name="Line 63"/>
              <p:cNvSpPr>
                <a:spLocks noChangeShapeType="1"/>
              </p:cNvSpPr>
              <p:nvPr/>
            </p:nvSpPr>
            <p:spPr bwMode="auto">
              <a:xfrm>
                <a:off x="1624" y="1972"/>
                <a:ext cx="0" cy="252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1" name="Line 64"/>
              <p:cNvSpPr>
                <a:spLocks noChangeShapeType="1"/>
              </p:cNvSpPr>
              <p:nvPr/>
            </p:nvSpPr>
            <p:spPr bwMode="auto">
              <a:xfrm flipH="1">
                <a:off x="968" y="1968"/>
                <a:ext cx="665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2" name="Group 65"/>
          <p:cNvGrpSpPr>
            <a:grpSpLocks/>
          </p:cNvGrpSpPr>
          <p:nvPr/>
        </p:nvGrpSpPr>
        <p:grpSpPr bwMode="auto">
          <a:xfrm>
            <a:off x="721685" y="2512218"/>
            <a:ext cx="2306638" cy="1208087"/>
            <a:chOff x="430" y="1463"/>
            <a:chExt cx="1453" cy="761"/>
          </a:xfrm>
        </p:grpSpPr>
        <p:sp>
          <p:nvSpPr>
            <p:cNvPr id="13" name="Text Box 66"/>
            <p:cNvSpPr txBox="1">
              <a:spLocks noChangeArrowheads="1"/>
            </p:cNvSpPr>
            <p:nvPr/>
          </p:nvSpPr>
          <p:spPr bwMode="auto">
            <a:xfrm>
              <a:off x="430" y="1463"/>
              <a:ext cx="1052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i="1" dirty="0"/>
                <a:t>Boîte de sélection</a:t>
              </a:r>
            </a:p>
          </p:txBody>
        </p:sp>
        <p:grpSp>
          <p:nvGrpSpPr>
            <p:cNvPr id="14" name="Group 67"/>
            <p:cNvGrpSpPr>
              <a:grpSpLocks/>
            </p:cNvGrpSpPr>
            <p:nvPr/>
          </p:nvGrpSpPr>
          <p:grpSpPr bwMode="auto">
            <a:xfrm>
              <a:off x="1368" y="1592"/>
              <a:ext cx="515" cy="632"/>
              <a:chOff x="1672" y="1600"/>
              <a:chExt cx="443" cy="632"/>
            </a:xfrm>
          </p:grpSpPr>
          <p:sp>
            <p:nvSpPr>
              <p:cNvPr id="15" name="Line 68"/>
              <p:cNvSpPr>
                <a:spLocks noChangeShapeType="1"/>
              </p:cNvSpPr>
              <p:nvPr/>
            </p:nvSpPr>
            <p:spPr bwMode="auto">
              <a:xfrm>
                <a:off x="2112" y="1602"/>
                <a:ext cx="0" cy="63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6" name="Line 69"/>
              <p:cNvSpPr>
                <a:spLocks noChangeShapeType="1"/>
              </p:cNvSpPr>
              <p:nvPr/>
            </p:nvSpPr>
            <p:spPr bwMode="auto">
              <a:xfrm flipH="1">
                <a:off x="1672" y="1600"/>
                <a:ext cx="443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7" name="Group 70"/>
          <p:cNvGrpSpPr>
            <a:grpSpLocks/>
          </p:cNvGrpSpPr>
          <p:nvPr/>
        </p:nvGrpSpPr>
        <p:grpSpPr bwMode="auto">
          <a:xfrm>
            <a:off x="1186342" y="1962944"/>
            <a:ext cx="2192338" cy="1741487"/>
            <a:chOff x="1062" y="1119"/>
            <a:chExt cx="1381" cy="1097"/>
          </a:xfrm>
        </p:grpSpPr>
        <p:sp>
          <p:nvSpPr>
            <p:cNvPr id="18" name="Text Box 71"/>
            <p:cNvSpPr txBox="1">
              <a:spLocks noChangeArrowheads="1"/>
            </p:cNvSpPr>
            <p:nvPr/>
          </p:nvSpPr>
          <p:spPr bwMode="auto">
            <a:xfrm>
              <a:off x="1062" y="1119"/>
              <a:ext cx="94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i="1" dirty="0"/>
                <a:t>Annuler la sélection</a:t>
              </a:r>
            </a:p>
          </p:txBody>
        </p:sp>
        <p:grpSp>
          <p:nvGrpSpPr>
            <p:cNvPr id="19" name="Group 72"/>
            <p:cNvGrpSpPr>
              <a:grpSpLocks/>
            </p:cNvGrpSpPr>
            <p:nvPr/>
          </p:nvGrpSpPr>
          <p:grpSpPr bwMode="auto">
            <a:xfrm>
              <a:off x="1848" y="1272"/>
              <a:ext cx="595" cy="944"/>
              <a:chOff x="1672" y="1600"/>
              <a:chExt cx="443" cy="632"/>
            </a:xfrm>
          </p:grpSpPr>
          <p:sp>
            <p:nvSpPr>
              <p:cNvPr id="20" name="Line 73"/>
              <p:cNvSpPr>
                <a:spLocks noChangeShapeType="1"/>
              </p:cNvSpPr>
              <p:nvPr/>
            </p:nvSpPr>
            <p:spPr bwMode="auto">
              <a:xfrm>
                <a:off x="2112" y="1602"/>
                <a:ext cx="0" cy="63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1" name="Line 74"/>
              <p:cNvSpPr>
                <a:spLocks noChangeShapeType="1"/>
              </p:cNvSpPr>
              <p:nvPr/>
            </p:nvSpPr>
            <p:spPr bwMode="auto">
              <a:xfrm flipH="1">
                <a:off x="1672" y="1600"/>
                <a:ext cx="443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22" name="Group 75"/>
          <p:cNvGrpSpPr>
            <a:grpSpLocks/>
          </p:cNvGrpSpPr>
          <p:nvPr/>
        </p:nvGrpSpPr>
        <p:grpSpPr bwMode="auto">
          <a:xfrm>
            <a:off x="2088836" y="1489868"/>
            <a:ext cx="2101851" cy="2230437"/>
            <a:chOff x="1477" y="811"/>
            <a:chExt cx="1324" cy="1405"/>
          </a:xfrm>
        </p:grpSpPr>
        <p:grpSp>
          <p:nvGrpSpPr>
            <p:cNvPr id="23" name="Group 76"/>
            <p:cNvGrpSpPr>
              <a:grpSpLocks/>
            </p:cNvGrpSpPr>
            <p:nvPr/>
          </p:nvGrpSpPr>
          <p:grpSpPr bwMode="auto">
            <a:xfrm>
              <a:off x="2377" y="920"/>
              <a:ext cx="424" cy="1296"/>
              <a:chOff x="1664" y="1600"/>
              <a:chExt cx="448" cy="632"/>
            </a:xfrm>
          </p:grpSpPr>
          <p:sp>
            <p:nvSpPr>
              <p:cNvPr id="25" name="Line 77"/>
              <p:cNvSpPr>
                <a:spLocks noChangeShapeType="1"/>
              </p:cNvSpPr>
              <p:nvPr/>
            </p:nvSpPr>
            <p:spPr bwMode="auto">
              <a:xfrm>
                <a:off x="2112" y="1602"/>
                <a:ext cx="0" cy="63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6" name="Line 78"/>
              <p:cNvSpPr>
                <a:spLocks noChangeShapeType="1"/>
              </p:cNvSpPr>
              <p:nvPr/>
            </p:nvSpPr>
            <p:spPr bwMode="auto">
              <a:xfrm flipH="1">
                <a:off x="1664" y="1600"/>
                <a:ext cx="443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24" name="Text Box 79"/>
            <p:cNvSpPr txBox="1">
              <a:spLocks noChangeArrowheads="1"/>
            </p:cNvSpPr>
            <p:nvPr/>
          </p:nvSpPr>
          <p:spPr bwMode="auto">
            <a:xfrm>
              <a:off x="1477" y="811"/>
              <a:ext cx="94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i="1" dirty="0"/>
                <a:t>Ajouter un texte</a:t>
              </a:r>
            </a:p>
          </p:txBody>
        </p:sp>
      </p:grpSp>
      <p:grpSp>
        <p:nvGrpSpPr>
          <p:cNvPr id="27" name="Group 80"/>
          <p:cNvGrpSpPr>
            <a:grpSpLocks/>
          </p:cNvGrpSpPr>
          <p:nvPr/>
        </p:nvGrpSpPr>
        <p:grpSpPr bwMode="auto">
          <a:xfrm>
            <a:off x="3781905" y="1172369"/>
            <a:ext cx="1123950" cy="2532062"/>
            <a:chOff x="2638" y="621"/>
            <a:chExt cx="708" cy="1595"/>
          </a:xfrm>
        </p:grpSpPr>
        <p:sp>
          <p:nvSpPr>
            <p:cNvPr id="28" name="Line 81"/>
            <p:cNvSpPr>
              <a:spLocks noChangeShapeType="1"/>
            </p:cNvSpPr>
            <p:nvPr/>
          </p:nvSpPr>
          <p:spPr bwMode="auto">
            <a:xfrm>
              <a:off x="3096" y="816"/>
              <a:ext cx="0" cy="140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29" name="Text Box 82"/>
            <p:cNvSpPr txBox="1">
              <a:spLocks noChangeArrowheads="1"/>
            </p:cNvSpPr>
            <p:nvPr/>
          </p:nvSpPr>
          <p:spPr bwMode="auto">
            <a:xfrm>
              <a:off x="2638" y="621"/>
              <a:ext cx="70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i="1" dirty="0"/>
                <a:t>Zoom</a:t>
              </a:r>
            </a:p>
          </p:txBody>
        </p:sp>
      </p:grpSp>
      <p:grpSp>
        <p:nvGrpSpPr>
          <p:cNvPr id="30" name="Group 83"/>
          <p:cNvGrpSpPr>
            <a:grpSpLocks/>
          </p:cNvGrpSpPr>
          <p:nvPr/>
        </p:nvGrpSpPr>
        <p:grpSpPr bwMode="auto">
          <a:xfrm>
            <a:off x="5284474" y="1416844"/>
            <a:ext cx="1331912" cy="2287587"/>
            <a:chOff x="3787" y="767"/>
            <a:chExt cx="839" cy="1441"/>
          </a:xfrm>
        </p:grpSpPr>
        <p:grpSp>
          <p:nvGrpSpPr>
            <p:cNvPr id="31" name="Group 84"/>
            <p:cNvGrpSpPr>
              <a:grpSpLocks/>
            </p:cNvGrpSpPr>
            <p:nvPr/>
          </p:nvGrpSpPr>
          <p:grpSpPr bwMode="auto">
            <a:xfrm flipH="1">
              <a:off x="3787" y="912"/>
              <a:ext cx="181" cy="1296"/>
              <a:chOff x="1672" y="1600"/>
              <a:chExt cx="443" cy="632"/>
            </a:xfrm>
          </p:grpSpPr>
          <p:sp>
            <p:nvSpPr>
              <p:cNvPr id="33" name="Line 85"/>
              <p:cNvSpPr>
                <a:spLocks noChangeShapeType="1"/>
              </p:cNvSpPr>
              <p:nvPr/>
            </p:nvSpPr>
            <p:spPr bwMode="auto">
              <a:xfrm>
                <a:off x="2112" y="1602"/>
                <a:ext cx="0" cy="63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4" name="Line 86"/>
              <p:cNvSpPr>
                <a:spLocks noChangeShapeType="1"/>
              </p:cNvSpPr>
              <p:nvPr/>
            </p:nvSpPr>
            <p:spPr bwMode="auto">
              <a:xfrm flipH="1">
                <a:off x="1672" y="1600"/>
                <a:ext cx="443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32" name="Text Box 87"/>
            <p:cNvSpPr txBox="1">
              <a:spLocks noChangeArrowheads="1"/>
            </p:cNvSpPr>
            <p:nvPr/>
          </p:nvSpPr>
          <p:spPr bwMode="auto">
            <a:xfrm>
              <a:off x="3822" y="767"/>
              <a:ext cx="804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i="1" dirty="0"/>
                <a:t>Ajouter les enveloppes</a:t>
              </a:r>
            </a:p>
          </p:txBody>
        </p:sp>
      </p:grpSp>
      <p:grpSp>
        <p:nvGrpSpPr>
          <p:cNvPr id="38" name="Group 91"/>
          <p:cNvGrpSpPr>
            <a:grpSpLocks/>
          </p:cNvGrpSpPr>
          <p:nvPr/>
        </p:nvGrpSpPr>
        <p:grpSpPr bwMode="auto">
          <a:xfrm>
            <a:off x="5613880" y="1962944"/>
            <a:ext cx="2005012" cy="1741487"/>
            <a:chOff x="4035" y="1127"/>
            <a:chExt cx="1263" cy="1097"/>
          </a:xfrm>
        </p:grpSpPr>
        <p:grpSp>
          <p:nvGrpSpPr>
            <p:cNvPr id="39" name="Group 92"/>
            <p:cNvGrpSpPr>
              <a:grpSpLocks/>
            </p:cNvGrpSpPr>
            <p:nvPr/>
          </p:nvGrpSpPr>
          <p:grpSpPr bwMode="auto">
            <a:xfrm flipH="1">
              <a:off x="4035" y="1280"/>
              <a:ext cx="213" cy="944"/>
              <a:chOff x="1672" y="1600"/>
              <a:chExt cx="443" cy="632"/>
            </a:xfrm>
          </p:grpSpPr>
          <p:sp>
            <p:nvSpPr>
              <p:cNvPr id="41" name="Line 93"/>
              <p:cNvSpPr>
                <a:spLocks noChangeShapeType="1"/>
              </p:cNvSpPr>
              <p:nvPr/>
            </p:nvSpPr>
            <p:spPr bwMode="auto">
              <a:xfrm>
                <a:off x="2112" y="1602"/>
                <a:ext cx="0" cy="63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2" name="Line 94"/>
              <p:cNvSpPr>
                <a:spLocks noChangeShapeType="1"/>
              </p:cNvSpPr>
              <p:nvPr/>
            </p:nvSpPr>
            <p:spPr bwMode="auto">
              <a:xfrm flipH="1">
                <a:off x="1672" y="1600"/>
                <a:ext cx="443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40" name="Text Box 95"/>
            <p:cNvSpPr txBox="1">
              <a:spLocks noChangeArrowheads="1"/>
            </p:cNvSpPr>
            <p:nvPr/>
          </p:nvSpPr>
          <p:spPr bwMode="auto">
            <a:xfrm>
              <a:off x="4246" y="1127"/>
              <a:ext cx="1052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i="1" dirty="0"/>
                <a:t>Graphique noir et blanc</a:t>
              </a:r>
            </a:p>
          </p:txBody>
        </p:sp>
      </p:grpSp>
      <p:grpSp>
        <p:nvGrpSpPr>
          <p:cNvPr id="43" name="Group 96"/>
          <p:cNvGrpSpPr>
            <a:grpSpLocks/>
          </p:cNvGrpSpPr>
          <p:nvPr/>
        </p:nvGrpSpPr>
        <p:grpSpPr bwMode="auto">
          <a:xfrm>
            <a:off x="6250538" y="3032152"/>
            <a:ext cx="2528887" cy="730250"/>
            <a:chOff x="4625" y="1791"/>
            <a:chExt cx="1593" cy="460"/>
          </a:xfrm>
        </p:grpSpPr>
        <p:sp>
          <p:nvSpPr>
            <p:cNvPr id="44" name="Text Box 97"/>
            <p:cNvSpPr txBox="1">
              <a:spLocks noChangeArrowheads="1"/>
            </p:cNvSpPr>
            <p:nvPr/>
          </p:nvSpPr>
          <p:spPr bwMode="auto">
            <a:xfrm>
              <a:off x="5166" y="1791"/>
              <a:ext cx="1052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i="1"/>
                <a:t>Cache les matériaux non sélectionnés</a:t>
              </a:r>
            </a:p>
          </p:txBody>
        </p:sp>
        <p:grpSp>
          <p:nvGrpSpPr>
            <p:cNvPr id="45" name="Group 98"/>
            <p:cNvGrpSpPr>
              <a:grpSpLocks/>
            </p:cNvGrpSpPr>
            <p:nvPr/>
          </p:nvGrpSpPr>
          <p:grpSpPr bwMode="auto">
            <a:xfrm flipH="1">
              <a:off x="4625" y="1952"/>
              <a:ext cx="751" cy="256"/>
              <a:chOff x="968" y="1968"/>
              <a:chExt cx="665" cy="256"/>
            </a:xfrm>
          </p:grpSpPr>
          <p:sp>
            <p:nvSpPr>
              <p:cNvPr id="46" name="Line 99"/>
              <p:cNvSpPr>
                <a:spLocks noChangeShapeType="1"/>
              </p:cNvSpPr>
              <p:nvPr/>
            </p:nvSpPr>
            <p:spPr bwMode="auto">
              <a:xfrm>
                <a:off x="1624" y="1972"/>
                <a:ext cx="0" cy="252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7" name="Line 100"/>
              <p:cNvSpPr>
                <a:spLocks noChangeShapeType="1"/>
              </p:cNvSpPr>
              <p:nvPr/>
            </p:nvSpPr>
            <p:spPr bwMode="auto">
              <a:xfrm flipH="1">
                <a:off x="968" y="1968"/>
                <a:ext cx="665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48" name="Text Box 101"/>
          <p:cNvSpPr txBox="1">
            <a:spLocks noChangeArrowheads="1"/>
          </p:cNvSpPr>
          <p:nvPr/>
        </p:nvSpPr>
        <p:spPr bwMode="auto">
          <a:xfrm>
            <a:off x="6679957" y="2397398"/>
            <a:ext cx="16700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1400" b="1" i="1" dirty="0"/>
              <a:t>Grise les matériaux non sélectionnés</a:t>
            </a:r>
          </a:p>
        </p:txBody>
      </p:sp>
      <p:grpSp>
        <p:nvGrpSpPr>
          <p:cNvPr id="49" name="Group 102"/>
          <p:cNvGrpSpPr>
            <a:grpSpLocks/>
          </p:cNvGrpSpPr>
          <p:nvPr/>
        </p:nvGrpSpPr>
        <p:grpSpPr bwMode="auto">
          <a:xfrm flipH="1">
            <a:off x="5913195" y="2714164"/>
            <a:ext cx="884237" cy="1003300"/>
            <a:chOff x="1672" y="1600"/>
            <a:chExt cx="443" cy="632"/>
          </a:xfrm>
        </p:grpSpPr>
        <p:sp>
          <p:nvSpPr>
            <p:cNvPr id="50" name="Line 103"/>
            <p:cNvSpPr>
              <a:spLocks noChangeShapeType="1"/>
            </p:cNvSpPr>
            <p:nvPr/>
          </p:nvSpPr>
          <p:spPr bwMode="auto">
            <a:xfrm>
              <a:off x="2112" y="1602"/>
              <a:ext cx="0" cy="63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51" name="Line 104"/>
            <p:cNvSpPr>
              <a:spLocks noChangeShapeType="1"/>
            </p:cNvSpPr>
            <p:nvPr/>
          </p:nvSpPr>
          <p:spPr bwMode="auto">
            <a:xfrm flipH="1">
              <a:off x="1672" y="1600"/>
              <a:ext cx="44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</p:grpSp>
      <p:pic>
        <p:nvPicPr>
          <p:cNvPr id="98" name="Image 9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650" y="3704431"/>
            <a:ext cx="6685580" cy="382385"/>
          </a:xfrm>
          <a:prstGeom prst="rect">
            <a:avLst/>
          </a:prstGeom>
        </p:spPr>
      </p:pic>
      <p:grpSp>
        <p:nvGrpSpPr>
          <p:cNvPr id="35" name="Group 88"/>
          <p:cNvGrpSpPr>
            <a:grpSpLocks/>
          </p:cNvGrpSpPr>
          <p:nvPr/>
        </p:nvGrpSpPr>
        <p:grpSpPr bwMode="auto">
          <a:xfrm>
            <a:off x="4445480" y="901035"/>
            <a:ext cx="1504950" cy="2833687"/>
            <a:chOff x="3138" y="431"/>
            <a:chExt cx="948" cy="1785"/>
          </a:xfrm>
        </p:grpSpPr>
        <p:sp>
          <p:nvSpPr>
            <p:cNvPr id="36" name="Text Box 89"/>
            <p:cNvSpPr txBox="1">
              <a:spLocks noChangeArrowheads="1"/>
            </p:cNvSpPr>
            <p:nvPr/>
          </p:nvSpPr>
          <p:spPr bwMode="auto">
            <a:xfrm>
              <a:off x="3138" y="431"/>
              <a:ext cx="94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400" b="1" i="1" dirty="0"/>
                <a:t>Annule le zoom</a:t>
              </a:r>
            </a:p>
          </p:txBody>
        </p:sp>
        <p:sp>
          <p:nvSpPr>
            <p:cNvPr id="37" name="Line 90"/>
            <p:cNvSpPr>
              <a:spLocks noChangeShapeType="1"/>
            </p:cNvSpPr>
            <p:nvPr/>
          </p:nvSpPr>
          <p:spPr bwMode="auto">
            <a:xfrm>
              <a:off x="3400" y="816"/>
              <a:ext cx="0" cy="140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0923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</TotalTime>
  <Words>354</Words>
  <Application>Microsoft Office PowerPoint</Application>
  <PresentationFormat>Affichage à l'écran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AUGUSTE Denis</dc:creator>
  <cp:lastModifiedBy>AUGUSTE Denis</cp:lastModifiedBy>
  <cp:revision>36</cp:revision>
  <dcterms:created xsi:type="dcterms:W3CDTF">2012-01-29T13:59:21Z</dcterms:created>
  <dcterms:modified xsi:type="dcterms:W3CDTF">2012-02-18T20:46:41Z</dcterms:modified>
</cp:coreProperties>
</file>