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3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64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7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628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33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4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63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60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2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4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98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g"/><Relationship Id="rId5" Type="http://schemas.openxmlformats.org/officeDocument/2006/relationships/image" Target="../media/image8.png"/><Relationship Id="rId10" Type="http://schemas.openxmlformats.org/officeDocument/2006/relationships/image" Target="../media/image12.emf"/><Relationship Id="rId4" Type="http://schemas.openxmlformats.org/officeDocument/2006/relationships/image" Target="../media/image7.wmf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209" y="0"/>
            <a:ext cx="2390775" cy="78105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83768" y="12242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endParaRPr lang="fr-FR" sz="1600" dirty="0" smtClean="0">
              <a:latin typeface="Arial Black" pitchFamily="34" charset="0"/>
            </a:endParaRPr>
          </a:p>
          <a:p>
            <a:pPr algn="ctr"/>
            <a:r>
              <a:rPr lang="fr-FR" sz="1600" dirty="0" smtClean="0">
                <a:latin typeface="Arial Black" pitchFamily="34" charset="0"/>
              </a:rPr>
              <a:t>(Cambridge Engineering </a:t>
            </a:r>
            <a:r>
              <a:rPr lang="fr-FR" sz="1600" dirty="0" err="1" smtClean="0">
                <a:latin typeface="Arial Black" pitchFamily="34" charset="0"/>
              </a:rPr>
              <a:t>Selector</a:t>
            </a:r>
            <a:r>
              <a:rPr lang="fr-FR" sz="1600" dirty="0" smtClean="0">
                <a:latin typeface="Arial Black" pitchFamily="34" charset="0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04327" y="2982143"/>
            <a:ext cx="5904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2 Trouver une information</a:t>
            </a:r>
          </a:p>
        </p:txBody>
      </p:sp>
      <p:pic>
        <p:nvPicPr>
          <p:cNvPr id="9" name="Imag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596" y="6160602"/>
            <a:ext cx="936104" cy="53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45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2 Le monde des Matériaux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Trouver l’information 1/3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72" y="1203269"/>
            <a:ext cx="6625419" cy="1010046"/>
          </a:xfrm>
          <a:prstGeom prst="rect">
            <a:avLst/>
          </a:prstGeom>
        </p:spPr>
      </p:pic>
      <p:sp>
        <p:nvSpPr>
          <p:cNvPr id="12" name="Line 145"/>
          <p:cNvSpPr>
            <a:spLocks noChangeShapeType="1"/>
          </p:cNvSpPr>
          <p:nvPr/>
        </p:nvSpPr>
        <p:spPr bwMode="auto">
          <a:xfrm>
            <a:off x="1662113" y="1793875"/>
            <a:ext cx="390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3" name="Text Box 208"/>
          <p:cNvSpPr txBox="1">
            <a:spLocks noChangeArrowheads="1"/>
          </p:cNvSpPr>
          <p:nvPr/>
        </p:nvSpPr>
        <p:spPr bwMode="auto">
          <a:xfrm>
            <a:off x="165100" y="1603375"/>
            <a:ext cx="1554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i="1" dirty="0"/>
              <a:t>Barre d’outils</a:t>
            </a:r>
            <a:endParaRPr lang="fr-FR" b="1" dirty="0"/>
          </a:p>
        </p:txBody>
      </p:sp>
      <p:grpSp>
        <p:nvGrpSpPr>
          <p:cNvPr id="15" name="Group 148"/>
          <p:cNvGrpSpPr>
            <a:grpSpLocks/>
          </p:cNvGrpSpPr>
          <p:nvPr/>
        </p:nvGrpSpPr>
        <p:grpSpPr bwMode="auto">
          <a:xfrm>
            <a:off x="260592" y="3683342"/>
            <a:ext cx="3094037" cy="2844800"/>
            <a:chOff x="3405" y="2352"/>
            <a:chExt cx="1949" cy="1792"/>
          </a:xfrm>
        </p:grpSpPr>
        <p:sp>
          <p:nvSpPr>
            <p:cNvPr id="21" name="Rectangle 149"/>
            <p:cNvSpPr>
              <a:spLocks noChangeArrowheads="1"/>
            </p:cNvSpPr>
            <p:nvPr/>
          </p:nvSpPr>
          <p:spPr bwMode="auto">
            <a:xfrm>
              <a:off x="3405" y="2352"/>
              <a:ext cx="1949" cy="179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grpSp>
          <p:nvGrpSpPr>
            <p:cNvPr id="22" name="Group 150"/>
            <p:cNvGrpSpPr>
              <a:grpSpLocks/>
            </p:cNvGrpSpPr>
            <p:nvPr/>
          </p:nvGrpSpPr>
          <p:grpSpPr bwMode="auto">
            <a:xfrm>
              <a:off x="3473" y="2408"/>
              <a:ext cx="218" cy="171"/>
              <a:chOff x="1273" y="3428"/>
              <a:chExt cx="338" cy="266"/>
            </a:xfrm>
          </p:grpSpPr>
          <p:grpSp>
            <p:nvGrpSpPr>
              <p:cNvPr id="60" name="Group 151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62" name="Rectangle 152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63" name="AutoShape 153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CC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61" name="Rectangle 154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CC0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3" name="Group 155"/>
            <p:cNvGrpSpPr>
              <a:grpSpLocks/>
            </p:cNvGrpSpPr>
            <p:nvPr/>
          </p:nvGrpSpPr>
          <p:grpSpPr bwMode="auto">
            <a:xfrm>
              <a:off x="3628" y="2620"/>
              <a:ext cx="218" cy="171"/>
              <a:chOff x="1273" y="3428"/>
              <a:chExt cx="338" cy="266"/>
            </a:xfrm>
          </p:grpSpPr>
          <p:grpSp>
            <p:nvGrpSpPr>
              <p:cNvPr id="56" name="Group 156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58" name="Rectangle 157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FF33CC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9" name="AutoShape 158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FF33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57" name="Rectangle 159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FF33CC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4" name="Group 160"/>
            <p:cNvGrpSpPr>
              <a:grpSpLocks/>
            </p:cNvGrpSpPr>
            <p:nvPr/>
          </p:nvGrpSpPr>
          <p:grpSpPr bwMode="auto">
            <a:xfrm>
              <a:off x="3628" y="3068"/>
              <a:ext cx="218" cy="171"/>
              <a:chOff x="1273" y="3428"/>
              <a:chExt cx="338" cy="266"/>
            </a:xfrm>
          </p:grpSpPr>
          <p:grpSp>
            <p:nvGrpSpPr>
              <p:cNvPr id="52" name="Group 161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54" name="Rectangle 162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5" name="AutoShape 163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CC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53" name="Rectangle 164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CC0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5" name="Group 165"/>
            <p:cNvGrpSpPr>
              <a:grpSpLocks/>
            </p:cNvGrpSpPr>
            <p:nvPr/>
          </p:nvGrpSpPr>
          <p:grpSpPr bwMode="auto">
            <a:xfrm>
              <a:off x="3628" y="2852"/>
              <a:ext cx="218" cy="171"/>
              <a:chOff x="1273" y="3428"/>
              <a:chExt cx="338" cy="266"/>
            </a:xfrm>
          </p:grpSpPr>
          <p:grpSp>
            <p:nvGrpSpPr>
              <p:cNvPr id="48" name="Group 166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50" name="Rectangle 167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008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" name="AutoShape 168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008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49" name="Rectangle 169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008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26" name="Group 170"/>
            <p:cNvGrpSpPr>
              <a:grpSpLocks/>
            </p:cNvGrpSpPr>
            <p:nvPr/>
          </p:nvGrpSpPr>
          <p:grpSpPr bwMode="auto">
            <a:xfrm>
              <a:off x="3628" y="3308"/>
              <a:ext cx="218" cy="171"/>
              <a:chOff x="1273" y="3428"/>
              <a:chExt cx="338" cy="266"/>
            </a:xfrm>
          </p:grpSpPr>
          <p:grpSp>
            <p:nvGrpSpPr>
              <p:cNvPr id="44" name="Group 171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46" name="Rectangle 172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" name="AutoShape 173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45" name="Rectangle 174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27" name="Text Box 175"/>
            <p:cNvSpPr txBox="1">
              <a:spLocks noChangeArrowheads="1"/>
            </p:cNvSpPr>
            <p:nvPr/>
          </p:nvSpPr>
          <p:spPr bwMode="auto">
            <a:xfrm>
              <a:off x="3852" y="2631"/>
              <a:ext cx="12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400" b="1"/>
                <a:t>Céramiques et verres</a:t>
              </a:r>
            </a:p>
          </p:txBody>
        </p:sp>
        <p:sp>
          <p:nvSpPr>
            <p:cNvPr id="28" name="Text Box 176"/>
            <p:cNvSpPr txBox="1">
              <a:spLocks noChangeArrowheads="1"/>
            </p:cNvSpPr>
            <p:nvPr/>
          </p:nvSpPr>
          <p:spPr bwMode="auto">
            <a:xfrm>
              <a:off x="3852" y="2863"/>
              <a:ext cx="14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400" b="1"/>
                <a:t>Hybrides: composites etc</a:t>
              </a:r>
            </a:p>
          </p:txBody>
        </p:sp>
        <p:sp>
          <p:nvSpPr>
            <p:cNvPr id="29" name="Text Box 177"/>
            <p:cNvSpPr txBox="1">
              <a:spLocks noChangeArrowheads="1"/>
            </p:cNvSpPr>
            <p:nvPr/>
          </p:nvSpPr>
          <p:spPr bwMode="auto">
            <a:xfrm>
              <a:off x="3852" y="3071"/>
              <a:ext cx="10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400" b="1"/>
                <a:t>Métaux et alliages</a:t>
              </a:r>
            </a:p>
          </p:txBody>
        </p:sp>
        <p:sp>
          <p:nvSpPr>
            <p:cNvPr id="30" name="Text Box 178"/>
            <p:cNvSpPr txBox="1">
              <a:spLocks noChangeArrowheads="1"/>
            </p:cNvSpPr>
            <p:nvPr/>
          </p:nvSpPr>
          <p:spPr bwMode="auto">
            <a:xfrm>
              <a:off x="3852" y="3311"/>
              <a:ext cx="149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400" b="1"/>
                <a:t>Polymères et élastomères</a:t>
              </a:r>
            </a:p>
          </p:txBody>
        </p:sp>
        <p:sp>
          <p:nvSpPr>
            <p:cNvPr id="31" name="Text Box 179"/>
            <p:cNvSpPr txBox="1">
              <a:spLocks noChangeArrowheads="1"/>
            </p:cNvSpPr>
            <p:nvPr/>
          </p:nvSpPr>
          <p:spPr bwMode="auto">
            <a:xfrm>
              <a:off x="3716" y="2399"/>
              <a:ext cx="10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400" b="1"/>
                <a:t>Univers Matériaux</a:t>
              </a:r>
            </a:p>
          </p:txBody>
        </p:sp>
        <p:grpSp>
          <p:nvGrpSpPr>
            <p:cNvPr id="32" name="Group 180"/>
            <p:cNvGrpSpPr>
              <a:grpSpLocks/>
            </p:cNvGrpSpPr>
            <p:nvPr/>
          </p:nvGrpSpPr>
          <p:grpSpPr bwMode="auto">
            <a:xfrm>
              <a:off x="3420" y="2597"/>
              <a:ext cx="200" cy="231"/>
              <a:chOff x="818" y="3305"/>
              <a:chExt cx="200" cy="231"/>
            </a:xfrm>
          </p:grpSpPr>
          <p:sp>
            <p:nvSpPr>
              <p:cNvPr id="42" name="Rectangle 181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3" name="Text Box 182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/>
                  <a:t>+</a:t>
                </a:r>
              </a:p>
            </p:txBody>
          </p:sp>
        </p:grpSp>
        <p:grpSp>
          <p:nvGrpSpPr>
            <p:cNvPr id="33" name="Group 183"/>
            <p:cNvGrpSpPr>
              <a:grpSpLocks/>
            </p:cNvGrpSpPr>
            <p:nvPr/>
          </p:nvGrpSpPr>
          <p:grpSpPr bwMode="auto">
            <a:xfrm>
              <a:off x="3420" y="2819"/>
              <a:ext cx="200" cy="231"/>
              <a:chOff x="818" y="3305"/>
              <a:chExt cx="200" cy="231"/>
            </a:xfrm>
          </p:grpSpPr>
          <p:sp>
            <p:nvSpPr>
              <p:cNvPr id="40" name="Rectangle 184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" name="Text Box 185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/>
                  <a:t>+</a:t>
                </a:r>
              </a:p>
            </p:txBody>
          </p:sp>
        </p:grpSp>
        <p:grpSp>
          <p:nvGrpSpPr>
            <p:cNvPr id="34" name="Group 186"/>
            <p:cNvGrpSpPr>
              <a:grpSpLocks/>
            </p:cNvGrpSpPr>
            <p:nvPr/>
          </p:nvGrpSpPr>
          <p:grpSpPr bwMode="auto">
            <a:xfrm>
              <a:off x="3420" y="3047"/>
              <a:ext cx="200" cy="231"/>
              <a:chOff x="818" y="3305"/>
              <a:chExt cx="200" cy="231"/>
            </a:xfrm>
          </p:grpSpPr>
          <p:sp>
            <p:nvSpPr>
              <p:cNvPr id="38" name="Rectangle 187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" name="Text Box 188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/>
                  <a:t>+</a:t>
                </a:r>
              </a:p>
            </p:txBody>
          </p:sp>
        </p:grpSp>
        <p:grpSp>
          <p:nvGrpSpPr>
            <p:cNvPr id="35" name="Group 189"/>
            <p:cNvGrpSpPr>
              <a:grpSpLocks/>
            </p:cNvGrpSpPr>
            <p:nvPr/>
          </p:nvGrpSpPr>
          <p:grpSpPr bwMode="auto">
            <a:xfrm>
              <a:off x="3420" y="3275"/>
              <a:ext cx="200" cy="231"/>
              <a:chOff x="818" y="3305"/>
              <a:chExt cx="200" cy="231"/>
            </a:xfrm>
          </p:grpSpPr>
          <p:sp>
            <p:nvSpPr>
              <p:cNvPr id="36" name="Rectangle 190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7" name="Text Box 191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/>
                  <a:t>+</a:t>
                </a:r>
              </a:p>
            </p:txBody>
          </p:sp>
        </p:grpSp>
      </p:grpSp>
      <p:sp>
        <p:nvSpPr>
          <p:cNvPr id="17" name="Line 193"/>
          <p:cNvSpPr>
            <a:spLocks noChangeShapeType="1"/>
          </p:cNvSpPr>
          <p:nvPr/>
        </p:nvSpPr>
        <p:spPr bwMode="auto">
          <a:xfrm>
            <a:off x="1800467" y="2683216"/>
            <a:ext cx="0" cy="10826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8" name="Line 194"/>
          <p:cNvSpPr>
            <a:spLocks noChangeShapeType="1"/>
          </p:cNvSpPr>
          <p:nvPr/>
        </p:nvSpPr>
        <p:spPr bwMode="auto">
          <a:xfrm flipH="1">
            <a:off x="1819516" y="2069929"/>
            <a:ext cx="449924" cy="50216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fr-FR"/>
          </a:p>
        </p:txBody>
      </p:sp>
      <p:sp>
        <p:nvSpPr>
          <p:cNvPr id="19" name="Text Box 195"/>
          <p:cNvSpPr txBox="1">
            <a:spLocks noChangeArrowheads="1"/>
          </p:cNvSpPr>
          <p:nvPr/>
        </p:nvSpPr>
        <p:spPr bwMode="auto">
          <a:xfrm>
            <a:off x="284404" y="2572091"/>
            <a:ext cx="3060700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/>
              <a:t>Table:</a:t>
            </a:r>
            <a:r>
              <a:rPr lang="fr-FR" i="1" dirty="0"/>
              <a:t> </a:t>
            </a:r>
            <a:r>
              <a:rPr lang="fr-FR" b="1" i="1" dirty="0">
                <a:solidFill>
                  <a:schemeClr val="accent1"/>
                </a:solidFill>
              </a:rPr>
              <a:t>Univers Matériaux</a:t>
            </a:r>
          </a:p>
        </p:txBody>
      </p:sp>
      <p:sp>
        <p:nvSpPr>
          <p:cNvPr id="20" name="Text Box 196"/>
          <p:cNvSpPr txBox="1">
            <a:spLocks noChangeArrowheads="1"/>
          </p:cNvSpPr>
          <p:nvPr/>
        </p:nvSpPr>
        <p:spPr bwMode="auto">
          <a:xfrm>
            <a:off x="274879" y="3076916"/>
            <a:ext cx="3060700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/>
              <a:t>Subset:</a:t>
            </a:r>
            <a:r>
              <a:rPr lang="fr-FR" i="1"/>
              <a:t> </a:t>
            </a:r>
            <a:r>
              <a:rPr lang="fr-FR" b="1" i="1">
                <a:solidFill>
                  <a:schemeClr val="accent1"/>
                </a:solidFill>
              </a:rPr>
              <a:t>Edu niveau 1</a:t>
            </a:r>
          </a:p>
        </p:txBody>
      </p:sp>
      <p:sp>
        <p:nvSpPr>
          <p:cNvPr id="65" name="AutoShape 198"/>
          <p:cNvSpPr>
            <a:spLocks noChangeArrowheads="1"/>
          </p:cNvSpPr>
          <p:nvPr/>
        </p:nvSpPr>
        <p:spPr bwMode="auto">
          <a:xfrm>
            <a:off x="3710217" y="2572091"/>
            <a:ext cx="3760788" cy="8382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66" name="Text Box 199"/>
          <p:cNvSpPr txBox="1">
            <a:spLocks noChangeArrowheads="1"/>
          </p:cNvSpPr>
          <p:nvPr/>
        </p:nvSpPr>
        <p:spPr bwMode="auto">
          <a:xfrm>
            <a:off x="4211960" y="2621859"/>
            <a:ext cx="155991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chemeClr val="tx2"/>
                </a:solidFill>
              </a:rPr>
              <a:t>Trouver quoi </a:t>
            </a:r>
            <a:r>
              <a:rPr lang="fr-FR" sz="1400" b="1" dirty="0" smtClean="0">
                <a:solidFill>
                  <a:schemeClr val="tx2"/>
                </a:solidFill>
              </a:rPr>
              <a:t>?</a:t>
            </a:r>
            <a:endParaRPr lang="fr-FR" sz="1400" b="1" dirty="0"/>
          </a:p>
          <a:p>
            <a:pPr>
              <a:lnSpc>
                <a:spcPct val="150000"/>
              </a:lnSpc>
            </a:pPr>
            <a:r>
              <a:rPr lang="fr-FR" sz="1400" b="1" dirty="0"/>
              <a:t>Dans quelle table</a:t>
            </a:r>
            <a:r>
              <a:rPr lang="fr-FR" sz="1400" b="1" dirty="0" smtClean="0"/>
              <a:t>?</a:t>
            </a:r>
            <a:endParaRPr lang="fr-FR" b="1" dirty="0"/>
          </a:p>
        </p:txBody>
      </p:sp>
      <p:sp>
        <p:nvSpPr>
          <p:cNvPr id="67" name="Rectangle 200"/>
          <p:cNvSpPr>
            <a:spLocks noChangeArrowheads="1"/>
          </p:cNvSpPr>
          <p:nvPr/>
        </p:nvSpPr>
        <p:spPr bwMode="auto">
          <a:xfrm>
            <a:off x="5860198" y="2660991"/>
            <a:ext cx="1476574" cy="2921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68" name="Rectangle 201"/>
          <p:cNvSpPr>
            <a:spLocks noChangeArrowheads="1"/>
          </p:cNvSpPr>
          <p:nvPr/>
        </p:nvSpPr>
        <p:spPr bwMode="auto">
          <a:xfrm>
            <a:off x="5860198" y="3029291"/>
            <a:ext cx="1476574" cy="279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69" name="Line 202"/>
          <p:cNvSpPr>
            <a:spLocks noChangeShapeType="1"/>
          </p:cNvSpPr>
          <p:nvPr/>
        </p:nvSpPr>
        <p:spPr bwMode="auto">
          <a:xfrm>
            <a:off x="3491880" y="2098760"/>
            <a:ext cx="2098731" cy="4445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fr-FR"/>
          </a:p>
        </p:txBody>
      </p:sp>
      <p:sp>
        <p:nvSpPr>
          <p:cNvPr id="70" name="Text Box 203"/>
          <p:cNvSpPr txBox="1">
            <a:spLocks noChangeArrowheads="1"/>
          </p:cNvSpPr>
          <p:nvPr/>
        </p:nvSpPr>
        <p:spPr bwMode="auto">
          <a:xfrm>
            <a:off x="5853342" y="3022941"/>
            <a:ext cx="113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1" i="1">
                <a:solidFill>
                  <a:schemeClr val="accent1"/>
                </a:solidFill>
              </a:rPr>
              <a:t>Matériaux</a:t>
            </a:r>
          </a:p>
        </p:txBody>
      </p:sp>
      <p:sp>
        <p:nvSpPr>
          <p:cNvPr id="71" name="Text Box 204"/>
          <p:cNvSpPr txBox="1">
            <a:spLocks noChangeArrowheads="1"/>
          </p:cNvSpPr>
          <p:nvPr/>
        </p:nvSpPr>
        <p:spPr bwMode="auto">
          <a:xfrm>
            <a:off x="5850167" y="2654641"/>
            <a:ext cx="1065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 b="1" i="1">
                <a:solidFill>
                  <a:schemeClr val="accent1"/>
                </a:solidFill>
              </a:rPr>
              <a:t>Plexiglas</a:t>
            </a:r>
          </a:p>
        </p:txBody>
      </p:sp>
      <p:grpSp>
        <p:nvGrpSpPr>
          <p:cNvPr id="72" name="Group 205"/>
          <p:cNvGrpSpPr>
            <a:grpSpLocks/>
          </p:cNvGrpSpPr>
          <p:nvPr/>
        </p:nvGrpSpPr>
        <p:grpSpPr bwMode="auto">
          <a:xfrm>
            <a:off x="3203848" y="3681754"/>
            <a:ext cx="5246688" cy="2847975"/>
            <a:chOff x="2748" y="2199"/>
            <a:chExt cx="3305" cy="1794"/>
          </a:xfrm>
        </p:grpSpPr>
        <p:pic>
          <p:nvPicPr>
            <p:cNvPr id="73" name="Picture 20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2" y="2199"/>
              <a:ext cx="3001" cy="1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4" name="Freeform 207"/>
            <p:cNvSpPr>
              <a:spLocks/>
            </p:cNvSpPr>
            <p:nvPr/>
          </p:nvSpPr>
          <p:spPr bwMode="auto">
            <a:xfrm>
              <a:off x="2748" y="2968"/>
              <a:ext cx="284" cy="432"/>
            </a:xfrm>
            <a:custGeom>
              <a:avLst/>
              <a:gdLst>
                <a:gd name="T0" fmla="*/ 0 w 284"/>
                <a:gd name="T1" fmla="*/ 432 h 432"/>
                <a:gd name="T2" fmla="*/ 128 w 284"/>
                <a:gd name="T3" fmla="*/ 432 h 432"/>
                <a:gd name="T4" fmla="*/ 128 w 284"/>
                <a:gd name="T5" fmla="*/ 0 h 432"/>
                <a:gd name="T6" fmla="*/ 284 w 284"/>
                <a:gd name="T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432">
                  <a:moveTo>
                    <a:pt x="0" y="432"/>
                  </a:moveTo>
                  <a:lnTo>
                    <a:pt x="128" y="432"/>
                  </a:lnTo>
                  <a:lnTo>
                    <a:pt x="128" y="0"/>
                  </a:lnTo>
                  <a:lnTo>
                    <a:pt x="284" y="0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347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7" grpId="0" animBg="1"/>
      <p:bldP spid="18" grpId="0" animBg="1"/>
      <p:bldP spid="19" grpId="0" animBg="1"/>
      <p:bldP spid="20" grpId="0" animBg="1"/>
      <p:bldP spid="65" grpId="0" animBg="1"/>
      <p:bldP spid="66" grpId="0"/>
      <p:bldP spid="67" grpId="0" animBg="1"/>
      <p:bldP spid="68" grpId="0" animBg="1"/>
      <p:bldP spid="69" grpId="0" animBg="1"/>
      <p:bldP spid="70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1 Présentation du contenu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Trouver l’information 2/3</a:t>
            </a: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72" y="1203269"/>
            <a:ext cx="6625419" cy="1010046"/>
          </a:xfrm>
          <a:prstGeom prst="rect">
            <a:avLst/>
          </a:prstGeom>
        </p:spPr>
      </p:pic>
      <p:grpSp>
        <p:nvGrpSpPr>
          <p:cNvPr id="49" name="Group 87"/>
          <p:cNvGrpSpPr>
            <a:grpSpLocks/>
          </p:cNvGrpSpPr>
          <p:nvPr/>
        </p:nvGrpSpPr>
        <p:grpSpPr bwMode="auto">
          <a:xfrm>
            <a:off x="460343" y="3787775"/>
            <a:ext cx="2855913" cy="1727200"/>
            <a:chOff x="786" y="2356"/>
            <a:chExt cx="1799" cy="1088"/>
          </a:xfrm>
        </p:grpSpPr>
        <p:grpSp>
          <p:nvGrpSpPr>
            <p:cNvPr id="63" name="Group 88"/>
            <p:cNvGrpSpPr>
              <a:grpSpLocks/>
            </p:cNvGrpSpPr>
            <p:nvPr/>
          </p:nvGrpSpPr>
          <p:grpSpPr bwMode="auto">
            <a:xfrm>
              <a:off x="854" y="2412"/>
              <a:ext cx="202" cy="171"/>
              <a:chOff x="1273" y="3428"/>
              <a:chExt cx="338" cy="266"/>
            </a:xfrm>
          </p:grpSpPr>
          <p:grpSp>
            <p:nvGrpSpPr>
              <p:cNvPr id="93" name="Group 89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95" name="Rectangle 90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96" name="AutoShape 91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CC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94" name="Rectangle 92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CC0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64" name="Group 93"/>
            <p:cNvGrpSpPr>
              <a:grpSpLocks/>
            </p:cNvGrpSpPr>
            <p:nvPr/>
          </p:nvGrpSpPr>
          <p:grpSpPr bwMode="auto">
            <a:xfrm>
              <a:off x="1021" y="2868"/>
              <a:ext cx="202" cy="171"/>
              <a:chOff x="1273" y="3428"/>
              <a:chExt cx="338" cy="266"/>
            </a:xfrm>
          </p:grpSpPr>
          <p:grpSp>
            <p:nvGrpSpPr>
              <p:cNvPr id="89" name="Group 94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91" name="Rectangle 95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92" name="AutoShape 96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CC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90" name="Rectangle 97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CC0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65" name="Group 98"/>
            <p:cNvGrpSpPr>
              <a:grpSpLocks/>
            </p:cNvGrpSpPr>
            <p:nvPr/>
          </p:nvGrpSpPr>
          <p:grpSpPr bwMode="auto">
            <a:xfrm>
              <a:off x="1021" y="2652"/>
              <a:ext cx="202" cy="171"/>
              <a:chOff x="1273" y="3428"/>
              <a:chExt cx="338" cy="266"/>
            </a:xfrm>
          </p:grpSpPr>
          <p:grpSp>
            <p:nvGrpSpPr>
              <p:cNvPr id="85" name="Group 99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87" name="Rectangle 100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rgbClr val="008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88" name="AutoShape 101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rgbClr val="008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86" name="Rectangle 102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rgbClr val="008000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66" name="Group 103"/>
            <p:cNvGrpSpPr>
              <a:grpSpLocks/>
            </p:cNvGrpSpPr>
            <p:nvPr/>
          </p:nvGrpSpPr>
          <p:grpSpPr bwMode="auto">
            <a:xfrm>
              <a:off x="1021" y="3108"/>
              <a:ext cx="202" cy="171"/>
              <a:chOff x="1273" y="3428"/>
              <a:chExt cx="338" cy="266"/>
            </a:xfrm>
          </p:grpSpPr>
          <p:grpSp>
            <p:nvGrpSpPr>
              <p:cNvPr id="81" name="Group 104"/>
              <p:cNvGrpSpPr>
                <a:grpSpLocks/>
              </p:cNvGrpSpPr>
              <p:nvPr/>
            </p:nvGrpSpPr>
            <p:grpSpPr bwMode="auto">
              <a:xfrm>
                <a:off x="1273" y="3428"/>
                <a:ext cx="338" cy="266"/>
                <a:chOff x="1273" y="3428"/>
                <a:chExt cx="338" cy="266"/>
              </a:xfrm>
            </p:grpSpPr>
            <p:sp>
              <p:nvSpPr>
                <p:cNvPr id="83" name="Rectangle 105"/>
                <p:cNvSpPr>
                  <a:spLocks noChangeArrowheads="1"/>
                </p:cNvSpPr>
                <p:nvPr/>
              </p:nvSpPr>
              <p:spPr bwMode="auto">
                <a:xfrm>
                  <a:off x="1273" y="3456"/>
                  <a:ext cx="338" cy="23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folHlink"/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84" name="AutoShape 106"/>
                <p:cNvSpPr>
                  <a:spLocks noChangeArrowheads="1"/>
                </p:cNvSpPr>
                <p:nvPr/>
              </p:nvSpPr>
              <p:spPr bwMode="auto">
                <a:xfrm>
                  <a:off x="1296" y="3428"/>
                  <a:ext cx="136" cy="60"/>
                </a:xfrm>
                <a:prstGeom prst="roundRect">
                  <a:avLst>
                    <a:gd name="adj" fmla="val 11667"/>
                  </a:avLst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82" name="Rectangle 107"/>
              <p:cNvSpPr>
                <a:spLocks noChangeArrowheads="1"/>
              </p:cNvSpPr>
              <p:nvPr/>
            </p:nvSpPr>
            <p:spPr bwMode="auto">
              <a:xfrm>
                <a:off x="1297" y="3489"/>
                <a:ext cx="292" cy="183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67" name="Text Box 108"/>
            <p:cNvSpPr txBox="1">
              <a:spLocks noChangeArrowheads="1"/>
            </p:cNvSpPr>
            <p:nvPr/>
          </p:nvSpPr>
          <p:spPr bwMode="auto">
            <a:xfrm>
              <a:off x="1228" y="2663"/>
              <a:ext cx="7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/>
                <a:t>Assemblage</a:t>
              </a:r>
            </a:p>
          </p:txBody>
        </p:sp>
        <p:sp>
          <p:nvSpPr>
            <p:cNvPr id="68" name="Text Box 109"/>
            <p:cNvSpPr txBox="1">
              <a:spLocks noChangeArrowheads="1"/>
            </p:cNvSpPr>
            <p:nvPr/>
          </p:nvSpPr>
          <p:spPr bwMode="auto">
            <a:xfrm>
              <a:off x="1228" y="2871"/>
              <a:ext cx="86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/>
                <a:t>Mise en forme</a:t>
              </a:r>
            </a:p>
          </p:txBody>
        </p:sp>
        <p:sp>
          <p:nvSpPr>
            <p:cNvPr id="69" name="Text Box 110"/>
            <p:cNvSpPr txBox="1">
              <a:spLocks noChangeArrowheads="1"/>
            </p:cNvSpPr>
            <p:nvPr/>
          </p:nvSpPr>
          <p:spPr bwMode="auto">
            <a:xfrm>
              <a:off x="1228" y="3111"/>
              <a:ext cx="12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/>
                <a:t>Traitement de surface</a:t>
              </a:r>
            </a:p>
          </p:txBody>
        </p:sp>
        <p:sp>
          <p:nvSpPr>
            <p:cNvPr id="70" name="Text Box 111"/>
            <p:cNvSpPr txBox="1">
              <a:spLocks noChangeArrowheads="1"/>
            </p:cNvSpPr>
            <p:nvPr/>
          </p:nvSpPr>
          <p:spPr bwMode="auto">
            <a:xfrm>
              <a:off x="1079" y="2386"/>
              <a:ext cx="14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600" b="1"/>
                <a:t>Univers des Procédés</a:t>
              </a:r>
            </a:p>
          </p:txBody>
        </p:sp>
        <p:grpSp>
          <p:nvGrpSpPr>
            <p:cNvPr id="71" name="Group 112"/>
            <p:cNvGrpSpPr>
              <a:grpSpLocks/>
            </p:cNvGrpSpPr>
            <p:nvPr/>
          </p:nvGrpSpPr>
          <p:grpSpPr bwMode="auto">
            <a:xfrm>
              <a:off x="805" y="2619"/>
              <a:ext cx="200" cy="231"/>
              <a:chOff x="818" y="3305"/>
              <a:chExt cx="216" cy="231"/>
            </a:xfrm>
          </p:grpSpPr>
          <p:sp>
            <p:nvSpPr>
              <p:cNvPr id="79" name="Rectangle 113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0" name="Text Box 114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/>
                  <a:t>+</a:t>
                </a:r>
              </a:p>
            </p:txBody>
          </p:sp>
        </p:grpSp>
        <p:grpSp>
          <p:nvGrpSpPr>
            <p:cNvPr id="72" name="Group 115"/>
            <p:cNvGrpSpPr>
              <a:grpSpLocks/>
            </p:cNvGrpSpPr>
            <p:nvPr/>
          </p:nvGrpSpPr>
          <p:grpSpPr bwMode="auto">
            <a:xfrm>
              <a:off x="805" y="2847"/>
              <a:ext cx="200" cy="231"/>
              <a:chOff x="818" y="3305"/>
              <a:chExt cx="216" cy="231"/>
            </a:xfrm>
          </p:grpSpPr>
          <p:sp>
            <p:nvSpPr>
              <p:cNvPr id="77" name="Rectangle 116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8" name="Text Box 117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/>
                  <a:t>+</a:t>
                </a:r>
              </a:p>
            </p:txBody>
          </p:sp>
        </p:grpSp>
        <p:grpSp>
          <p:nvGrpSpPr>
            <p:cNvPr id="73" name="Group 118"/>
            <p:cNvGrpSpPr>
              <a:grpSpLocks/>
            </p:cNvGrpSpPr>
            <p:nvPr/>
          </p:nvGrpSpPr>
          <p:grpSpPr bwMode="auto">
            <a:xfrm>
              <a:off x="805" y="3075"/>
              <a:ext cx="200" cy="231"/>
              <a:chOff x="818" y="3305"/>
              <a:chExt cx="216" cy="231"/>
            </a:xfrm>
          </p:grpSpPr>
          <p:sp>
            <p:nvSpPr>
              <p:cNvPr id="75" name="Rectangle 119"/>
              <p:cNvSpPr>
                <a:spLocks noChangeArrowheads="1"/>
              </p:cNvSpPr>
              <p:nvPr/>
            </p:nvSpPr>
            <p:spPr bwMode="auto">
              <a:xfrm>
                <a:off x="858" y="3366"/>
                <a:ext cx="120" cy="120"/>
              </a:xfrm>
              <a:prstGeom prst="rect">
                <a:avLst/>
              </a:prstGeom>
              <a:noFill/>
              <a:ln w="12700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6" name="Text Box 120"/>
              <p:cNvSpPr txBox="1">
                <a:spLocks noChangeArrowheads="1"/>
              </p:cNvSpPr>
              <p:nvPr/>
            </p:nvSpPr>
            <p:spPr bwMode="auto">
              <a:xfrm>
                <a:off x="818" y="3305"/>
                <a:ext cx="2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/>
                  <a:t>+</a:t>
                </a:r>
              </a:p>
            </p:txBody>
          </p:sp>
        </p:grpSp>
        <p:sp>
          <p:nvSpPr>
            <p:cNvPr id="74" name="Rectangle 121"/>
            <p:cNvSpPr>
              <a:spLocks noChangeArrowheads="1"/>
            </p:cNvSpPr>
            <p:nvPr/>
          </p:nvSpPr>
          <p:spPr bwMode="auto">
            <a:xfrm>
              <a:off x="786" y="2356"/>
              <a:ext cx="1799" cy="108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50" name="Line 122"/>
          <p:cNvSpPr>
            <a:spLocks noChangeShapeType="1"/>
          </p:cNvSpPr>
          <p:nvPr/>
        </p:nvSpPr>
        <p:spPr bwMode="auto">
          <a:xfrm flipH="1">
            <a:off x="1850199" y="2009775"/>
            <a:ext cx="688182" cy="4318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fr-FR"/>
          </a:p>
        </p:txBody>
      </p:sp>
      <p:grpSp>
        <p:nvGrpSpPr>
          <p:cNvPr id="51" name="Group 123"/>
          <p:cNvGrpSpPr>
            <a:grpSpLocks/>
          </p:cNvGrpSpPr>
          <p:nvPr/>
        </p:nvGrpSpPr>
        <p:grpSpPr bwMode="auto">
          <a:xfrm>
            <a:off x="279368" y="2441575"/>
            <a:ext cx="3171825" cy="928688"/>
            <a:chOff x="2888" y="2868"/>
            <a:chExt cx="1998" cy="585"/>
          </a:xfrm>
        </p:grpSpPr>
        <p:grpSp>
          <p:nvGrpSpPr>
            <p:cNvPr id="53" name="Group 124"/>
            <p:cNvGrpSpPr>
              <a:grpSpLocks/>
            </p:cNvGrpSpPr>
            <p:nvPr/>
          </p:nvGrpSpPr>
          <p:grpSpPr bwMode="auto">
            <a:xfrm>
              <a:off x="2888" y="2868"/>
              <a:ext cx="1998" cy="257"/>
              <a:chOff x="2888" y="2868"/>
              <a:chExt cx="1998" cy="257"/>
            </a:xfrm>
          </p:grpSpPr>
          <p:sp>
            <p:nvSpPr>
              <p:cNvPr id="59" name="AutoShape 125"/>
              <p:cNvSpPr>
                <a:spLocks noChangeArrowheads="1"/>
              </p:cNvSpPr>
              <p:nvPr/>
            </p:nvSpPr>
            <p:spPr bwMode="auto">
              <a:xfrm>
                <a:off x="2888" y="2868"/>
                <a:ext cx="1998" cy="257"/>
              </a:xfrm>
              <a:prstGeom prst="roundRect">
                <a:avLst>
                  <a:gd name="adj" fmla="val 6426"/>
                </a:avLst>
              </a:prstGeom>
              <a:solidFill>
                <a:srgbClr val="F8F8F8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>
                <a:outerShdw dist="71842" dir="2700000" algn="ctr" rotWithShape="0">
                  <a:srgbClr val="C0C0C0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en-GB" dirty="0"/>
                  <a:t>Table:</a:t>
                </a:r>
                <a:r>
                  <a:rPr lang="en-GB" b="1" dirty="0"/>
                  <a:t> </a:t>
                </a:r>
                <a:r>
                  <a:rPr lang="fr-FR" b="1" i="1" dirty="0">
                    <a:solidFill>
                      <a:schemeClr val="accent1"/>
                    </a:solidFill>
                  </a:rPr>
                  <a:t>Uni. Procédés</a:t>
                </a:r>
                <a:endParaRPr lang="en-US" b="1" i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60" name="Group 126"/>
              <p:cNvGrpSpPr>
                <a:grpSpLocks/>
              </p:cNvGrpSpPr>
              <p:nvPr/>
            </p:nvGrpSpPr>
            <p:grpSpPr bwMode="auto">
              <a:xfrm>
                <a:off x="4640" y="2904"/>
                <a:ext cx="192" cy="192"/>
                <a:chOff x="4872" y="2904"/>
                <a:chExt cx="192" cy="192"/>
              </a:xfrm>
            </p:grpSpPr>
            <p:sp>
              <p:nvSpPr>
                <p:cNvPr id="61" name="AutoShape 127"/>
                <p:cNvSpPr>
                  <a:spLocks noChangeArrowheads="1"/>
                </p:cNvSpPr>
                <p:nvPr/>
              </p:nvSpPr>
              <p:spPr bwMode="auto">
                <a:xfrm>
                  <a:off x="4872" y="2904"/>
                  <a:ext cx="192" cy="1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 w="2857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62" name="AutoShape 128"/>
                <p:cNvSpPr>
                  <a:spLocks noChangeArrowheads="1"/>
                </p:cNvSpPr>
                <p:nvPr/>
              </p:nvSpPr>
              <p:spPr bwMode="auto">
                <a:xfrm flipV="1">
                  <a:off x="4928" y="2971"/>
                  <a:ext cx="87" cy="5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54" name="Group 129"/>
            <p:cNvGrpSpPr>
              <a:grpSpLocks/>
            </p:cNvGrpSpPr>
            <p:nvPr/>
          </p:nvGrpSpPr>
          <p:grpSpPr bwMode="auto">
            <a:xfrm>
              <a:off x="2888" y="3196"/>
              <a:ext cx="1998" cy="257"/>
              <a:chOff x="2888" y="2868"/>
              <a:chExt cx="1998" cy="257"/>
            </a:xfrm>
          </p:grpSpPr>
          <p:sp>
            <p:nvSpPr>
              <p:cNvPr id="55" name="AutoShape 130"/>
              <p:cNvSpPr>
                <a:spLocks noChangeArrowheads="1"/>
              </p:cNvSpPr>
              <p:nvPr/>
            </p:nvSpPr>
            <p:spPr bwMode="auto">
              <a:xfrm>
                <a:off x="2888" y="2868"/>
                <a:ext cx="1998" cy="257"/>
              </a:xfrm>
              <a:prstGeom prst="roundRect">
                <a:avLst>
                  <a:gd name="adj" fmla="val 6426"/>
                </a:avLst>
              </a:prstGeom>
              <a:solidFill>
                <a:srgbClr val="F8F8F8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>
                <a:outerShdw dist="71842" dir="2700000" algn="ctr" rotWithShape="0">
                  <a:srgbClr val="C0C0C0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en-GB"/>
                  <a:t>Subset:</a:t>
                </a:r>
                <a:r>
                  <a:rPr lang="en-GB" b="1"/>
                  <a:t> </a:t>
                </a:r>
                <a:r>
                  <a:rPr lang="fr-FR" b="1" i="1">
                    <a:solidFill>
                      <a:schemeClr val="accent1"/>
                    </a:solidFill>
                  </a:rPr>
                  <a:t>Edu niveau 1</a:t>
                </a:r>
                <a:endParaRPr lang="en-US" b="1" i="1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6" name="Group 131"/>
              <p:cNvGrpSpPr>
                <a:grpSpLocks/>
              </p:cNvGrpSpPr>
              <p:nvPr/>
            </p:nvGrpSpPr>
            <p:grpSpPr bwMode="auto">
              <a:xfrm>
                <a:off x="4640" y="2904"/>
                <a:ext cx="192" cy="192"/>
                <a:chOff x="4872" y="2904"/>
                <a:chExt cx="192" cy="192"/>
              </a:xfrm>
            </p:grpSpPr>
            <p:sp>
              <p:nvSpPr>
                <p:cNvPr id="57" name="AutoShape 132"/>
                <p:cNvSpPr>
                  <a:spLocks noChangeArrowheads="1"/>
                </p:cNvSpPr>
                <p:nvPr/>
              </p:nvSpPr>
              <p:spPr bwMode="auto">
                <a:xfrm>
                  <a:off x="4872" y="2904"/>
                  <a:ext cx="192" cy="1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 w="28575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" name="AutoShape 133"/>
                <p:cNvSpPr>
                  <a:spLocks noChangeArrowheads="1"/>
                </p:cNvSpPr>
                <p:nvPr/>
              </p:nvSpPr>
              <p:spPr bwMode="auto">
                <a:xfrm flipV="1">
                  <a:off x="4928" y="2971"/>
                  <a:ext cx="87" cy="5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52" name="Line 134"/>
          <p:cNvSpPr>
            <a:spLocks noChangeShapeType="1"/>
          </p:cNvSpPr>
          <p:nvPr/>
        </p:nvSpPr>
        <p:spPr bwMode="auto">
          <a:xfrm flipH="1">
            <a:off x="1873218" y="3390900"/>
            <a:ext cx="0" cy="3429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pic>
        <p:nvPicPr>
          <p:cNvPr id="97" name="Picture 1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167" y="3497263"/>
            <a:ext cx="4725987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Line 136"/>
          <p:cNvSpPr>
            <a:spLocks noChangeShapeType="1"/>
          </p:cNvSpPr>
          <p:nvPr/>
        </p:nvSpPr>
        <p:spPr bwMode="auto">
          <a:xfrm flipV="1">
            <a:off x="2538381" y="4744244"/>
            <a:ext cx="1041400" cy="63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00" name="AutoShape 139"/>
          <p:cNvSpPr>
            <a:spLocks noChangeArrowheads="1"/>
          </p:cNvSpPr>
          <p:nvPr/>
        </p:nvSpPr>
        <p:spPr bwMode="auto">
          <a:xfrm>
            <a:off x="3923928" y="2493962"/>
            <a:ext cx="3760788" cy="8382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01" name="Text Box 140"/>
          <p:cNvSpPr txBox="1">
            <a:spLocks noChangeArrowheads="1"/>
          </p:cNvSpPr>
          <p:nvPr/>
        </p:nvSpPr>
        <p:spPr bwMode="auto">
          <a:xfrm>
            <a:off x="4058162" y="2597150"/>
            <a:ext cx="15599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Trouver quoi ?</a:t>
            </a:r>
            <a:endParaRPr lang="fr-FR" sz="1400" b="1" dirty="0"/>
          </a:p>
          <a:p>
            <a:r>
              <a:rPr lang="fr-FR" sz="1400" b="1" dirty="0"/>
              <a:t>Dans quelle table</a:t>
            </a:r>
            <a:r>
              <a:rPr lang="fr-FR" sz="1400" b="1" dirty="0" smtClean="0"/>
              <a:t>?</a:t>
            </a:r>
            <a:endParaRPr lang="fr-FR" b="1" dirty="0"/>
          </a:p>
        </p:txBody>
      </p:sp>
      <p:sp>
        <p:nvSpPr>
          <p:cNvPr id="102" name="Rectangle 141"/>
          <p:cNvSpPr>
            <a:spLocks noChangeArrowheads="1"/>
          </p:cNvSpPr>
          <p:nvPr/>
        </p:nvSpPr>
        <p:spPr bwMode="auto">
          <a:xfrm>
            <a:off x="6073909" y="2582862"/>
            <a:ext cx="1476574" cy="2921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03" name="Rectangle 142"/>
          <p:cNvSpPr>
            <a:spLocks noChangeArrowheads="1"/>
          </p:cNvSpPr>
          <p:nvPr/>
        </p:nvSpPr>
        <p:spPr bwMode="auto">
          <a:xfrm>
            <a:off x="6073909" y="2951162"/>
            <a:ext cx="1476574" cy="279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04" name="Line 143"/>
          <p:cNvSpPr>
            <a:spLocks noChangeShapeType="1"/>
          </p:cNvSpPr>
          <p:nvPr/>
        </p:nvSpPr>
        <p:spPr bwMode="auto">
          <a:xfrm>
            <a:off x="3579781" y="2132855"/>
            <a:ext cx="981758" cy="345231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fr-FR"/>
          </a:p>
        </p:txBody>
      </p:sp>
      <p:sp>
        <p:nvSpPr>
          <p:cNvPr id="105" name="Text Box 84"/>
          <p:cNvSpPr txBox="1">
            <a:spLocks noChangeArrowheads="1"/>
          </p:cNvSpPr>
          <p:nvPr/>
        </p:nvSpPr>
        <p:spPr bwMode="auto">
          <a:xfrm>
            <a:off x="6188309" y="2560637"/>
            <a:ext cx="6238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 b="1" i="1" dirty="0">
                <a:solidFill>
                  <a:schemeClr val="accent1"/>
                </a:solidFill>
              </a:rPr>
              <a:t>RTM</a:t>
            </a:r>
          </a:p>
        </p:txBody>
      </p:sp>
      <p:sp>
        <p:nvSpPr>
          <p:cNvPr id="106" name="Text Box 83"/>
          <p:cNvSpPr txBox="1">
            <a:spLocks noChangeArrowheads="1"/>
          </p:cNvSpPr>
          <p:nvPr/>
        </p:nvSpPr>
        <p:spPr bwMode="auto">
          <a:xfrm>
            <a:off x="6188309" y="2922587"/>
            <a:ext cx="1096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 b="1" i="1" dirty="0" err="1">
                <a:solidFill>
                  <a:schemeClr val="accent1"/>
                </a:solidFill>
              </a:rPr>
              <a:t>Procédés</a:t>
            </a:r>
            <a:endParaRPr lang="en-GB" sz="16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09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98" grpId="0" animBg="1"/>
      <p:bldP spid="100" grpId="0" animBg="1"/>
      <p:bldP spid="101" grpId="0"/>
      <p:bldP spid="102" grpId="0" animBg="1"/>
      <p:bldP spid="103" grpId="0" animBg="1"/>
      <p:bldP spid="104" grpId="0" animBg="1"/>
      <p:bldP spid="105" grpId="0"/>
      <p:bldP spid="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31762" y="822325"/>
            <a:ext cx="7519988" cy="5210175"/>
            <a:chOff x="131762" y="822325"/>
            <a:chExt cx="7519988" cy="5210175"/>
          </a:xfrm>
        </p:grpSpPr>
        <p:graphicFrame>
          <p:nvGraphicFramePr>
            <p:cNvPr id="3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8589674"/>
                </p:ext>
              </p:extLst>
            </p:nvPr>
          </p:nvGraphicFramePr>
          <p:xfrm>
            <a:off x="784225" y="930275"/>
            <a:ext cx="6867525" cy="5086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Document" r:id="rId3" imgW="6867360" imgH="5086440" progId="Word.Document.8">
                    <p:embed/>
                  </p:oleObj>
                </mc:Choice>
                <mc:Fallback>
                  <p:oleObj name="Document" r:id="rId3" imgW="6867360" imgH="508644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4225" y="930275"/>
                          <a:ext cx="6867525" cy="5086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AutoShape 3"/>
            <p:cNvSpPr>
              <a:spLocks noChangeArrowheads="1"/>
            </p:cNvSpPr>
            <p:nvPr/>
          </p:nvSpPr>
          <p:spPr bwMode="auto">
            <a:xfrm>
              <a:off x="131762" y="822325"/>
              <a:ext cx="4814888" cy="5210175"/>
            </a:xfrm>
            <a:prstGeom prst="roundRect">
              <a:avLst>
                <a:gd name="adj" fmla="val 2269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pic>
          <p:nvPicPr>
            <p:cNvPr id="3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625" y="1273175"/>
              <a:ext cx="1430337" cy="930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1 Présentation du contenu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 Black" pitchFamily="34" charset="0"/>
              </a:rPr>
              <a:t>Trouver l’information </a:t>
            </a:r>
            <a:r>
              <a:rPr lang="fr-FR" sz="1600" dirty="0" smtClean="0">
                <a:latin typeface="Arial Black" pitchFamily="34" charset="0"/>
              </a:rPr>
              <a:t>3/3</a:t>
            </a:r>
            <a:endParaRPr lang="fr-FR" sz="1600" dirty="0">
              <a:latin typeface="Arial Black" pitchFamily="34" charset="0"/>
            </a:endParaRPr>
          </a:p>
        </p:txBody>
      </p:sp>
      <p:grpSp>
        <p:nvGrpSpPr>
          <p:cNvPr id="38" name="Group 6"/>
          <p:cNvGrpSpPr>
            <a:grpSpLocks/>
          </p:cNvGrpSpPr>
          <p:nvPr/>
        </p:nvGrpSpPr>
        <p:grpSpPr bwMode="auto">
          <a:xfrm>
            <a:off x="683569" y="1055707"/>
            <a:ext cx="7785100" cy="4924425"/>
            <a:chOff x="808" y="720"/>
            <a:chExt cx="4904" cy="3102"/>
          </a:xfrm>
        </p:grpSpPr>
        <p:sp>
          <p:nvSpPr>
            <p:cNvPr id="39" name="AutoShape 7"/>
            <p:cNvSpPr>
              <a:spLocks noChangeArrowheads="1"/>
            </p:cNvSpPr>
            <p:nvPr/>
          </p:nvSpPr>
          <p:spPr bwMode="auto">
            <a:xfrm>
              <a:off x="808" y="2002"/>
              <a:ext cx="910" cy="136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40" name="Line 8"/>
            <p:cNvSpPr>
              <a:spLocks noChangeShapeType="1"/>
            </p:cNvSpPr>
            <p:nvPr/>
          </p:nvSpPr>
          <p:spPr bwMode="auto">
            <a:xfrm flipV="1">
              <a:off x="1725" y="1574"/>
              <a:ext cx="1431" cy="48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grpSp>
          <p:nvGrpSpPr>
            <p:cNvPr id="41" name="Group 9"/>
            <p:cNvGrpSpPr>
              <a:grpSpLocks/>
            </p:cNvGrpSpPr>
            <p:nvPr/>
          </p:nvGrpSpPr>
          <p:grpSpPr bwMode="auto">
            <a:xfrm>
              <a:off x="3155" y="720"/>
              <a:ext cx="2557" cy="3102"/>
              <a:chOff x="590" y="728"/>
              <a:chExt cx="2557" cy="3102"/>
            </a:xfrm>
          </p:grpSpPr>
          <p:sp>
            <p:nvSpPr>
              <p:cNvPr id="42" name="AutoShape 10"/>
              <p:cNvSpPr>
                <a:spLocks noChangeArrowheads="1"/>
              </p:cNvSpPr>
              <p:nvPr/>
            </p:nvSpPr>
            <p:spPr bwMode="auto">
              <a:xfrm>
                <a:off x="590" y="728"/>
                <a:ext cx="2557" cy="3102"/>
              </a:xfrm>
              <a:prstGeom prst="roundRect">
                <a:avLst>
                  <a:gd name="adj" fmla="val 5389"/>
                </a:avLst>
              </a:prstGeom>
              <a:solidFill>
                <a:srgbClr val="F8F8F8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3" name="Text Box 11"/>
              <p:cNvSpPr txBox="1">
                <a:spLocks noChangeArrowheads="1"/>
              </p:cNvSpPr>
              <p:nvPr/>
            </p:nvSpPr>
            <p:spPr bwMode="auto">
              <a:xfrm>
                <a:off x="629" y="807"/>
                <a:ext cx="2299" cy="2738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Young’s modulus</a:t>
                </a: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chemeClr val="accent1"/>
                    </a:solidFill>
                  </a:rPr>
                  <a:t>Definition</a:t>
                </a:r>
                <a:r>
                  <a:rPr lang="en-GB" sz="1400" b="1"/>
                  <a:t>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/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chemeClr val="accent1"/>
                    </a:solidFill>
                  </a:rPr>
                  <a:t>Measurement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endParaRPr lang="en-GB" sz="1400" b="1">
                  <a:solidFill>
                    <a:schemeClr val="accent1"/>
                  </a:solidFill>
                </a:endParaRP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chemeClr val="accent1"/>
                    </a:solidFill>
                  </a:rPr>
                  <a:t>Origins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/>
                  <a:t>………………….</a:t>
                </a:r>
              </a:p>
            </p:txBody>
          </p:sp>
          <p:pic>
            <p:nvPicPr>
              <p:cNvPr id="44" name="Picture 1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3" y="929"/>
                <a:ext cx="1485" cy="13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1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0" y="2270"/>
                <a:ext cx="1378" cy="15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46" name="Group 14"/>
          <p:cNvGrpSpPr>
            <a:grpSpLocks/>
          </p:cNvGrpSpPr>
          <p:nvPr/>
        </p:nvGrpSpPr>
        <p:grpSpPr bwMode="auto">
          <a:xfrm>
            <a:off x="683569" y="1375984"/>
            <a:ext cx="8194675" cy="5118100"/>
            <a:chOff x="840" y="960"/>
            <a:chExt cx="5162" cy="3224"/>
          </a:xfrm>
        </p:grpSpPr>
        <p:sp>
          <p:nvSpPr>
            <p:cNvPr id="47" name="AutoShape 15"/>
            <p:cNvSpPr>
              <a:spLocks noChangeArrowheads="1"/>
            </p:cNvSpPr>
            <p:nvPr/>
          </p:nvSpPr>
          <p:spPr bwMode="auto">
            <a:xfrm>
              <a:off x="3445" y="960"/>
              <a:ext cx="2557" cy="3224"/>
            </a:xfrm>
            <a:prstGeom prst="roundRect">
              <a:avLst>
                <a:gd name="adj" fmla="val 5389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3508" y="988"/>
              <a:ext cx="2431" cy="273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Fatigue strength at 10</a:t>
              </a:r>
              <a:r>
                <a:rPr lang="en-GB" sz="1400" b="1" baseline="30000" dirty="0"/>
                <a:t>7</a:t>
              </a:r>
              <a:r>
                <a:rPr lang="en-GB" sz="1400" b="1" dirty="0"/>
                <a:t> cycles</a:t>
              </a:r>
              <a:endParaRPr lang="en-GB" sz="1400" b="1" dirty="0">
                <a:solidFill>
                  <a:schemeClr val="accent1"/>
                </a:solidFill>
              </a:endParaRP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>
                <a:solidFill>
                  <a:schemeClr val="accent1"/>
                </a:solidFill>
              </a:endParaRP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>
                  <a:solidFill>
                    <a:schemeClr val="accent1"/>
                  </a:solidFill>
                </a:rPr>
                <a:t>Definition</a:t>
              </a:r>
              <a:r>
                <a:rPr lang="en-GB" sz="1400" b="1" dirty="0"/>
                <a:t>……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/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/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/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>
                  <a:solidFill>
                    <a:schemeClr val="accent1"/>
                  </a:solidFill>
                </a:rPr>
                <a:t>Measurement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/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/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endParaRPr lang="en-GB" sz="1400" b="1" dirty="0">
                <a:solidFill>
                  <a:schemeClr val="accent1"/>
                </a:solidFill>
              </a:endParaRP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>
                  <a:solidFill>
                    <a:schemeClr val="accent1"/>
                  </a:solidFill>
                </a:rPr>
                <a:t>Origins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/>
                <a:t>………………….</a:t>
              </a:r>
            </a:p>
          </p:txBody>
        </p:sp>
        <p:sp>
          <p:nvSpPr>
            <p:cNvPr id="49" name="AutoShape 17"/>
            <p:cNvSpPr>
              <a:spLocks noChangeArrowheads="1"/>
            </p:cNvSpPr>
            <p:nvPr/>
          </p:nvSpPr>
          <p:spPr bwMode="auto">
            <a:xfrm>
              <a:off x="840" y="2462"/>
              <a:ext cx="1262" cy="152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0" name="Line 18"/>
            <p:cNvSpPr>
              <a:spLocks noChangeShapeType="1"/>
            </p:cNvSpPr>
            <p:nvPr/>
          </p:nvSpPr>
          <p:spPr bwMode="auto">
            <a:xfrm flipV="1">
              <a:off x="2107" y="2045"/>
              <a:ext cx="1319" cy="49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pic>
          <p:nvPicPr>
            <p:cNvPr id="51" name="Picture 1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0" y="1282"/>
              <a:ext cx="1430" cy="1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2" name="Picture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" y="2744"/>
              <a:ext cx="1383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358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154</Words>
  <Application>Microsoft Office PowerPoint</Application>
  <PresentationFormat>Affichage à l'écran (4:3)</PresentationFormat>
  <Paragraphs>78</Paragraphs>
  <Slides>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6" baseType="lpstr">
      <vt:lpstr>Thème Office</vt:lpstr>
      <vt:lpstr>Document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AUGUSTE Denis</dc:creator>
  <cp:lastModifiedBy>AUGUSTE Denis</cp:lastModifiedBy>
  <cp:revision>16</cp:revision>
  <dcterms:created xsi:type="dcterms:W3CDTF">2012-01-29T13:59:21Z</dcterms:created>
  <dcterms:modified xsi:type="dcterms:W3CDTF">2012-02-18T20:45:49Z</dcterms:modified>
</cp:coreProperties>
</file>